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9"/>
  </p:notesMasterIdLst>
  <p:sldIdLst>
    <p:sldId id="256" r:id="rId2"/>
    <p:sldId id="291" r:id="rId3"/>
    <p:sldId id="257" r:id="rId4"/>
    <p:sldId id="258" r:id="rId5"/>
    <p:sldId id="259" r:id="rId6"/>
    <p:sldId id="282" r:id="rId7"/>
    <p:sldId id="260" r:id="rId8"/>
    <p:sldId id="261" r:id="rId9"/>
    <p:sldId id="283" r:id="rId10"/>
    <p:sldId id="303" r:id="rId11"/>
    <p:sldId id="262" r:id="rId12"/>
    <p:sldId id="284" r:id="rId13"/>
    <p:sldId id="263" r:id="rId14"/>
    <p:sldId id="304" r:id="rId15"/>
    <p:sldId id="264" r:id="rId16"/>
    <p:sldId id="265" r:id="rId17"/>
    <p:sldId id="302" r:id="rId18"/>
    <p:sldId id="266" r:id="rId19"/>
    <p:sldId id="267" r:id="rId20"/>
    <p:sldId id="285" r:id="rId21"/>
    <p:sldId id="294" r:id="rId22"/>
    <p:sldId id="286" r:id="rId23"/>
    <p:sldId id="295" r:id="rId24"/>
    <p:sldId id="288" r:id="rId25"/>
    <p:sldId id="296" r:id="rId26"/>
    <p:sldId id="305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372" autoAdjust="0"/>
  </p:normalViewPr>
  <p:slideViewPr>
    <p:cSldViewPr snapToGrid="0">
      <p:cViewPr varScale="1">
        <p:scale>
          <a:sx n="75" d="100"/>
          <a:sy n="75" d="100"/>
        </p:scale>
        <p:origin x="77" y="221"/>
      </p:cViewPr>
      <p:guideLst/>
    </p:cSldViewPr>
  </p:slideViewPr>
  <p:outlineViewPr>
    <p:cViewPr>
      <p:scale>
        <a:sx n="33" d="100"/>
        <a:sy n="33" d="100"/>
      </p:scale>
      <p:origin x="0" y="-213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51DF-1CF2-4F6F-9909-D03C7B6CE5F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769B-30F2-4EEA-B4F8-698B70E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5769B-30F2-4EEA-B4F8-698B70E1A6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8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7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71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80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0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9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0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0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0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2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5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785D-41DD-4A26-81EB-E2C486AA0F08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A030EDD-FA95-4937-9EE7-6EAE7132B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assistant.ru/?predmet=russian&amp;theme=sloznoe_predlozeni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782" y="0"/>
            <a:ext cx="10543309" cy="1898073"/>
          </a:xfrm>
        </p:spPr>
        <p:txBody>
          <a:bodyPr/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236" y="2410692"/>
            <a:ext cx="9691255" cy="4350326"/>
          </a:xfrm>
        </p:spPr>
        <p:txBody>
          <a:bodyPr>
            <a:normAutofit/>
          </a:bodyPr>
          <a:lstStyle/>
          <a:p>
            <a:pPr algn="ctr"/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0"/>
            <a:ext cx="9850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Clr>
                <a:srgbClr val="F0A22E">
                  <a:lumMod val="75000"/>
                </a:srgbClr>
              </a:buClr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синтаксическим разбором сложного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 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>
                  <a:lumMod val="75000"/>
                </a:srgbClr>
              </a:buClr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>
                  <a:lumMod val="75000"/>
                </a:srgbClr>
              </a:buClr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аучиться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синтаксический разбор сложного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предложения. </a:t>
            </a: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>
                  <a:lumMod val="75000"/>
                </a:srgbClr>
              </a:buClr>
            </a:pPr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F0A22E">
                  <a:lumMod val="75000"/>
                </a:srgbClr>
              </a:buClr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читься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знаки препинания в сложных предложениях.</a:t>
            </a:r>
          </a:p>
          <a:p>
            <a:pPr marL="0" lvl="0" indent="0">
              <a:buClr>
                <a:srgbClr val="F0A22E">
                  <a:lumMod val="75000"/>
                </a:srgbClr>
              </a:buClr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сложное предложение.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синтаксический разбор предложения.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расставлены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высокого неба иногда падали одинокие снежинки.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Мы осторожно дышали на них и они превращались в капли.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Первичная проверка понимания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Систематизация полученной информации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чего мы будем начинать разбор СП? (Сначала нужно дать характеристику предложения).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чего начнём характеризовать предложение? (По цели высказывания, по эмоциональной окраске, по наличию главных членов).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мы делаем дальше? (Средства связи ПП в составе СП, знаки препинания внутри предложения).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откроем учебник и проверим, всё ли правильно мы рассказали о синтаксическом разборе СП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64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вариантам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синтаксический разбор сложных предложений.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не расставлены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в полях белеет снег а воды уж весной шумят.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ветка закачалась с неё посыпался снег.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цветом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Выделите зеленым цветом сложные предложения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(знаки не расставлены)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1.Лёгкий осенний снежок лёг на детскую площадку.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Улетают журавли и низкие осенние облака заволакивают небо.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Налетел ветер и затрепетала  листьями осинка.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4.Только стройные берёзки сохранили жёлтые листочки.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текста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5561"/>
            <a:ext cx="8596668" cy="46309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Странная 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была встреча. Олень глядел на меня и не спешил </a:t>
            </a:r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 убегать.</a:t>
            </a:r>
            <a:r>
              <a:rPr lang="ru-RU" sz="2000" baseline="30000" dirty="0" smtClean="0">
                <a:solidFill>
                  <a:srgbClr val="002060"/>
                </a:solidFill>
                <a:latin typeface="Helvetica Neue"/>
              </a:rPr>
              <a:t>5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 ...</a:t>
            </a:r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Любопытство! Два сливовых глаза 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глядели на меня не моргая. Ноздри тянули воздух и выпускали две струйки морозного пара. </a:t>
            </a:r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...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Я 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почти (не)дышал (не)шевелился. Оленю надоела неясность</a:t>
            </a:r>
            <a:r>
              <a:rPr lang="ru-RU" sz="2000" baseline="30000" dirty="0">
                <a:solidFill>
                  <a:srgbClr val="002060"/>
                </a:solidFill>
                <a:latin typeface="Helvetica Neue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. Он шаркнул передней ногой и опять замер. (Не)знаю, чем бы кончилось единоборство двух пар любопытных глаз, но откуда-то появилась сойка и ошалело застрекотала. А это в лесу сигнал: </a:t>
            </a:r>
            <a:r>
              <a:rPr lang="ru-RU" sz="2000" dirty="0" err="1">
                <a:solidFill>
                  <a:srgbClr val="002060"/>
                </a:solidFill>
                <a:latin typeface="Helvetica Neue"/>
              </a:rPr>
              <a:t>опас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(?)</a:t>
            </a:r>
            <a:r>
              <a:rPr lang="ru-RU" sz="2000" dirty="0" err="1">
                <a:solidFill>
                  <a:srgbClr val="002060"/>
                </a:solidFill>
                <a:latin typeface="Helvetica Neue"/>
              </a:rPr>
              <a:t>ность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! Сигнал сорвал (с)места пружину из тугих мускулов. Олень прыгнул (в)сторону задел ореховый куст.</a:t>
            </a:r>
            <a:r>
              <a:rPr lang="ru-RU" sz="2000" baseline="30000" dirty="0">
                <a:solidFill>
                  <a:srgbClr val="002060"/>
                </a:solidFill>
                <a:latin typeface="Helvetica Neue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 Сверкнуло между осинами оленье «зеркало», стихли удары копыт (по)сухим листьям.</a:t>
            </a:r>
            <a:r>
              <a:rPr lang="ru-RU" sz="2000" baseline="30000" dirty="0">
                <a:solidFill>
                  <a:srgbClr val="002060"/>
                </a:solidFill>
                <a:latin typeface="Helvetica Neue"/>
              </a:rPr>
              <a:t>4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 </a:t>
            </a:r>
            <a:endParaRPr lang="ru-RU" sz="2000" dirty="0" smtClean="0">
              <a:solidFill>
                <a:srgbClr val="002060"/>
              </a:solidFill>
              <a:latin typeface="Helvetica Neue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Helvetica Neue"/>
              </a:rPr>
              <a:t>Сойка 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с минуту (не)могла успокоит(?)</a:t>
            </a:r>
            <a:r>
              <a:rPr lang="ru-RU" sz="2000" dirty="0" err="1">
                <a:solidFill>
                  <a:srgbClr val="002060"/>
                </a:solidFill>
                <a:latin typeface="Helvetica Neue"/>
              </a:rPr>
              <a:t>ся</a:t>
            </a:r>
            <a:r>
              <a:rPr lang="ru-RU" sz="2000" dirty="0">
                <a:solidFill>
                  <a:srgbClr val="002060"/>
                </a:solidFill>
                <a:latin typeface="Helvetica Neue"/>
              </a:rPr>
              <a:t> прыгала (по)осине и стрекотала. Лес на два километра вокруг (по)этому крику знал: что-то случилось.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В.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2075"/>
            <a:ext cx="8596668" cy="467928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текст.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Озаглавьте текст.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главную мысль.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помогают писателю изобразить стремительность движения оленя?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абзац, раскрывая скобки и расставляя недостающие знаки препинания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синтаксический разбор сложного предложения.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2" y="2160589"/>
            <a:ext cx="4412107" cy="388077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ctr">
              <a:buClr>
                <a:srgbClr val="F0A22E">
                  <a:lumMod val="75000"/>
                </a:srgbClr>
              </a:buClr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Странная была встреча…</a:t>
            </a:r>
            <a:r>
              <a:rPr lang="ru-RU" sz="3600" dirty="0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сливовых глаза глядели на меня не моргая.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3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по тексту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(найти  несоответствие, восстановить предложения)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             Неверно -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8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1        2        3        4        </a:t>
            </a:r>
            <a:r>
              <a:rPr lang="ru-RU" sz="8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1.Встреча была неинтересная.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2.Два сливовых глаза глядели на меня и моргали.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3.Откуда-то появилась сойка и застрекотала.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4.Сверкнуло между осинами оленье «зеркало», далеко были слышны удары копыт.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5.Сойка прыгала по осине и стрекотала.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работа с текстом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«Зашифрованное слово»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(парная работа 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2050026"/>
            <a:ext cx="8750127" cy="40643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 клеточки буквами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5000"/>
              </a:lnSpc>
              <a:buNone/>
            </a:pPr>
            <a:endParaRPr lang="ru-RU" sz="45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5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Какая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встреча оленя с человеком? </a:t>
            </a:r>
            <a:endParaRPr lang="ru-RU" sz="1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(Первая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в слове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Какое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 по наличию грамматической основы?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почти не дышал, не 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шевелился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ервая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в слове).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Это </a:t>
            </a:r>
            <a:r>
              <a:rPr lang="ru-RU" sz="1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союз в </a:t>
            </a:r>
            <a:r>
              <a:rPr lang="ru-RU" sz="1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предложении.   </a:t>
            </a:r>
            <a:r>
              <a:rPr lang="ru-RU" sz="1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это в лесу сигнал: опасность</a:t>
            </a: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11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03" y="2937229"/>
            <a:ext cx="6169687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0A2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  <a:br>
              <a:rPr lang="ru-RU" sz="2400" dirty="0">
                <a:solidFill>
                  <a:srgbClr val="F0A2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0A2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№2»</a:t>
            </a:r>
            <a:br>
              <a:rPr lang="ru-RU" sz="2400" dirty="0">
                <a:solidFill>
                  <a:srgbClr val="F0A2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0A22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Пожарского муниципального округа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r">
              <a:buClr>
                <a:srgbClr val="F0A22E">
                  <a:lumMod val="75000"/>
                </a:srgbClr>
              </a:buClr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F0A22E">
                  <a:lumMod val="75000"/>
                </a:srgbClr>
              </a:buClr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0A22E">
                  <a:lumMod val="75000"/>
                </a:srgbClr>
              </a:buCl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</a:p>
          <a:p>
            <a:pPr marL="0" lvl="0" indent="0" algn="r">
              <a:buClr>
                <a:srgbClr val="F0A22E">
                  <a:lumMod val="75000"/>
                </a:srgbClr>
              </a:buClr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F0A22E">
                  <a:lumMod val="75000"/>
                </a:srgbClr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Л.Н.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Банюшевич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r">
              <a:buClr>
                <a:srgbClr val="F0A22E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«Зашифрованное слово»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337253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Какие были глаза у оленя?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в слове)</a:t>
            </a:r>
          </a:p>
          <a:p>
            <a:pPr marL="0" lvl="0" indent="0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Это союз в предложении.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Олень глядел на меня и не спешил убегать.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6.Как называется сложное предложение, в котором простые предложения связаны при помощи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интонации?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Сверкнуло между осинами оленье «зеркало», стихли удары копыт по сухим листьям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7.Как называется дерево, по которому прыгала сойка?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буква в слове)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8" y="2160589"/>
            <a:ext cx="4184034" cy="38807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между простыми и сложными предложениями?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различаются простые и сложные предложения?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союзные и бессоюзные предложения?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 ставить запятую, если простые предложения в составе сложного соединяются союзом и?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3153" y="2160589"/>
            <a:ext cx="4072481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Перед  вами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листы с незаконченными предложениями. Выберите среди них то предложение, которое вы бы хотели дописать,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допишите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я научился…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уроке мне больше всего понравилось…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мне не удалось…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0A2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полезен, всё понятно.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кое-что чуть-чуть не ясно.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придётся потрудиться.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трудно всё-таки учиться.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4109" y="2160589"/>
            <a:ext cx="3643746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светит ярко.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блестит.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Скачет зайчик.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берлоге спит медведь.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берёзе сидят снегири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ctr"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Доработать текст.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Распространите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добавьте однородные члены, используйте сложные предложения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1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спасибо за урок!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думаю, цель, поставленная в начале урока, была достигнута. </a:t>
            </a:r>
          </a:p>
          <a:p>
            <a:pPr marL="0" lvl="0" indent="0" algn="ctr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понравилась ваша работа.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9250" y="2484783"/>
            <a:ext cx="4060288" cy="3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russkiy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yazyk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school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assistant.ru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/?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predmet=russian&amp;theme=sloznoe_predlozenie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«Русский язык». Москва. «Просвещение», 2023 год, 5 класс, часть 2, упр. 926.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0"/>
            <a:ext cx="95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Простые и сложные предложения. Синтаксический разбор сложного предложения.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 знания о простом и сложном предложении;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синтаксического разбора сложного предложения;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познавательную  активность учащихся.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 учащихся.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63827"/>
            <a:ext cx="8596668" cy="3880773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продолжаем работать над темой «Простые и сложные предложения»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не скучай,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Смело 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руку </a:t>
            </a: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поднимай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Быстро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чётко </a:t>
            </a: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отвечай,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Время 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даром </a:t>
            </a:r>
            <a:r>
              <a:rPr lang="ru-RU" sz="7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теряй.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Начнём наш урок с игры «Верите ли вы?» Я буду задавать вопросы, на которые вы мне </a:t>
            </a:r>
            <a:r>
              <a:rPr lang="ru-RU" sz="7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отвечаете </a:t>
            </a:r>
            <a:r>
              <a:rPr lang="ru-RU" sz="7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«да» или «нет</a:t>
            </a:r>
            <a:r>
              <a:rPr lang="ru-RU" sz="7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7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Приём: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утверждения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Верите ли вы, что предложения бывают простые и сложные?</a:t>
            </a:r>
            <a:endParaRPr lang="ru-RU" sz="8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Верите ли вы, что предложения по эмоциональной окраске бывают восклицательные и невосклицательные? </a:t>
            </a:r>
            <a:endParaRPr lang="ru-RU" sz="8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3.Верите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вы, что предложения по </a:t>
            </a:r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высказывания бывают повествовательные, побудительные, восклицательные?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ли вы?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Верите ли вы, что в простых предложениях одна грамматическая основа, а в сложных – две и более? 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Верите ли вы, что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подлежащее и сказуемое- это второстепенные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предложения? 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Верите ли вы,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 предложении грамматическая основа всегда состоит из двух главных членов?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Верите ли вы, что между однородными членами предложения запятая не ставится?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 algn="ctr">
              <a:lnSpc>
                <a:spcPct val="106000"/>
              </a:lnSpc>
              <a:spcBef>
                <a:spcPts val="1000"/>
              </a:spcBef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грамматическую основу предложений.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схемы предложений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Укажите номер сложного предложения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246314"/>
            <a:ext cx="8596668" cy="3880773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06000"/>
              </a:lnSpc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ct val="106000"/>
              </a:lnSpc>
            </a:pP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препинания не расставлены</a:t>
            </a:r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endParaRPr lang="ru-RU" sz="59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ru-RU" sz="5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  Март первый месяц весны. </a:t>
            </a:r>
            <a:endParaRPr lang="ru-RU" sz="5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В саду зацвели  деревья  сирень  слива черёмуха . </a:t>
            </a:r>
            <a:endParaRPr lang="ru-RU" sz="5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лагеря </a:t>
            </a:r>
            <a:r>
              <a:rPr lang="ru-RU" sz="5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клуб. </a:t>
            </a:r>
            <a:endParaRPr lang="ru-RU" sz="5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Когда веют холодные ветры  ветви деревьев качаются.</a:t>
            </a:r>
            <a:endParaRPr lang="ru-RU" sz="5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5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Итак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мы с вами изучили простые предложения, виды сложных предложений.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думаете, какая тема является завершающей при изучении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сложного предложения?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сложного предложения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Clr>
                <a:srgbClr val="F496C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давайте попробуем поставить цель урока.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целью мы будем изучать данную тему?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 Сформулируйте цель урока, опираясь на его тему. Используйте также опорные слова, написанные на доске.</a:t>
            </a:r>
          </a:p>
          <a:p>
            <a:pPr marL="0" lvl="0" indent="0">
              <a:buClr>
                <a:srgbClr val="F0A22E">
                  <a:lumMod val="75000"/>
                </a:srgbClr>
              </a:buCl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1) 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Познакомиться с…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2) 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Научиться выполнять…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3) 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Учиться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ставить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...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809</Words>
  <Application>Microsoft Office PowerPoint</Application>
  <PresentationFormat>Широкоэкранный</PresentationFormat>
  <Paragraphs>159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Helvetica Neue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Муниципальное общеобразовательное бюджетное учреждение  «Средняя общеобразовательная школа №2» Пожарского муниципального округа</vt:lpstr>
      <vt:lpstr>Тема: Простые и сложные предложения. Синтаксический разбор сложного предложения.</vt:lpstr>
      <vt:lpstr> Мотивация учебной деятельности учащихся. </vt:lpstr>
      <vt:lpstr>Приём:  «Верные и неверные утверждения»</vt:lpstr>
      <vt:lpstr>Верите ли вы?</vt:lpstr>
      <vt:lpstr>Найдите грамматическую основу предложений.  Составьте схемы предложений Укажите номер сложного предложения. </vt:lpstr>
      <vt:lpstr>Определение темы. </vt:lpstr>
      <vt:lpstr>Постановка цели</vt:lpstr>
      <vt:lpstr>Цель:</vt:lpstr>
      <vt:lpstr> Найдите сложное предложение.  Сделайте синтаксический разбор предложения.</vt:lpstr>
      <vt:lpstr>Первичная проверка понимания Систематизация полученной информации </vt:lpstr>
      <vt:lpstr>Работа по вариантам Сделать синтаксический разбор сложных предложений. </vt:lpstr>
      <vt:lpstr>Выделение цветом</vt:lpstr>
      <vt:lpstr>В гостях у текста</vt:lpstr>
      <vt:lpstr>Работа с текстом В. Пескова</vt:lpstr>
      <vt:lpstr>Любопытство</vt:lpstr>
      <vt:lpstr>Творческая работа по тексту (найти  несоответствие, восстановить предложения)</vt:lpstr>
      <vt:lpstr>Итоговая работа с текстом «Зашифрованное слово» (парная работа )</vt:lpstr>
      <vt:lpstr>«Зашифрованное слово»</vt:lpstr>
      <vt:lpstr>Подведение итогов</vt:lpstr>
      <vt:lpstr>Рефлексия</vt:lpstr>
      <vt:lpstr>Рефлексия</vt:lpstr>
      <vt:lpstr>Домашняя работа </vt:lpstr>
      <vt:lpstr>Всем спасибо за урок!</vt:lpstr>
      <vt:lpstr>Литература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User</dc:creator>
  <cp:lastModifiedBy>User</cp:lastModifiedBy>
  <cp:revision>57</cp:revision>
  <dcterms:created xsi:type="dcterms:W3CDTF">2024-01-28T02:16:24Z</dcterms:created>
  <dcterms:modified xsi:type="dcterms:W3CDTF">2024-03-14T06:25:34Z</dcterms:modified>
</cp:coreProperties>
</file>