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02" r:id="rId2"/>
    <p:sldMasterId id="2147483837" r:id="rId3"/>
  </p:sldMasterIdLst>
  <p:sldIdLst>
    <p:sldId id="256" r:id="rId4"/>
    <p:sldId id="257" r:id="rId5"/>
    <p:sldId id="259" r:id="rId6"/>
    <p:sldId id="260" r:id="rId7"/>
    <p:sldId id="258" r:id="rId8"/>
    <p:sldId id="261" r:id="rId9"/>
    <p:sldId id="283" r:id="rId10"/>
    <p:sldId id="282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5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71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5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2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5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26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3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5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9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8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3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23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18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26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77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06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10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411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5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85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99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17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22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27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90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49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7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515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42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4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24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274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5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14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005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1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3150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75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493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8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9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0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4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9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3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9713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/>
                <a:ea typeface="Times New Roman"/>
              </a:rPr>
              <a:t>«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математической грамотности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начальной школе</a:t>
            </a:r>
            <a:r>
              <a:rPr lang="ru-RU" sz="4400" b="1" dirty="0" smtClean="0">
                <a:latin typeface="Times New Roman"/>
                <a:ea typeface="Times New Roman"/>
              </a:rPr>
              <a:t>»</a:t>
            </a:r>
            <a:endParaRPr lang="ru-RU" sz="4400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3501008"/>
            <a:ext cx="489654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Алексеевна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Мятлевская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им. А.Ф. Иванова».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9928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need4study.com/uploads/articles/images/3197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7" y="3212976"/>
            <a:ext cx="3984377" cy="27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652602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“Предмет математики настолько серьёзен,</a:t>
            </a:r>
            <a:endParaRPr lang="ru-RU" sz="3200" b="1" dirty="0"/>
          </a:p>
          <a:p>
            <a:pPr indent="450215" algn="ctr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полезно не упускать случаев</a:t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Делать его немного занимательным”. </a:t>
            </a:r>
            <a:endParaRPr lang="ru-RU" sz="3200" b="1" dirty="0"/>
          </a:p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Б.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Паскаль, французский учёный</a:t>
            </a:r>
            <a:endParaRPr lang="ru-RU" sz="3200" b="1" dirty="0">
              <a:effectLst/>
            </a:endParaRPr>
          </a:p>
        </p:txBody>
      </p:sp>
      <p:pic>
        <p:nvPicPr>
          <p:cNvPr id="2050" name="Picture 2" descr="https://scientificrussia.ru/images/z/117z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68451" cy="479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/>
          </p:cNvSpPr>
          <p:nvPr/>
        </p:nvSpPr>
        <p:spPr bwMode="auto">
          <a:xfrm>
            <a:off x="827584" y="1628800"/>
            <a:ext cx="8517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4000" b="0" dirty="0">
                <a:solidFill>
                  <a:srgbClr val="FF0000"/>
                </a:solidFill>
                <a:effectLst/>
                <a:latin typeface="Open Sans"/>
              </a:rPr>
              <a:t>Математическая </a:t>
            </a:r>
            <a:r>
              <a:rPr lang="ru-RU" sz="4000" b="0" dirty="0" smtClean="0">
                <a:solidFill>
                  <a:srgbClr val="FF0000"/>
                </a:solidFill>
                <a:effectLst/>
                <a:latin typeface="Open Sans"/>
              </a:rPr>
              <a:t>грамотность</a:t>
            </a:r>
          </a:p>
          <a:p>
            <a:pPr lvl="0">
              <a:defRPr/>
            </a:pPr>
            <a:r>
              <a:rPr lang="ru-RU" sz="4000" b="0" dirty="0" smtClean="0">
                <a:solidFill>
                  <a:srgbClr val="2F3C61"/>
                </a:solidFill>
                <a:effectLst/>
                <a:latin typeface="Open Sans"/>
              </a:rPr>
              <a:t>– </a:t>
            </a:r>
            <a:r>
              <a:rPr lang="ru-RU" sz="4000" b="0" dirty="0">
                <a:solidFill>
                  <a:srgbClr val="2F3C61"/>
                </a:solidFill>
                <a:effectLst/>
                <a:latin typeface="Open Sans"/>
              </a:rPr>
              <a:t>это способность применять знания по математике в необходимом контексте, будь то физические, экономические и бытовые задачи. </a:t>
            </a:r>
            <a:endParaRPr lang="ru-RU" sz="4000" b="0" dirty="0" smtClean="0">
              <a:solidFill>
                <a:srgbClr val="2F3C61"/>
              </a:solidFill>
              <a:effectLst/>
              <a:latin typeface="Open Sans"/>
            </a:endParaRPr>
          </a:p>
        </p:txBody>
      </p:sp>
      <p:pic>
        <p:nvPicPr>
          <p:cNvPr id="24" name="Picture 2" descr="https://avatars.mds.yandex.net/i?id=c9a5c262bdf15b4f02fc1bc92773576c-585892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94965"/>
            <a:ext cx="4048829" cy="28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«Опрокинутые слова»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488870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УМАСМ –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СУММА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КРАТВАД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КВАДРАТ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ГОУЛ –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УГОЛ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РЕЗОКОТ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ОТРЕЗОК</a:t>
            </a:r>
            <a:endParaRPr lang="ru-RU" sz="3200" dirty="0"/>
          </a:p>
        </p:txBody>
      </p:sp>
      <p:sp>
        <p:nvSpPr>
          <p:cNvPr id="6" name="AutoShape 2" descr="https://flomaster.top/uploads/posts/2022-07/1656895838_31-flomaster-club-p-risunki-matematika-krasivo-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flomaster.top/uploads/posts/2022-07/1656895838_31-flomaster-club-p-risunki-matematika-krasivo-3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flomaster.top/uploads/posts/2022-07/1656895838_31-flomaster-club-p-risunki-matematika-krasivo-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gas-kvas.com/uploads/posts/2023-01/1674146810_gas-kvas-com-p-risunok-na-den-matematiki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49" y="1091637"/>
            <a:ext cx="1783460" cy="20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2049" y="3229627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«Терминологическая викторина»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0056" y="3814402"/>
            <a:ext cx="76027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прямой, но это не луч. (отрезок)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четырехугольнике их 4. (угла)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вычитания. (разность)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 измерения длины, равная 10 см (дециметр)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Вычислительное устройство, которым нельзя пользоваться ученикам на уроках математики (калькулятор)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s://fsd.multiurok.ru/html/2021/03/11/s_604a0a3634ed6/1652486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78" y="3900663"/>
            <a:ext cx="2047123" cy="13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9384" y="7647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«Да – нет»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70230"/>
              </p:ext>
            </p:extLst>
          </p:nvPr>
        </p:nvGraphicFramePr>
        <p:xfrm>
          <a:off x="539552" y="1873898"/>
          <a:ext cx="6984776" cy="3126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66"/>
                <a:gridCol w="3969351"/>
                <a:gridCol w="2328259"/>
              </a:tblGrid>
              <a:tr h="366823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</a:t>
                      </a:r>
                      <a:endParaRPr lang="ru-RU" dirty="0"/>
                    </a:p>
                  </a:txBody>
                  <a:tcPr/>
                </a:tc>
              </a:tr>
              <a:tr h="9308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1797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квадрата со стороной 3 см равна 12кв.см.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Нет </a:t>
                      </a:r>
                      <a:endParaRPr lang="ru-RU" dirty="0"/>
                    </a:p>
                  </a:txBody>
                  <a:tcPr/>
                </a:tc>
              </a:tr>
              <a:tr h="904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Периметр прямоугольника со сторонами 3см и 4 см равен 14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</a:tr>
              <a:tr h="9044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Чтобы получить 18, надо 90 уменьшить на 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s://avatars.mds.yandex.net/i?id=6e65a0299fc5634ea8cf0cb8beda3124_l-522048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611336" cy="16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insales-cdn.com/files/1/2367/18352447/original/%D1%80%D0%B5%D0%BA%D0%BE%D0%BC%D0%B5%D0%BD%D0%B4%D1%83%D0%B5%D0%BC_96d53dfb0e7f635f74615565b5f3172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2246"/>
            <a:ext cx="1576406" cy="15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76630" y="180221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«Поход в магазин»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39847"/>
              </p:ext>
            </p:extLst>
          </p:nvPr>
        </p:nvGraphicFramePr>
        <p:xfrm>
          <a:off x="622136" y="1071423"/>
          <a:ext cx="6586823" cy="2736307"/>
        </p:xfrm>
        <a:graphic>
          <a:graphicData uri="http://schemas.openxmlformats.org/drawingml/2006/table">
            <a:tbl>
              <a:tblPr firstRow="1" firstCol="1" bandRow="1"/>
              <a:tblGrid>
                <a:gridCol w="2383199"/>
                <a:gridCol w="2102149"/>
                <a:gridCol w="2101475"/>
              </a:tblGrid>
              <a:tr h="39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– 26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 – 32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Шоколадка – 49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Печенье – 170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Яйца – 53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Яблоки – 42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Мандарины – 64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Апельсины – 46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Вареники – 67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 – 58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 – 84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Конфеты – 60 руб.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Груши – 79 руб.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Пельмени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- 260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Кефир – 45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Арбуз – 94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Халва – 27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Баранки – 38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2" descr="https://top-fon.com/uploads/posts/2023-01/1674773672_top-fon-com-p-fon-dlya-prezentatsii-torgovlya-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op-fon.com/uploads/posts/2023-01/1674773672_top-fon-com-p-fon-dlya-prezentatsii-torgovlya-2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static.tildacdn.com/tild6333-3930-4530-b635-626234313361/menu_ouytfouy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817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acdec02f3a66c310721f21dbcedb0727_sr-585858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4378"/>
            <a:ext cx="2051844" cy="20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theslide.ru/img/tmb/5/458080/5135c47328643b3412dac36a69c3ede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3619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788" y="3326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Нестандартные задачи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d.multiurok.ru/html/2022/01/20/s_61e95ce69c06f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7"/>
            <a:ext cx="71287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</a:rPr>
              <a:t>Вывод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 </a:t>
            </a:r>
            <a:endParaRPr lang="ru-RU" sz="2800" dirty="0">
              <a:effectLst/>
            </a:endParaRPr>
          </a:p>
        </p:txBody>
      </p:sp>
      <p:pic>
        <p:nvPicPr>
          <p:cNvPr id="8194" name="Picture 2" descr="https://fsd.kopilkaurokov.ru/up/html/2017/05/09/k_591197ef242e9/img_user_file_591197ef9759f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6448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571</TotalTime>
  <Words>278</Words>
  <Application>Microsoft Office PowerPoint</Application>
  <PresentationFormat>Экран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Open Sans</vt:lpstr>
      <vt:lpstr>Times New Roman</vt:lpstr>
      <vt:lpstr>Trebuchet MS</vt:lpstr>
      <vt:lpstr>Wingdings 3</vt:lpstr>
      <vt:lpstr>Легкий дым</vt:lpstr>
      <vt:lpstr>Грань</vt:lpstr>
      <vt:lpstr>1_Грань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LENOVOPC</dc:creator>
  <cp:lastModifiedBy>Учетная запись Майкрософт</cp:lastModifiedBy>
  <cp:revision>69</cp:revision>
  <dcterms:created xsi:type="dcterms:W3CDTF">2016-02-18T10:30:45Z</dcterms:created>
  <dcterms:modified xsi:type="dcterms:W3CDTF">2023-12-11T15:08:24Z</dcterms:modified>
</cp:coreProperties>
</file>