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ormorant Garamond Medium" panose="020B0604020202020204" charset="-52"/>
      <p:regular r:id="rId9"/>
    </p:embeddedFont>
    <p:embeddedFont>
      <p:font typeface="Arimo" panose="020B0604020202020204" charset="0"/>
      <p:regular r:id="rId10"/>
    </p:embeddedFont>
    <p:embeddedFont>
      <p:font typeface="Open Sans Light" panose="020B0604020202020204" charset="0"/>
      <p:regular r:id="rId11"/>
    </p:embeddedFont>
    <p:embeddedFont>
      <p:font typeface="Open Sans Light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2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9.sv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976712"/>
            <a:ext cx="18288001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-1" y="1807118"/>
            <a:ext cx="18288001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94661" y="9258300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-9363459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887537" y="3568065"/>
            <a:ext cx="6860280" cy="48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6"/>
              </a:lnSpc>
            </a:pPr>
            <a:r>
              <a:rPr lang="en-US" sz="6807" spc="-136" dirty="0">
                <a:solidFill>
                  <a:srgbClr val="3D3D3D"/>
                </a:solidFill>
                <a:latin typeface="Cormorant Garamond Medium"/>
              </a:rPr>
              <a:t>Современные </a:t>
            </a:r>
            <a:r>
              <a:rPr lang="en-US" sz="6807" spc="-136" dirty="0" err="1">
                <a:solidFill>
                  <a:srgbClr val="3D3D3D"/>
                </a:solidFill>
                <a:latin typeface="Cormorant Garamond Medium"/>
              </a:rPr>
              <a:t>виды</a:t>
            </a:r>
            <a:r>
              <a:rPr lang="en-US" sz="6807" spc="-136" dirty="0">
                <a:solidFill>
                  <a:srgbClr val="3D3D3D"/>
                </a:solidFill>
                <a:latin typeface="Cormorant Garamond Medium"/>
              </a:rPr>
              <a:t> </a:t>
            </a:r>
            <a:r>
              <a:rPr lang="en-US" sz="6807" spc="-136" dirty="0" err="1">
                <a:solidFill>
                  <a:srgbClr val="3D3D3D"/>
                </a:solidFill>
                <a:latin typeface="Cormorant Garamond Medium"/>
              </a:rPr>
              <a:t>смесителей</a:t>
            </a:r>
            <a:r>
              <a:rPr lang="en-US" sz="6807" spc="-136" dirty="0">
                <a:solidFill>
                  <a:srgbClr val="3D3D3D"/>
                </a:solidFill>
                <a:latin typeface="Cormorant Garamond Medium"/>
              </a:rPr>
              <a:t> и </a:t>
            </a:r>
            <a:r>
              <a:rPr lang="en-US" sz="6807" spc="-136" dirty="0" err="1">
                <a:solidFill>
                  <a:srgbClr val="3D3D3D"/>
                </a:solidFill>
                <a:latin typeface="Cormorant Garamond Medium"/>
              </a:rPr>
              <a:t>их</a:t>
            </a:r>
            <a:r>
              <a:rPr lang="en-US" sz="6807" spc="-136" dirty="0">
                <a:solidFill>
                  <a:srgbClr val="3D3D3D"/>
                </a:solidFill>
                <a:latin typeface="Cormorant Garamond Medium"/>
              </a:rPr>
              <a:t> </a:t>
            </a:r>
            <a:r>
              <a:rPr lang="en-US" sz="6807" spc="-136" dirty="0" err="1">
                <a:solidFill>
                  <a:srgbClr val="3D3D3D"/>
                </a:solidFill>
                <a:latin typeface="Cormorant Garamond Medium"/>
              </a:rPr>
              <a:t>отличительные</a:t>
            </a:r>
            <a:r>
              <a:rPr lang="en-US" sz="6807" spc="-136" dirty="0">
                <a:solidFill>
                  <a:srgbClr val="3D3D3D"/>
                </a:solidFill>
                <a:latin typeface="Cormorant Garamond Medium"/>
              </a:rPr>
              <a:t> </a:t>
            </a:r>
            <a:r>
              <a:rPr lang="en-US" sz="6807" spc="-136" dirty="0" err="1">
                <a:solidFill>
                  <a:srgbClr val="3D3D3D"/>
                </a:solidFill>
                <a:latin typeface="Cormorant Garamond Medium"/>
              </a:rPr>
              <a:t>особенности</a:t>
            </a:r>
            <a:endParaRPr lang="en-US" sz="6807" spc="-136" dirty="0">
              <a:solidFill>
                <a:srgbClr val="3D3D3D"/>
              </a:solidFill>
              <a:latin typeface="Cormorant Garamond Medium"/>
            </a:endParaRPr>
          </a:p>
          <a:p>
            <a:pPr marL="0" lvl="0" indent="0" algn="ctr">
              <a:lnSpc>
                <a:spcPts val="7556"/>
              </a:lnSpc>
            </a:pPr>
            <a:endParaRPr lang="en-US" sz="6807" spc="-136" dirty="0">
              <a:solidFill>
                <a:srgbClr val="3D3D3D"/>
              </a:solidFill>
              <a:latin typeface="Cormorant Garamond Medium"/>
            </a:endParaRPr>
          </a:p>
        </p:txBody>
      </p:sp>
      <p:sp>
        <p:nvSpPr>
          <p:cNvPr id="7" name="AutoShape 7"/>
          <p:cNvSpPr/>
          <p:nvPr/>
        </p:nvSpPr>
        <p:spPr>
          <a:xfrm rot="5400000">
            <a:off x="-632257" y="6096897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6860051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V="1">
            <a:off x="15396919" y="1862381"/>
            <a:ext cx="10141680" cy="6416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00000">
            <a:off x="-2252226" y="8374960"/>
            <a:ext cx="2710118" cy="27101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00000">
            <a:off x="-2261839" y="8931941"/>
            <a:ext cx="2710118" cy="27101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00000">
            <a:off x="-2271453" y="9447756"/>
            <a:ext cx="2710118" cy="27101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77199" y="2517304"/>
            <a:ext cx="7291607" cy="546276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85961" y="1283532"/>
            <a:ext cx="177254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101010"/>
                </a:solidFill>
                <a:latin typeface="Open Sans Light Bold"/>
              </a:rPr>
              <a:t>Технология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661" y="9258300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6860051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0" y="1028700"/>
            <a:ext cx="18682661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-2752261" y="9458028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440417" y="2799813"/>
            <a:ext cx="2351892" cy="123345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5400000">
            <a:off x="-9363459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-4582935" y="-6706008"/>
            <a:ext cx="12239449" cy="774423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7259300" y="7794338"/>
            <a:ext cx="3837448" cy="4324834"/>
            <a:chOff x="0" y="0"/>
            <a:chExt cx="5116597" cy="576644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2700000">
              <a:off x="748378" y="748378"/>
              <a:ext cx="3613490" cy="361349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2700000">
              <a:off x="754728" y="1404576"/>
              <a:ext cx="3613490" cy="361349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9025" y="1349292"/>
            <a:ext cx="5358936" cy="758841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854514" y="1650305"/>
            <a:ext cx="9404786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80"/>
              </a:lnSpc>
            </a:pPr>
            <a:r>
              <a:rPr lang="en-US" sz="8000" spc="-160">
                <a:solidFill>
                  <a:srgbClr val="3D3D3D"/>
                </a:solidFill>
                <a:latin typeface="Cormorant Garamond Medium"/>
              </a:rPr>
              <a:t>Вентильные смесители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734493" y="4033272"/>
            <a:ext cx="7345274" cy="3489442"/>
            <a:chOff x="0" y="0"/>
            <a:chExt cx="9793699" cy="465258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987706"/>
              <a:ext cx="9793699" cy="2603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101010"/>
                  </a:solidFill>
                  <a:latin typeface="Open Sans Light"/>
                </a:rPr>
                <a:t>Червячный тип.</a:t>
              </a:r>
            </a:p>
            <a:p>
              <a:pPr>
                <a:lnSpc>
                  <a:spcPts val="3919"/>
                </a:lnSpc>
              </a:pPr>
              <a:endParaRPr lang="en-US" sz="2799">
                <a:solidFill>
                  <a:srgbClr val="101010"/>
                </a:solidFill>
                <a:latin typeface="Open Sans Light"/>
              </a:endParaRP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101010"/>
                  </a:solidFill>
                  <a:latin typeface="Open Sans Light"/>
                </a:rPr>
                <a:t>С поворотными керамическими пластинами.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9793699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79"/>
                </a:lnSpc>
                <a:spcBef>
                  <a:spcPct val="0"/>
                </a:spcBef>
              </a:pPr>
              <a:r>
                <a:rPr lang="en-US" sz="4199">
                  <a:solidFill>
                    <a:srgbClr val="101010"/>
                  </a:solidFill>
                  <a:latin typeface="Cormorant Garamond Medium"/>
                </a:rPr>
                <a:t>Подразделяются на два типа: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661" y="9258300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-9363459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400000">
            <a:off x="6860051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-1394949" y="7356716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8199087" y="9267825"/>
            <a:ext cx="9060213" cy="5732644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-394661" y="1028700"/>
            <a:ext cx="19114198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204161" y="1774354"/>
            <a:ext cx="1931299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5685998" y="-3230385"/>
            <a:ext cx="6731313" cy="42590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18625" y="3162042"/>
            <a:ext cx="7597146" cy="493814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05886" y="2583979"/>
            <a:ext cx="6593201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80"/>
              </a:lnSpc>
            </a:pPr>
            <a:r>
              <a:rPr lang="en-US" sz="8000" spc="-160">
                <a:solidFill>
                  <a:srgbClr val="3D3D3D"/>
                </a:solidFill>
                <a:latin typeface="Cormorant Garamond Medium"/>
              </a:rPr>
              <a:t>Однорычажные смесители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50468" y="5271741"/>
            <a:ext cx="7345274" cy="2994142"/>
            <a:chOff x="0" y="0"/>
            <a:chExt cx="9793699" cy="399218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987706"/>
              <a:ext cx="9793699" cy="194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101010"/>
                  </a:solidFill>
                  <a:latin typeface="Open Sans Light"/>
                </a:rPr>
                <a:t>Шаровым.</a:t>
              </a:r>
              <a:r>
                <a:rPr lang="en-US" sz="2799">
                  <a:solidFill>
                    <a:srgbClr val="101010"/>
                  </a:solidFill>
                  <a:latin typeface="Arimo"/>
                </a:rPr>
                <a:t> </a:t>
              </a:r>
            </a:p>
            <a:p>
              <a:pPr>
                <a:lnSpc>
                  <a:spcPts val="3919"/>
                </a:lnSpc>
              </a:pPr>
              <a:endParaRPr lang="en-US" sz="2799">
                <a:solidFill>
                  <a:srgbClr val="101010"/>
                </a:solidFill>
                <a:latin typeface="Arimo"/>
              </a:endParaRP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101010"/>
                  </a:solidFill>
                  <a:latin typeface="Open Sans Light"/>
                </a:rPr>
                <a:t>Картриджным.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9793699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79"/>
                </a:lnSpc>
                <a:spcBef>
                  <a:spcPct val="0"/>
                </a:spcBef>
              </a:pPr>
              <a:r>
                <a:rPr lang="en-US" sz="4199">
                  <a:solidFill>
                    <a:srgbClr val="101010"/>
                  </a:solidFill>
                  <a:latin typeface="Cormorant Garamond Medium"/>
                </a:rPr>
                <a:t>Подразделяются на два типа: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5400000">
            <a:off x="-9363459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6860051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-1394949" y="7356716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8208612" y="-4694419"/>
            <a:ext cx="9060213" cy="5732644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-215768" y="4949686"/>
            <a:ext cx="18503768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-2792132" y="7805135"/>
            <a:ext cx="3837448" cy="4324834"/>
            <a:chOff x="0" y="0"/>
            <a:chExt cx="5116597" cy="576644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2700000">
              <a:off x="748378" y="748378"/>
              <a:ext cx="3613490" cy="361349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2700000">
              <a:off x="754728" y="1404576"/>
              <a:ext cx="3613490" cy="361349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004300" cy="49471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7"/>
          <a:srcRect b="3376"/>
          <a:stretch/>
        </p:blipFill>
        <p:spPr>
          <a:xfrm>
            <a:off x="9018587" y="4947164"/>
            <a:ext cx="8245475" cy="530173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446918" y="1795361"/>
            <a:ext cx="5504689" cy="28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</a:pPr>
            <a:r>
              <a:rPr lang="en-US" sz="8000" spc="-160">
                <a:solidFill>
                  <a:srgbClr val="3D3D3D"/>
                </a:solidFill>
                <a:latin typeface="Cormorant Garamond Medium"/>
              </a:rPr>
              <a:t>Смесители-термостаты</a:t>
            </a:r>
          </a:p>
          <a:p>
            <a:pPr marL="0" lvl="0" indent="0" algn="ctr">
              <a:lnSpc>
                <a:spcPts val="4675"/>
              </a:lnSpc>
            </a:pPr>
            <a:endParaRPr lang="en-US" sz="8000" spc="-160">
              <a:solidFill>
                <a:srgbClr val="3D3D3D"/>
              </a:solidFill>
              <a:latin typeface="Cormorant Garamond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474928" y="5684114"/>
            <a:ext cx="5031730" cy="302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16"/>
              </a:lnSpc>
              <a:spcBef>
                <a:spcPct val="0"/>
              </a:spcBef>
            </a:pPr>
            <a:r>
              <a:rPr lang="en-US" sz="5600" spc="-112">
                <a:solidFill>
                  <a:srgbClr val="3D3D3D"/>
                </a:solidFill>
                <a:latin typeface="Cormorant Garamond Medium"/>
              </a:rPr>
              <a:t>Преимущества:</a:t>
            </a:r>
          </a:p>
          <a:p>
            <a:pPr algn="just">
              <a:lnSpc>
                <a:spcPts val="3552"/>
              </a:lnSpc>
              <a:spcBef>
                <a:spcPct val="0"/>
              </a:spcBef>
            </a:pPr>
            <a:endParaRPr lang="en-US" sz="5600" spc="-112">
              <a:solidFill>
                <a:srgbClr val="3D3D3D"/>
              </a:solidFill>
              <a:latin typeface="Cormorant Garamond Medium"/>
            </a:endParaRPr>
          </a:p>
          <a:p>
            <a:pPr marL="690881" lvl="1" indent="-345440" algn="just">
              <a:lnSpc>
                <a:spcPts val="3552"/>
              </a:lnSpc>
              <a:buFont typeface="Arial"/>
              <a:buChar char="•"/>
            </a:pPr>
            <a:r>
              <a:rPr lang="en-US" sz="3200" spc="-64">
                <a:solidFill>
                  <a:srgbClr val="3D3D3D"/>
                </a:solidFill>
                <a:latin typeface="Cormorant Garamond Medium"/>
              </a:rPr>
              <a:t>экономичность;</a:t>
            </a:r>
          </a:p>
          <a:p>
            <a:pPr marL="690881" lvl="1" indent="-345440" algn="just">
              <a:lnSpc>
                <a:spcPts val="3552"/>
              </a:lnSpc>
              <a:buFont typeface="Arial"/>
              <a:buChar char="•"/>
            </a:pPr>
            <a:r>
              <a:rPr lang="en-US" sz="3200" spc="-64">
                <a:solidFill>
                  <a:srgbClr val="3D3D3D"/>
                </a:solidFill>
                <a:latin typeface="Cormorant Garamond Medium"/>
              </a:rPr>
              <a:t>быстрая регулировка;</a:t>
            </a:r>
          </a:p>
          <a:p>
            <a:pPr marL="690881" lvl="1" indent="-345440" algn="just">
              <a:lnSpc>
                <a:spcPts val="3552"/>
              </a:lnSpc>
              <a:buFont typeface="Arial"/>
              <a:buChar char="•"/>
            </a:pPr>
            <a:r>
              <a:rPr lang="en-US" sz="3200" spc="-64">
                <a:solidFill>
                  <a:srgbClr val="3D3D3D"/>
                </a:solidFill>
                <a:latin typeface="Cormorant Garamond Medium"/>
              </a:rPr>
              <a:t>удобство пользования;</a:t>
            </a:r>
          </a:p>
          <a:p>
            <a:pPr marL="690881" lvl="1" indent="-345440" algn="just">
              <a:lnSpc>
                <a:spcPts val="3552"/>
              </a:lnSpc>
              <a:buFont typeface="Arial"/>
              <a:buChar char="•"/>
            </a:pPr>
            <a:r>
              <a:rPr lang="en-US" sz="3200" spc="-64">
                <a:solidFill>
                  <a:srgbClr val="3D3D3D"/>
                </a:solidFill>
                <a:latin typeface="Cormorant Garamond Medium"/>
              </a:rPr>
              <a:t>современный внешний вид.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661" y="9258300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-9363459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400000">
            <a:off x="6860051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-1394949" y="7356716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5605040" y="3438138"/>
            <a:ext cx="9060213" cy="5732644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-394661" y="1028700"/>
            <a:ext cx="19114198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204161" y="1774354"/>
            <a:ext cx="1931299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00000">
            <a:off x="-2268841" y="-1912235"/>
            <a:ext cx="2710118" cy="27101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00000">
            <a:off x="-2259316" y="-1429612"/>
            <a:ext cx="2710118" cy="271011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-2792132" y="-1480084"/>
            <a:ext cx="3837448" cy="4324834"/>
            <a:chOff x="0" y="0"/>
            <a:chExt cx="5116597" cy="576644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2700000">
              <a:off x="748378" y="748378"/>
              <a:ext cx="3613490" cy="361349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2700000">
              <a:off x="754728" y="1404576"/>
              <a:ext cx="3613490" cy="361349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72254" y="2734343"/>
            <a:ext cx="7738243" cy="55825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828183" y="3090767"/>
            <a:ext cx="6214114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80"/>
              </a:lnSpc>
            </a:pPr>
            <a:r>
              <a:rPr lang="en-US" sz="8000" spc="-160">
                <a:solidFill>
                  <a:srgbClr val="3D3D3D"/>
                </a:solidFill>
                <a:latin typeface="Cormorant Garamond Medium"/>
              </a:rPr>
              <a:t>Смесители с датчиком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29770" y="5884707"/>
            <a:ext cx="5010939" cy="1575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799" spc="-55">
                <a:solidFill>
                  <a:srgbClr val="3D3D3D"/>
                </a:solidFill>
                <a:latin typeface="Cormorant Garamond Medium"/>
              </a:rPr>
              <a:t>Смесители с инфракрасным датчиком (или бесконтактные) подают воду, когда к крану подносят руки.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5400000">
            <a:off x="-9363459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6860051" y="6764049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-1394949" y="7356716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5595515" y="1871396"/>
            <a:ext cx="9060213" cy="5732644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-215768" y="4949686"/>
            <a:ext cx="18503768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-8088663" y="6664037"/>
            <a:ext cx="9060213" cy="57326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860" y="207612"/>
            <a:ext cx="6271729" cy="47037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59768" y="5514052"/>
            <a:ext cx="7578511" cy="454519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34147" y="5466427"/>
            <a:ext cx="6008441" cy="19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225">
                <a:solidFill>
                  <a:srgbClr val="101010"/>
                </a:solidFill>
                <a:latin typeface="Open Sans Light"/>
              </a:rPr>
              <a:t>Смесители бывают следующего типа:</a:t>
            </a:r>
          </a:p>
          <a:p>
            <a:pPr marL="480378" lvl="1" indent="-240189">
              <a:lnSpc>
                <a:spcPts val="3115"/>
              </a:lnSpc>
              <a:buFont typeface="Arial"/>
              <a:buChar char="•"/>
            </a:pPr>
            <a:r>
              <a:rPr lang="en-US" sz="2225">
                <a:solidFill>
                  <a:srgbClr val="101010"/>
                </a:solidFill>
                <a:latin typeface="Open Sans Light"/>
              </a:rPr>
              <a:t>встраиваемые;</a:t>
            </a:r>
          </a:p>
          <a:p>
            <a:pPr marL="480378" lvl="1" indent="-240189">
              <a:lnSpc>
                <a:spcPts val="3115"/>
              </a:lnSpc>
              <a:buFont typeface="Arial"/>
              <a:buChar char="•"/>
            </a:pPr>
            <a:r>
              <a:rPr lang="en-US" sz="2225">
                <a:solidFill>
                  <a:srgbClr val="101010"/>
                </a:solidFill>
                <a:latin typeface="Open Sans Light"/>
              </a:rPr>
              <a:t>центральные;</a:t>
            </a:r>
          </a:p>
          <a:p>
            <a:pPr marL="480378" lvl="1" indent="-240189">
              <a:lnSpc>
                <a:spcPts val="3115"/>
              </a:lnSpc>
              <a:buFont typeface="Arial"/>
              <a:buChar char="•"/>
            </a:pPr>
            <a:r>
              <a:rPr lang="en-US" sz="2225">
                <a:solidFill>
                  <a:srgbClr val="101010"/>
                </a:solidFill>
                <a:latin typeface="Open Sans Light"/>
              </a:rPr>
              <a:t>настенные.</a:t>
            </a:r>
          </a:p>
          <a:p>
            <a:pPr>
              <a:lnSpc>
                <a:spcPts val="3115"/>
              </a:lnSpc>
            </a:pPr>
            <a:endParaRPr lang="en-US" sz="2225">
              <a:solidFill>
                <a:srgbClr val="101010"/>
              </a:solidFill>
              <a:latin typeface="Open Sa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091828" y="1845433"/>
            <a:ext cx="4513730" cy="178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</a:pPr>
            <a:r>
              <a:rPr lang="en-US" sz="4212" spc="-84">
                <a:solidFill>
                  <a:srgbClr val="3D3D3D"/>
                </a:solidFill>
                <a:latin typeface="Cormorant Garamond Medium"/>
              </a:rPr>
              <a:t>Типы смесителей в зависимости от места установки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661" y="9258300"/>
            <a:ext cx="20808023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0000">
            <a:off x="-2268841" y="-1912235"/>
            <a:ext cx="2710118" cy="27101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0000">
            <a:off x="-2259316" y="-1429612"/>
            <a:ext cx="2710118" cy="2710118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-394661" y="5143500"/>
            <a:ext cx="18719536" cy="0"/>
          </a:xfrm>
          <a:prstGeom prst="line">
            <a:avLst/>
          </a:prstGeom>
          <a:ln w="9525" cap="rnd">
            <a:solidFill>
              <a:srgbClr val="39393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965107" y="-5388217"/>
            <a:ext cx="10141680" cy="6416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-8088663" y="6664037"/>
            <a:ext cx="9060213" cy="573264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298033" y="7846352"/>
            <a:ext cx="3837448" cy="4324834"/>
            <a:chOff x="0" y="0"/>
            <a:chExt cx="5116597" cy="576644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2700000">
              <a:off x="748378" y="748378"/>
              <a:ext cx="3613490" cy="361349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2700000">
              <a:off x="754728" y="1404576"/>
              <a:ext cx="3613490" cy="361349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1308" y="808487"/>
            <a:ext cx="4574829" cy="42317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602505" y="925404"/>
            <a:ext cx="4327228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146452" y="925404"/>
            <a:ext cx="3995097" cy="41148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9359768" y="5745486"/>
            <a:ext cx="6279819" cy="314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101010"/>
                </a:solidFill>
                <a:latin typeface="Open Sans Light"/>
              </a:rPr>
              <a:t>Для производства смесителей сегодня используются: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101010"/>
                </a:solidFill>
                <a:latin typeface="Arimo"/>
              </a:rPr>
              <a:t>·латунь и бронза;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101010"/>
                </a:solidFill>
                <a:latin typeface="Arimo"/>
              </a:rPr>
              <a:t>·нержавеющая сталь;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101010"/>
                </a:solidFill>
                <a:latin typeface="Arimo"/>
              </a:rPr>
              <a:t>·керамика.</a:t>
            </a:r>
          </a:p>
          <a:p>
            <a:pPr>
              <a:lnSpc>
                <a:spcPts val="2729"/>
              </a:lnSpc>
              <a:spcBef>
                <a:spcPct val="0"/>
              </a:spcBef>
            </a:pPr>
            <a:endParaRPr lang="en-US" sz="3200">
              <a:solidFill>
                <a:srgbClr val="101010"/>
              </a:solidFill>
              <a:latin typeface="Arim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856081" y="6327578"/>
            <a:ext cx="5325152" cy="197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7"/>
              </a:lnSpc>
              <a:spcBef>
                <a:spcPct val="0"/>
              </a:spcBef>
            </a:pPr>
            <a:r>
              <a:rPr lang="en-US" sz="3784">
                <a:solidFill>
                  <a:srgbClr val="101010"/>
                </a:solidFill>
                <a:latin typeface="Open Sans Light Bold"/>
              </a:rPr>
              <a:t>Классификация смесителей по типу материала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2400" y="9559928"/>
            <a:ext cx="1760220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en-US" sz="2484" dirty="0" err="1">
                <a:solidFill>
                  <a:srgbClr val="101010"/>
                </a:solidFill>
                <a:latin typeface="Open Sans Light Bold"/>
              </a:rPr>
              <a:t>Интернет</a:t>
            </a:r>
            <a:r>
              <a:rPr lang="en-US" sz="2484" dirty="0">
                <a:solidFill>
                  <a:srgbClr val="101010"/>
                </a:solidFill>
                <a:latin typeface="Open Sans Light Bold"/>
              </a:rPr>
              <a:t> </a:t>
            </a:r>
            <a:r>
              <a:rPr lang="en-US" sz="2484" dirty="0" err="1">
                <a:solidFill>
                  <a:srgbClr val="101010"/>
                </a:solidFill>
                <a:latin typeface="Open Sans Light Bold"/>
              </a:rPr>
              <a:t>ресурс</a:t>
            </a:r>
            <a:r>
              <a:rPr lang="en-US" sz="2484" dirty="0" smtClean="0">
                <a:solidFill>
                  <a:srgbClr val="101010"/>
                </a:solidFill>
                <a:latin typeface="Open Sans Light Bold"/>
              </a:rPr>
              <a:t>:</a:t>
            </a:r>
            <a:r>
              <a:rPr lang="ru-RU" sz="2484" dirty="0" smtClean="0">
                <a:solidFill>
                  <a:srgbClr val="101010"/>
                </a:solidFill>
                <a:latin typeface="Open Sans Light Bold"/>
              </a:rPr>
              <a:t> </a:t>
            </a:r>
            <a:r>
              <a:rPr lang="en-US" sz="2484" dirty="0" smtClean="0">
                <a:solidFill>
                  <a:srgbClr val="101010"/>
                </a:solidFill>
                <a:latin typeface="Open Sans Light Bold"/>
              </a:rPr>
              <a:t>https</a:t>
            </a:r>
            <a:r>
              <a:rPr lang="en-US" sz="2484" dirty="0">
                <a:solidFill>
                  <a:srgbClr val="101010"/>
                </a:solidFill>
                <a:latin typeface="Open Sans Light Bold"/>
              </a:rPr>
              <a:t>://penaty.net/stati/sovremennye-vidy-smesitelej-i-ih-otlichitelnye-osobennosti/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117</Words>
  <Application>Microsoft Office PowerPoint</Application>
  <PresentationFormat>Произвольный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Cormorant Garamond Medium</vt:lpstr>
      <vt:lpstr>Arimo</vt:lpstr>
      <vt:lpstr>Arial</vt:lpstr>
      <vt:lpstr>Open Sans Light</vt:lpstr>
      <vt:lpstr>Open Sans Light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Серая Простая Фотографическая История Тестирование Презентация</dc:title>
  <cp:lastModifiedBy>Home</cp:lastModifiedBy>
  <cp:revision>7</cp:revision>
  <dcterms:created xsi:type="dcterms:W3CDTF">2006-08-16T00:00:00Z</dcterms:created>
  <dcterms:modified xsi:type="dcterms:W3CDTF">2024-03-15T07:46:58Z</dcterms:modified>
  <dc:identifier>DAFAwnSYyRE</dc:identifier>
</cp:coreProperties>
</file>