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0" r:id="rId24"/>
    <p:sldId id="261" r:id="rId25"/>
    <p:sldId id="26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DAD5-EEBF-438B-B753-3DC649472D4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DD10-04FB-4EFD-93AB-A17C77144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DD10-04FB-4EFD-93AB-A17C77144B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5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3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7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0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9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8799-A245-4FE4-BD58-C5FEA23CD34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BEDD-602C-424C-832F-CDF8456B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3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aiv.ru/blog/2015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87" y="1046787"/>
            <a:ext cx="4764426" cy="47644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rki" panose="00000500000000000000" pitchFamily="2" charset="-52"/>
              </a:rPr>
              <a:t>Дорожные знаки</a:t>
            </a:r>
            <a:endParaRPr lang="ru-RU" dirty="0">
              <a:solidFill>
                <a:schemeClr val="tx1"/>
              </a:solidFill>
              <a:latin typeface="Corki" panose="000005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Corki" panose="00000500000000000000" pitchFamily="2" charset="-52"/>
              </a:rPr>
              <a:t>«Запрещающие знаки»</a:t>
            </a:r>
            <a:endParaRPr lang="ru-RU" sz="6600" b="1" dirty="0">
              <a:latin typeface="Corki" panose="00000500000000000000" pitchFamily="2" charset="-5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65095" y="6102417"/>
            <a:ext cx="5775960" cy="686435"/>
          </a:xfrm>
        </p:spPr>
        <p:txBody>
          <a:bodyPr/>
          <a:lstStyle/>
          <a:p>
            <a:r>
              <a:rPr lang="ru-RU" dirty="0" smtClean="0"/>
              <a:t>"Центр технического творчества и профессионального обучения", </a:t>
            </a:r>
            <a:r>
              <a:rPr lang="ru-RU" dirty="0" err="1" smtClean="0"/>
              <a:t>г.Снежногорск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1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615" y="2248725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«Ограничение ширины»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У</a:t>
            </a:r>
            <a:r>
              <a:rPr lang="ru-RU" sz="2800" dirty="0" smtClean="0">
                <a:latin typeface="Corki" panose="00000500000000000000" pitchFamily="2" charset="-52"/>
              </a:rPr>
              <a:t>станавливает </a:t>
            </a:r>
            <a:r>
              <a:rPr lang="ru-RU" sz="2800" dirty="0">
                <a:latin typeface="Corki" panose="00000500000000000000" pitchFamily="2" charset="-52"/>
              </a:rPr>
              <a:t>определенные </a:t>
            </a:r>
            <a:r>
              <a:rPr lang="ru-RU" sz="2800" b="1" dirty="0">
                <a:latin typeface="Corki" panose="00000500000000000000" pitchFamily="2" charset="-52"/>
              </a:rPr>
              <a:t>ограничения на ширину</a:t>
            </a:r>
            <a:r>
              <a:rPr lang="ru-RU" sz="2800" dirty="0">
                <a:latin typeface="Corki" panose="00000500000000000000" pitchFamily="2" charset="-52"/>
              </a:rPr>
              <a:t> транспортного средства. встречается не только на узких городских улицах. Это может быть, например, дорога, прорубленная в скалах, близко расположенные опоры мостов, эстакад, путепроводов, где существует вероятность повреждения боковых ограждений этих конструкций.</a:t>
            </a:r>
            <a:endParaRPr lang="ru-RU" sz="26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516" y="5882408"/>
            <a:ext cx="23807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«Ограничение длины»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880" y="3635639"/>
            <a:ext cx="90849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Если узкая улочка петляет между домов, то там легко застрять на повороте. </a:t>
            </a:r>
            <a:r>
              <a:rPr lang="ru-RU" sz="2800" dirty="0" smtClean="0">
                <a:latin typeface="Corki" panose="00000500000000000000" pitchFamily="2" charset="-52"/>
              </a:rPr>
              <a:t>Причем надолго. А </a:t>
            </a:r>
            <a:r>
              <a:rPr lang="ru-RU" sz="2800" dirty="0">
                <a:latin typeface="Corki" panose="00000500000000000000" pitchFamily="2" charset="-52"/>
              </a:rPr>
              <a:t>заторы не любят нигде. Потому и вешают </a:t>
            </a:r>
            <a:r>
              <a:rPr lang="ru-RU" sz="2800" dirty="0" smtClean="0">
                <a:latin typeface="Corki" panose="00000500000000000000" pitchFamily="2" charset="-52"/>
              </a:rPr>
              <a:t>знак 3.15 «Ограничение длины».</a:t>
            </a:r>
          </a:p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Данные знаки регулируют проезд в первую очередь крупногабаритных грузовых автомобилей</a:t>
            </a:r>
            <a:endParaRPr lang="ru-RU" sz="2600" dirty="0">
              <a:latin typeface="Corki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0" y="156645"/>
            <a:ext cx="2085750" cy="2085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8" y="3610567"/>
            <a:ext cx="2185213" cy="21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0837" y="2248725"/>
            <a:ext cx="30171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«Ограничение </a:t>
            </a:r>
          </a:p>
          <a:p>
            <a:pPr algn="ctr"/>
            <a:r>
              <a:rPr lang="ru-RU" sz="2800" dirty="0">
                <a:solidFill>
                  <a:srgbClr val="363636"/>
                </a:solidFill>
                <a:latin typeface="Corki" panose="00000500000000000000" pitchFamily="2" charset="-52"/>
              </a:rPr>
              <a:t>м</a:t>
            </a:r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инимальной дистанции»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Corki" panose="00000500000000000000" pitchFamily="2" charset="-52"/>
              </a:rPr>
              <a:t>Знак просит водителей рассредоточиться </a:t>
            </a:r>
            <a:r>
              <a:rPr lang="ru-RU" sz="2600" dirty="0">
                <a:latin typeface="Corki" panose="00000500000000000000" pitchFamily="2" charset="-52"/>
              </a:rPr>
              <a:t>и дальше ехать, соблюдая определенную дистанцию, не меньше той, что указана внутри круга</a:t>
            </a:r>
            <a:r>
              <a:rPr lang="ru-RU" sz="2600" dirty="0" smtClean="0">
                <a:latin typeface="Corki" panose="00000500000000000000" pitchFamily="2" charset="-52"/>
              </a:rPr>
              <a:t>. </a:t>
            </a:r>
            <a:r>
              <a:rPr lang="ru-RU" sz="2600" dirty="0">
                <a:latin typeface="Corki" panose="00000500000000000000" pitchFamily="2" charset="-52"/>
              </a:rPr>
              <a:t>Впереди мост, который норовит провалиться, а может ненадежная ледовая переправа? Вот тут-то водителей и поджидает </a:t>
            </a:r>
            <a:r>
              <a:rPr lang="ru-RU" sz="2600" dirty="0" smtClean="0">
                <a:latin typeface="Corki" panose="00000500000000000000" pitchFamily="2" charset="-52"/>
              </a:rPr>
              <a:t>этот знак </a:t>
            </a:r>
            <a:r>
              <a:rPr lang="ru-RU" sz="2600" dirty="0">
                <a:latin typeface="Corki" panose="00000500000000000000" pitchFamily="2" charset="-52"/>
              </a:rPr>
              <a:t>Если машины будут держать дистанцию, то нагрузка на дорогу окажется не сильной, а значит транспортные средства проедут в безопасности</a:t>
            </a:r>
            <a:r>
              <a:rPr lang="ru-RU" sz="2600" dirty="0" smtClean="0">
                <a:latin typeface="Corki" panose="00000500000000000000" pitchFamily="2" charset="-52"/>
              </a:rPr>
              <a:t>. </a:t>
            </a:r>
            <a:r>
              <a:rPr lang="ru-RU" sz="2600" dirty="0">
                <a:latin typeface="Corki" panose="00000500000000000000" pitchFamily="2" charset="-52"/>
              </a:rPr>
              <a:t>Обычно знак применяется с табличкой «Зона действия</a:t>
            </a:r>
            <a:r>
              <a:rPr lang="ru-RU" sz="2600" dirty="0" smtClean="0">
                <a:latin typeface="Corki" panose="00000500000000000000" pitchFamily="2" charset="-52"/>
              </a:rPr>
              <a:t>»</a:t>
            </a:r>
          </a:p>
          <a:p>
            <a:pPr algn="just"/>
            <a:r>
              <a:rPr lang="ru-RU" sz="2600" dirty="0">
                <a:latin typeface="Corki" panose="00000500000000000000" pitchFamily="2" charset="-52"/>
              </a:rPr>
              <a:t>Зону действия этого знака может диктовать </a:t>
            </a:r>
            <a:r>
              <a:rPr lang="ru-RU" sz="2600" dirty="0" smtClean="0">
                <a:latin typeface="Corki" panose="00000500000000000000" pitchFamily="2" charset="-52"/>
              </a:rPr>
              <a:t>и знак «Конец зоны всех ограничений». Или если </a:t>
            </a:r>
            <a:r>
              <a:rPr lang="ru-RU" sz="2600" dirty="0">
                <a:latin typeface="Corki" panose="00000500000000000000" pitchFamily="2" charset="-52"/>
              </a:rPr>
              <a:t>вы доехали до перекрестка или начала/конца населенного </a:t>
            </a:r>
            <a:r>
              <a:rPr lang="ru-RU" sz="2600" dirty="0" smtClean="0">
                <a:latin typeface="Corki" panose="00000500000000000000" pitchFamily="2" charset="-52"/>
              </a:rPr>
              <a:t>пункта.</a:t>
            </a:r>
            <a:endParaRPr lang="ru-RU" sz="26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565" y="5886659"/>
            <a:ext cx="13452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«Таможня»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1255" y="3920151"/>
            <a:ext cx="9084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Данный знак дальнейшее </a:t>
            </a:r>
            <a:r>
              <a:rPr lang="ru-RU" sz="2800" dirty="0">
                <a:latin typeface="Corki" panose="00000500000000000000" pitchFamily="2" charset="-52"/>
              </a:rPr>
              <a:t>движение не запрещает. Он обязует водителей остановиться на контрольно-пропускном пункте</a:t>
            </a:r>
            <a:r>
              <a:rPr lang="ru-RU" sz="2800" dirty="0" smtClean="0">
                <a:latin typeface="Corki" panose="00000500000000000000" pitchFamily="2" charset="-52"/>
              </a:rPr>
              <a:t>. Обычно со знаком применяется табличка </a:t>
            </a:r>
            <a:r>
              <a:rPr lang="ru-RU" sz="2800" dirty="0">
                <a:latin typeface="Corki" panose="00000500000000000000" pitchFamily="2" charset="-52"/>
              </a:rPr>
              <a:t>обозначающая расстояние до объекта</a:t>
            </a:r>
            <a:endParaRPr lang="ru-RU" sz="2600" dirty="0"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6" y="101385"/>
            <a:ext cx="2147340" cy="2147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09" y="2248725"/>
            <a:ext cx="722829" cy="36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" y="3612537"/>
            <a:ext cx="2234249" cy="2234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99" y="4925408"/>
            <a:ext cx="759477" cy="3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6198" y="2248725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«Опасность»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Запрещает движение ВСЕХ без исключения транспортных средств. </a:t>
            </a:r>
            <a:r>
              <a:rPr lang="ru-RU" sz="2800" dirty="0">
                <a:latin typeface="Corki" panose="00000500000000000000" pitchFamily="2" charset="-52"/>
              </a:rPr>
              <a:t>Ведь впереди какая-то серьезная опасность для движения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latin typeface="Corki" panose="00000500000000000000" pitchFamily="2" charset="-52"/>
              </a:rPr>
              <a:t>Возможно, это крупная авария, </a:t>
            </a:r>
            <a:r>
              <a:rPr lang="ru-RU" sz="2800" dirty="0" smtClean="0">
                <a:latin typeface="Corki" panose="00000500000000000000" pitchFamily="2" charset="-52"/>
              </a:rPr>
              <a:t>а возможно ремонт тепловых сетей.  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191" y="5886659"/>
            <a:ext cx="13179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«Контроль»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863" y="3583614"/>
            <a:ext cx="90849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Р</a:t>
            </a:r>
            <a:r>
              <a:rPr lang="ru-RU" sz="2800" dirty="0" smtClean="0">
                <a:latin typeface="Corki" panose="00000500000000000000" pitchFamily="2" charset="-52"/>
              </a:rPr>
              <a:t>аньше </a:t>
            </a:r>
            <a:r>
              <a:rPr lang="ru-RU" sz="2800" dirty="0">
                <a:latin typeface="Corki" panose="00000500000000000000" pitchFamily="2" charset="-52"/>
              </a:rPr>
              <a:t>был достаточно большой редкостью, и его можно было встретить только на пограничных, таможенных постах и на грузовых терминалах аэропортов</a:t>
            </a:r>
            <a:r>
              <a:rPr lang="ru-RU" sz="2800" dirty="0" smtClean="0">
                <a:latin typeface="Corki" panose="00000500000000000000" pitchFamily="2" charset="-52"/>
              </a:rPr>
              <a:t>.</a:t>
            </a:r>
            <a:r>
              <a:rPr lang="ru-RU" sz="2800" dirty="0">
                <a:latin typeface="Corki" panose="00000500000000000000" pitchFamily="2" charset="-52"/>
              </a:rPr>
              <a:t> Сейчас знак можете </a:t>
            </a:r>
            <a:r>
              <a:rPr lang="ru-RU" sz="2800" dirty="0" smtClean="0">
                <a:latin typeface="Corki" panose="00000500000000000000" pitchFamily="2" charset="-52"/>
              </a:rPr>
              <a:t>увидеть:</a:t>
            </a:r>
            <a:r>
              <a:rPr lang="ru-RU" sz="2800" dirty="0">
                <a:latin typeface="Corki" panose="00000500000000000000" pitchFamily="2" charset="-52"/>
              </a:rPr>
              <a:t> на лесных дорогах, которые ведут к частным лесным или охотничьим угодьям, или на дорогах, ведущих на речные и морские пляжи, туристические, горнолыжные базы, на пункте взимания платы за проезд по платным дорогам и т.п. И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перед ним обязательно нужно остановиться</a:t>
            </a:r>
            <a:r>
              <a:rPr lang="ru-RU" sz="2800" dirty="0">
                <a:latin typeface="Corki" panose="00000500000000000000" pitchFamily="2" charset="-52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4" y="92680"/>
            <a:ext cx="2156045" cy="2156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2" y="3583614"/>
            <a:ext cx="2292377" cy="22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7864" y="4433365"/>
            <a:ext cx="2098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«Поворот направо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запрещен»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633" y="172348"/>
            <a:ext cx="11819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Запрещает ТОЛЬКО поворот направо. </a:t>
            </a:r>
            <a:r>
              <a:rPr lang="ru-RU" sz="2800" dirty="0">
                <a:latin typeface="Corki" panose="00000500000000000000" pitchFamily="2" charset="-52"/>
              </a:rPr>
              <a:t>Движение во всех других направлениях разрешено</a:t>
            </a:r>
            <a:r>
              <a:rPr lang="ru-RU" sz="2800" dirty="0" smtClean="0">
                <a:latin typeface="Corki" panose="00000500000000000000" pitchFamily="2" charset="-52"/>
              </a:rPr>
              <a:t>.</a:t>
            </a:r>
            <a:r>
              <a:rPr lang="ru-RU" sz="2800" dirty="0">
                <a:latin typeface="Corki" panose="00000500000000000000" pitchFamily="2" charset="-52"/>
              </a:rPr>
              <a:t> Если знак «Поворот направо запрещен</a:t>
            </a:r>
            <a:r>
              <a:rPr lang="ru-RU" sz="2800" dirty="0" smtClean="0">
                <a:latin typeface="Corki" panose="00000500000000000000" pitchFamily="2" charset="-52"/>
              </a:rPr>
              <a:t>» </a:t>
            </a:r>
            <a:r>
              <a:rPr lang="ru-RU" sz="2800" dirty="0">
                <a:latin typeface="Corki" panose="00000500000000000000" pitchFamily="2" charset="-52"/>
              </a:rPr>
              <a:t>стоит перед перекрестком, то он действует </a:t>
            </a:r>
            <a:r>
              <a:rPr lang="ru-RU" sz="2800" b="1" u="sng" dirty="0">
                <a:latin typeface="Corki" panose="00000500000000000000" pitchFamily="2" charset="-52"/>
              </a:rPr>
              <a:t>только на первое пересечение,</a:t>
            </a:r>
            <a:r>
              <a:rPr lang="ru-RU" sz="2800" dirty="0">
                <a:latin typeface="Corki" panose="00000500000000000000" pitchFamily="2" charset="-52"/>
              </a:rPr>
              <a:t> а на второе и последующие распространяться уже не будет.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" y="2407727"/>
            <a:ext cx="1974744" cy="197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b="5735"/>
          <a:stretch/>
        </p:blipFill>
        <p:spPr>
          <a:xfrm>
            <a:off x="2614435" y="1721880"/>
            <a:ext cx="9446019" cy="50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303" y="4422077"/>
            <a:ext cx="19527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«Поворот налево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запрещен»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754" y="172348"/>
            <a:ext cx="11925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Запрещает ТОЛЬКО левый </a:t>
            </a:r>
            <a:r>
              <a:rPr lang="ru-RU" sz="2800" dirty="0">
                <a:latin typeface="Corki" panose="00000500000000000000" pitchFamily="2" charset="-52"/>
              </a:rPr>
              <a:t>поворот и ничего более. Разворачивайтесь, проезжайте прямо или направо – никто вам слова не скажет. На перекрестке с несколькими пересечениями проезжих частей </a:t>
            </a:r>
            <a:r>
              <a:rPr lang="ru-RU" sz="2800" dirty="0" smtClean="0">
                <a:latin typeface="Corki" panose="00000500000000000000" pitchFamily="2" charset="-52"/>
              </a:rPr>
              <a:t>знак </a:t>
            </a:r>
            <a:r>
              <a:rPr lang="ru-RU" sz="2800" dirty="0">
                <a:latin typeface="Corki" panose="00000500000000000000" pitchFamily="2" charset="-52"/>
              </a:rPr>
              <a:t>действует только на пересечение, перед которым он </a:t>
            </a:r>
            <a:r>
              <a:rPr lang="ru-RU" sz="2800" dirty="0" smtClean="0">
                <a:latin typeface="Corki" panose="00000500000000000000" pitchFamily="2" charset="-52"/>
              </a:rPr>
              <a:t>расположен.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2207177"/>
            <a:ext cx="2042120" cy="2042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00" y="1557343"/>
            <a:ext cx="9424900" cy="52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0450" y="2248725"/>
            <a:ext cx="2494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«Разворот запрещен»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Запрещает разворот, но </a:t>
            </a:r>
            <a:r>
              <a:rPr lang="ru-RU" sz="2800" dirty="0">
                <a:latin typeface="Corki" panose="00000500000000000000" pitchFamily="2" charset="-52"/>
              </a:rPr>
              <a:t>разрешает движение во всех иных направлениях. В отличие от двух предыдущих знаков, этот знак распространяется на весь перекресток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Н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е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запрещает поворот налево.</a:t>
            </a:r>
            <a:r>
              <a:rPr lang="ru-RU" sz="2800" dirty="0">
                <a:latin typeface="Corki" panose="00000500000000000000" pitchFamily="2" charset="-52"/>
              </a:rPr>
              <a:t> 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77" y="5886659"/>
            <a:ext cx="19752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«Обгон запрещён»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863" y="2900220"/>
            <a:ext cx="90849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Запрещает обгон транспортных средств. Исключение: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р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азрешается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обгонять гужевые повозки, велосипеды, мопеды, двухколесные мотоциклы без бокового прицепа, а также тихоходные транспортные средства </a:t>
            </a:r>
            <a:r>
              <a:rPr lang="ru-RU" sz="2800" dirty="0">
                <a:latin typeface="Corki" panose="00000500000000000000" pitchFamily="2" charset="-52"/>
              </a:rPr>
              <a:t>(то есть такие, которые не могут развивать скорость свыше 30 км/ч). Как же отличить тихоходное транспортное средство? Только по специальному опознавательному знаку</a:t>
            </a:r>
            <a:r>
              <a:rPr lang="ru-RU" sz="2800" dirty="0" smtClean="0">
                <a:latin typeface="Corki" panose="00000500000000000000" pitchFamily="2" charset="-52"/>
              </a:rPr>
              <a:t>.</a:t>
            </a:r>
            <a:endParaRPr lang="ru-RU" sz="2800" dirty="0"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3" y="172348"/>
            <a:ext cx="2158426" cy="2158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" y="3278210"/>
            <a:ext cx="2399894" cy="2399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0" b="14105"/>
          <a:stretch/>
        </p:blipFill>
        <p:spPr>
          <a:xfrm>
            <a:off x="6065320" y="5163774"/>
            <a:ext cx="1548264" cy="1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42" y="2248725"/>
            <a:ext cx="29290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«Конец зоны запрещения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обгона»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Обычно запрет обгона действует до ближайшего перекрестка или до конца населенного пункта, но за городом часто нет целесообразности дожидаться ближайшего пересечения дорог. В этом случае на трассе устанавливают знак 3.21 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933" y="5886659"/>
            <a:ext cx="266451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«Обгон грузовым</a:t>
            </a:r>
          </a:p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автомобилям запрещён»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3178" y="3421361"/>
            <a:ext cx="9084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Т</a:t>
            </a:r>
            <a:r>
              <a:rPr lang="ru-RU" sz="2800" dirty="0" smtClean="0">
                <a:latin typeface="Corki" panose="00000500000000000000" pitchFamily="2" charset="-52"/>
              </a:rPr>
              <a:t>акже </a:t>
            </a:r>
            <a:r>
              <a:rPr lang="ru-RU" sz="2800" dirty="0">
                <a:latin typeface="Corki" panose="00000500000000000000" pitchFamily="2" charset="-52"/>
              </a:rPr>
              <a:t>запрещает обгон, только теперь речь идет о «потолстевших легковушках», то есть о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грузовых автомобилях массой более 3,5 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т.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2" y="121575"/>
            <a:ext cx="2127150" cy="2127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1" y="3463327"/>
            <a:ext cx="2389432" cy="238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71" y="2107015"/>
            <a:ext cx="29290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«Конец зоны запрещения</a:t>
            </a:r>
          </a:p>
          <a:p>
            <a:pPr algn="ctr"/>
            <a:r>
              <a:rPr lang="ru-RU" sz="2800" dirty="0">
                <a:solidFill>
                  <a:srgbClr val="363636"/>
                </a:solidFill>
                <a:latin typeface="Corki" panose="00000500000000000000" pitchFamily="2" charset="-52"/>
              </a:rPr>
              <a:t>о</a:t>
            </a:r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бгона грузовым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 автомобилям»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Данный знак зону </a:t>
            </a:r>
            <a:r>
              <a:rPr lang="ru-RU" sz="2800" dirty="0">
                <a:latin typeface="Corki" panose="00000500000000000000" pitchFamily="2" charset="-52"/>
              </a:rPr>
              <a:t>запрета </a:t>
            </a:r>
            <a:r>
              <a:rPr lang="ru-RU" sz="2800" dirty="0" smtClean="0">
                <a:latin typeface="Corki" panose="00000500000000000000" pitchFamily="2" charset="-52"/>
              </a:rPr>
              <a:t>обгона грузовым автомобилям </a:t>
            </a:r>
            <a:r>
              <a:rPr lang="ru-RU" sz="2800" dirty="0">
                <a:latin typeface="Corki" panose="00000500000000000000" pitchFamily="2" charset="-52"/>
              </a:rPr>
              <a:t>благополучно завершает.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26270" y="5886659"/>
            <a:ext cx="30989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«Ограничение максимальной</a:t>
            </a:r>
          </a:p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скорости»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3178" y="3421361"/>
            <a:ext cx="9084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З</a:t>
            </a:r>
            <a:r>
              <a:rPr lang="ru-RU" sz="2800" dirty="0" smtClean="0">
                <a:latin typeface="Corki" panose="00000500000000000000" pitchFamily="2" charset="-52"/>
              </a:rPr>
              <a:t>апрещает </a:t>
            </a:r>
            <a:r>
              <a:rPr lang="ru-RU" sz="2800" dirty="0">
                <a:latin typeface="Corki" panose="00000500000000000000" pitchFamily="2" charset="-52"/>
              </a:rPr>
              <a:t>движение со скоростью большей, чем указана на знаке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latin typeface="Corki" panose="00000500000000000000" pitchFamily="2" charset="-52"/>
              </a:rPr>
              <a:t>При этом не всегда цифра на знаке оказывается меньше разрешенной, если бы ограничение не стояло. Например, на третьем транспортном кольце Москвы разрешается двигаться со скоростью до 80 км/ч вместо положенных 60 км/ч.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6" y="205704"/>
            <a:ext cx="2009121" cy="2009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6" y="3685067"/>
            <a:ext cx="2059333" cy="20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4300" y="2107015"/>
            <a:ext cx="3005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«Конец зоны ограничения</a:t>
            </a:r>
          </a:p>
          <a:p>
            <a:pPr algn="ctr"/>
            <a:r>
              <a:rPr lang="ru-RU" sz="2800" dirty="0">
                <a:solidFill>
                  <a:srgbClr val="363636"/>
                </a:solidFill>
                <a:latin typeface="Corki" panose="00000500000000000000" pitchFamily="2" charset="-52"/>
              </a:rPr>
              <a:t>м</a:t>
            </a:r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аксимальной скорости»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О</a:t>
            </a:r>
            <a:r>
              <a:rPr lang="ru-RU" sz="2800" dirty="0" smtClean="0">
                <a:latin typeface="Corki" panose="00000500000000000000" pitchFamily="2" charset="-52"/>
              </a:rPr>
              <a:t>тменяет </a:t>
            </a:r>
            <a:r>
              <a:rPr lang="ru-RU" sz="2800" dirty="0">
                <a:latin typeface="Corki" panose="00000500000000000000" pitchFamily="2" charset="-52"/>
              </a:rPr>
              <a:t>ограничение скорости, установленное знаком. Теперь водителю нужно ехать в общепринятом режиме (в городе максимум – 60 км/ч, за городом – 90 км/ч).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143" y="5886659"/>
            <a:ext cx="22300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«Подача звукового</a:t>
            </a:r>
          </a:p>
          <a:p>
            <a:pPr algn="ctr"/>
            <a:r>
              <a:rPr lang="ru-RU" sz="2600" dirty="0">
                <a:solidFill>
                  <a:srgbClr val="363636"/>
                </a:solidFill>
                <a:latin typeface="Corki" panose="00000500000000000000" pitchFamily="2" charset="-52"/>
              </a:rPr>
              <a:t>с</a:t>
            </a:r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игнала запрещена»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3178" y="3715450"/>
            <a:ext cx="9084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В зоне действия данного знака сигналить можно только для предотвращения ДТП.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9" y="187413"/>
            <a:ext cx="2035886" cy="2035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9" y="3547432"/>
            <a:ext cx="2244251" cy="22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348" y="2107015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«Остановка запрещена»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Знак запрещает остановку. То </a:t>
            </a:r>
            <a:r>
              <a:rPr lang="ru-RU" sz="2800" dirty="0">
                <a:latin typeface="Corki" panose="00000500000000000000" pitchFamily="2" charset="-52"/>
              </a:rPr>
              <a:t>есть преднамеренное прекращение движения (не на </a:t>
            </a:r>
            <a:r>
              <a:rPr lang="ru-RU" sz="2800" dirty="0" smtClean="0">
                <a:latin typeface="Corki" panose="00000500000000000000" pitchFamily="2" charset="-52"/>
              </a:rPr>
              <a:t>светофоре, </a:t>
            </a:r>
            <a:r>
              <a:rPr lang="ru-RU" sz="2800" dirty="0">
                <a:latin typeface="Corki" panose="00000500000000000000" pitchFamily="2" charset="-52"/>
              </a:rPr>
              <a:t>а по собственному желанию) на время до 5 минут. Или более, если нужно посадить-высадить пассажиров или погрузить-разгрузить транспортное средство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latin typeface="Corki" panose="00000500000000000000" pitchFamily="2" charset="-52"/>
              </a:rPr>
              <a:t>Понятно, что стоянка как более длительная остановка под этим знаком тоже запрещена.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" y="0"/>
            <a:ext cx="2150858" cy="21508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8" y="3261228"/>
            <a:ext cx="2379177" cy="23791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7746" y="6009788"/>
            <a:ext cx="2518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«Стоянка запрещена»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0863" y="3261228"/>
            <a:ext cx="9014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Запрещает ставить автомобиль на стоянку, но здесь </a:t>
            </a:r>
            <a:r>
              <a:rPr lang="ru-RU" sz="2800" dirty="0">
                <a:latin typeface="Corki" panose="00000500000000000000" pitchFamily="2" charset="-52"/>
              </a:rPr>
              <a:t>разрешается останавливаться. И даже кое-кому парковаться - инвалидам и лицам, их перевозящим, а также почтовым машинам и такси, но с включенным </a:t>
            </a:r>
            <a:r>
              <a:rPr lang="ru-RU" sz="2800" dirty="0" smtClean="0">
                <a:latin typeface="Corki" panose="00000500000000000000" pitchFamily="2" charset="-52"/>
              </a:rPr>
              <a:t>таксометром. </a:t>
            </a:r>
            <a:endParaRPr lang="ru-RU" sz="28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0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6199" y="277351"/>
            <a:ext cx="7766936" cy="1646302"/>
          </a:xfrm>
        </p:spPr>
        <p:txBody>
          <a:bodyPr/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1264" y="164873"/>
            <a:ext cx="1077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rki" panose="00000500000000000000" pitchFamily="2" charset="-52"/>
              </a:rPr>
              <a:t>Знаки данной группы вводят или отменяют определенные ограничения движения. Все, что находится в круге, нужно обязательно исполнять и никогда не нарушать.</a:t>
            </a:r>
            <a:endParaRPr lang="ru-RU" sz="3200" dirty="0" smtClean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25" y="1354569"/>
            <a:ext cx="943275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7737" r="2877" b="7977"/>
          <a:stretch/>
        </p:blipFill>
        <p:spPr>
          <a:xfrm>
            <a:off x="2040556" y="0"/>
            <a:ext cx="7449954" cy="29357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1756" y="3049918"/>
            <a:ext cx="11752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Стоянку (остановку более 5 минут) запрещают сразу три дорожных </a:t>
            </a:r>
            <a:r>
              <a:rPr lang="ru-RU" sz="2800" dirty="0" smtClean="0">
                <a:latin typeface="Corki" panose="00000500000000000000" pitchFamily="2" charset="-52"/>
              </a:rPr>
              <a:t>знака. </a:t>
            </a:r>
            <a:r>
              <a:rPr lang="ru-RU" sz="2800" dirty="0">
                <a:latin typeface="Corki" panose="00000500000000000000" pitchFamily="2" charset="-52"/>
              </a:rPr>
              <a:t>Четные, нечетные числа... Для чего подобные сложности? Чтобы коммунальщики смогли убирать, например, снег не только с проезжей части, но и с обочины. Хотя бы раз в два дня: в первый день – с одной половины дороги, во второй – с противоположной. С 21 до 24 часов – время, когда можно парковать машины с обеих </a:t>
            </a:r>
            <a:r>
              <a:rPr lang="ru-RU" sz="2800" dirty="0" smtClean="0">
                <a:latin typeface="Corki" panose="00000500000000000000" pitchFamily="2" charset="-52"/>
              </a:rPr>
              <a:t>сторон</a:t>
            </a:r>
            <a:r>
              <a:rPr lang="ru-RU" sz="2800" dirty="0">
                <a:latin typeface="Corki" panose="00000500000000000000" pitchFamily="2" charset="-52"/>
              </a:rPr>
              <a:t> </a:t>
            </a:r>
            <a:r>
              <a:rPr lang="ru-RU" sz="2800" dirty="0" smtClean="0">
                <a:latin typeface="Corki" panose="00000500000000000000" pitchFamily="2" charset="-52"/>
              </a:rPr>
              <a:t>если знаки продублированы на обеих сторонах дороги. </a:t>
            </a:r>
            <a:r>
              <a:rPr lang="ru-RU" sz="2800" dirty="0">
                <a:latin typeface="Corki" panose="00000500000000000000" pitchFamily="2" charset="-52"/>
              </a:rPr>
              <a:t>Запрещающие знаки на синем фоне действуют только на той стороне дороги, на которой они расположены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latin typeface="Corki" panose="00000500000000000000" pitchFamily="2" charset="-52"/>
              </a:rPr>
              <a:t>Действие этих знаков наступает с момента установки и длится до ближайшего перекрестка или знака «Населенный пункт» (начало или конец – не важно). Или иногда регламентируется табличками «зона действия».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71" y="6140918"/>
            <a:ext cx="1125284" cy="5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342" y="2306956"/>
            <a:ext cx="20954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</a:t>
            </a:r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Конец зоны всех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 ограничений</a:t>
            </a:r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Название у знака 3.31 громкое и многообещающее – </a:t>
            </a:r>
            <a:r>
              <a:rPr lang="ru-RU" sz="2800" b="1" dirty="0">
                <a:latin typeface="Corki" panose="00000500000000000000" pitchFamily="2" charset="-52"/>
              </a:rPr>
              <a:t>«Конец зоны всех ограничений»</a:t>
            </a:r>
            <a:r>
              <a:rPr lang="ru-RU" sz="2800" dirty="0">
                <a:latin typeface="Corki" panose="00000500000000000000" pitchFamily="2" charset="-52"/>
              </a:rPr>
              <a:t>. </a:t>
            </a:r>
            <a:r>
              <a:rPr lang="ru-RU" sz="2800" dirty="0" smtClean="0">
                <a:latin typeface="Corki" panose="00000500000000000000" pitchFamily="2" charset="-52"/>
              </a:rPr>
              <a:t>Однако, это </a:t>
            </a:r>
            <a:r>
              <a:rPr lang="ru-RU" sz="2800" dirty="0">
                <a:latin typeface="Corki" panose="00000500000000000000" pitchFamily="2" charset="-52"/>
              </a:rPr>
              <a:t>не означает, что теперь водитель может делать, что в голову взбредет. Некоторые также понимают слово демократия... Так что гнать под 200 км/ч, рулить на «красный» и пересекать двойную сплошную по-прежнему запрещено</a:t>
            </a:r>
            <a:r>
              <a:rPr lang="ru-RU" sz="2800" dirty="0" smtClean="0">
                <a:latin typeface="Corki" panose="00000500000000000000" pitchFamily="2" charset="-52"/>
              </a:rPr>
              <a:t>. Этот </a:t>
            </a:r>
            <a:r>
              <a:rPr lang="ru-RU" sz="2800" dirty="0">
                <a:latin typeface="Corki" panose="00000500000000000000" pitchFamily="2" charset="-52"/>
              </a:rPr>
              <a:t>знак </a:t>
            </a:r>
            <a:r>
              <a:rPr lang="ru-RU" sz="2800" dirty="0" smtClean="0">
                <a:latin typeface="Corki" panose="00000500000000000000" pitchFamily="2" charset="-52"/>
              </a:rPr>
              <a:t>отменяет некоторые запрещающие </a:t>
            </a:r>
            <a:r>
              <a:rPr lang="ru-RU" sz="2800" dirty="0">
                <a:latin typeface="Corki" panose="00000500000000000000" pitchFamily="2" charset="-52"/>
              </a:rPr>
              <a:t>знаки, а </a:t>
            </a:r>
            <a:r>
              <a:rPr lang="ru-RU" sz="2800" dirty="0" smtClean="0">
                <a:latin typeface="Corki" panose="00000500000000000000" pitchFamily="2" charset="-52"/>
              </a:rPr>
              <a:t>именно </a:t>
            </a:r>
            <a:r>
              <a:rPr lang="ru-RU" sz="2800" dirty="0">
                <a:latin typeface="Corki" panose="00000500000000000000" pitchFamily="2" charset="-52"/>
              </a:rPr>
              <a:t>девять из них (указаны на фото).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4" y="130044"/>
            <a:ext cx="2165840" cy="2165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8" t="71561" b="1"/>
          <a:stretch/>
        </p:blipFill>
        <p:spPr>
          <a:xfrm>
            <a:off x="192504" y="3792353"/>
            <a:ext cx="11603303" cy="18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85" y="336884"/>
            <a:ext cx="4977330" cy="27997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54880" y="-79605"/>
            <a:ext cx="74371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Знаки 3.32 </a:t>
            </a:r>
            <a:r>
              <a:rPr lang="ru-RU" sz="2800" b="1" dirty="0">
                <a:latin typeface="Corki" panose="00000500000000000000" pitchFamily="2" charset="-52"/>
              </a:rPr>
              <a:t>«Движение транспортных средств с опасными грузами запрещено»</a:t>
            </a:r>
            <a:r>
              <a:rPr lang="ru-RU" sz="2800" dirty="0">
                <a:latin typeface="Corki" panose="00000500000000000000" pitchFamily="2" charset="-52"/>
              </a:rPr>
              <a:t> и 3.33 </a:t>
            </a:r>
            <a:r>
              <a:rPr lang="ru-RU" sz="2800" b="1" dirty="0">
                <a:latin typeface="Corki" panose="00000500000000000000" pitchFamily="2" charset="-52"/>
              </a:rPr>
              <a:t>«Движение транспортных средств с </a:t>
            </a:r>
            <a:r>
              <a:rPr lang="ru-RU" sz="2800" b="1" dirty="0" smtClean="0">
                <a:latin typeface="Corki" panose="00000500000000000000" pitchFamily="2" charset="-52"/>
              </a:rPr>
              <a:t>взрывчатыми и </a:t>
            </a:r>
            <a:r>
              <a:rPr lang="ru-RU" sz="2800" b="1" dirty="0">
                <a:latin typeface="Corki" panose="00000500000000000000" pitchFamily="2" charset="-52"/>
              </a:rPr>
              <a:t>легковоспламеняющимися грузами запрещено»</a:t>
            </a:r>
            <a:r>
              <a:rPr lang="ru-RU" sz="2800" dirty="0">
                <a:latin typeface="Corki" panose="00000500000000000000" pitchFamily="2" charset="-52"/>
              </a:rPr>
              <a:t> применяют для того, чтобы автомобили, перевозящие опасные грузы, не съехали с установленных маршрутов и не заехали в районы, где они представляют особую опасность для людей и окружающей среды.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3718561"/>
            <a:ext cx="2440246" cy="2449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585"/>
            <a:ext cx="2197768" cy="21977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54880" y="3318570"/>
            <a:ext cx="74371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Знаки 3.34 </a:t>
            </a:r>
            <a:r>
              <a:rPr lang="ru-RU" sz="2800" b="1" dirty="0">
                <a:latin typeface="Corki" panose="00000500000000000000" pitchFamily="2" charset="-52"/>
              </a:rPr>
              <a:t>«Движение автобусов запрещено»</a:t>
            </a:r>
            <a:r>
              <a:rPr lang="ru-RU" sz="2800" dirty="0">
                <a:latin typeface="Corki" panose="00000500000000000000" pitchFamily="2" charset="-52"/>
              </a:rPr>
              <a:t> и 3.35 </a:t>
            </a:r>
            <a:r>
              <a:rPr lang="ru-RU" sz="2800" b="1" dirty="0">
                <a:latin typeface="Corki" panose="00000500000000000000" pitchFamily="2" charset="-52"/>
              </a:rPr>
              <a:t>«Движение на средствах индивидуальной мобильности запрещено»</a:t>
            </a:r>
            <a:r>
              <a:rPr lang="ru-RU" sz="2800" dirty="0">
                <a:latin typeface="Corki" panose="00000500000000000000" pitchFamily="2" charset="-52"/>
              </a:rPr>
              <a:t> применяют для запрета проезда соответствующих категорий транспортных средств</a:t>
            </a:r>
            <a:r>
              <a:rPr lang="ru-RU" sz="2800" dirty="0" smtClean="0">
                <a:latin typeface="Corki" panose="00000500000000000000" pitchFamily="2" charset="-52"/>
              </a:rPr>
              <a:t>.</a:t>
            </a:r>
            <a:r>
              <a:rPr lang="ru-RU" sz="2800" dirty="0">
                <a:latin typeface="Corki" panose="00000500000000000000" pitchFamily="2" charset="-52"/>
              </a:rPr>
              <a:t> Действие знака 3.34 не распространяется на маршрутные транспортные средства и школьные автобусы</a:t>
            </a:r>
            <a:r>
              <a:rPr lang="ru-RU" sz="2800" dirty="0" smtClean="0">
                <a:latin typeface="Corki" panose="00000500000000000000" pitchFamily="2" charset="-52"/>
              </a:rPr>
              <a:t>.</a:t>
            </a:r>
            <a:r>
              <a:rPr lang="ru-RU" sz="2800" dirty="0">
                <a:latin typeface="Corki" panose="00000500000000000000" pitchFamily="2" charset="-52"/>
              </a:rPr>
              <a:t> Действие знака 3.35 не распространяется на пешеходов, велосипедистов, автомобили и автобусы. Знак действует только на ту сторону дороги, на которой он расположен.</a:t>
            </a:r>
            <a:endParaRPr lang="ru-RU" sz="28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27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325535"/>
            <a:ext cx="11771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Стоит отметить, что действия некоторых запрещающих знаков (все они представлены на иллюстрации + новый знак 3.34 выше) не распространяется на маршрутные транспортные средства. Но тут есть один нюанс: от требований </a:t>
            </a:r>
            <a:r>
              <a:rPr lang="ru-RU" sz="2800" dirty="0" smtClean="0">
                <a:latin typeface="Corki" panose="00000500000000000000" pitchFamily="2" charset="-52"/>
              </a:rPr>
              <a:t>знака «Остановка запрещена» </a:t>
            </a:r>
            <a:r>
              <a:rPr lang="ru-RU" sz="2800" dirty="0">
                <a:latin typeface="Corki" panose="00000500000000000000" pitchFamily="2" charset="-52"/>
              </a:rPr>
              <a:t>водителям общественного транспорта можно отступать только, если в зоне его действия есть остановка, обозначенная </a:t>
            </a:r>
            <a:r>
              <a:rPr lang="ru-RU" sz="2800" dirty="0" smtClean="0">
                <a:latin typeface="Corki" panose="00000500000000000000" pitchFamily="2" charset="-52"/>
              </a:rPr>
              <a:t>знаком </a:t>
            </a:r>
            <a:endParaRPr lang="ru-RU" sz="2600" dirty="0">
              <a:latin typeface="Corki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" b="23016"/>
          <a:stretch/>
        </p:blipFill>
        <p:spPr>
          <a:xfrm>
            <a:off x="1222409" y="71169"/>
            <a:ext cx="9710718" cy="4254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61" y="5763257"/>
            <a:ext cx="60965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45" b="12634"/>
          <a:stretch/>
        </p:blipFill>
        <p:spPr>
          <a:xfrm>
            <a:off x="1318659" y="145933"/>
            <a:ext cx="9490509" cy="46365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906" y="5127140"/>
            <a:ext cx="11284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orki" panose="00000500000000000000" pitchFamily="2" charset="-52"/>
              </a:rPr>
              <a:t>Исключения есть и для водителей-инвалидов 1 и 2 группы и лиц, их перевозящих.</a:t>
            </a:r>
          </a:p>
        </p:txBody>
      </p:sp>
    </p:spTree>
    <p:extLst>
      <p:ext uri="{BB962C8B-B14F-4D97-AF65-F5344CB8AC3E}">
        <p14:creationId xmlns:p14="http://schemas.microsoft.com/office/powerpoint/2010/main" val="22552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26" y="138500"/>
            <a:ext cx="8929634" cy="50206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631" y="5294513"/>
            <a:ext cx="11896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И последнее исключение: </a:t>
            </a:r>
            <a:r>
              <a:rPr lang="ru-RU" sz="2800" dirty="0" smtClean="0">
                <a:latin typeface="Corki" panose="00000500000000000000" pitchFamily="2" charset="-52"/>
              </a:rPr>
              <a:t>под данные знаки </a:t>
            </a:r>
            <a:r>
              <a:rPr lang="ru-RU" sz="2800" dirty="0">
                <a:latin typeface="Corki" panose="00000500000000000000" pitchFamily="2" charset="-52"/>
              </a:rPr>
              <a:t>могут проезжать люди, проживающие или работающие </a:t>
            </a:r>
            <a:r>
              <a:rPr lang="ru-RU" sz="2800" dirty="0" smtClean="0">
                <a:latin typeface="Corki" panose="00000500000000000000" pitchFamily="2" charset="-52"/>
              </a:rPr>
              <a:t>в </a:t>
            </a:r>
            <a:r>
              <a:rPr lang="ru-RU" sz="2800" dirty="0">
                <a:latin typeface="Corki" panose="00000500000000000000" pitchFamily="2" charset="-52"/>
              </a:rPr>
              <a:t>зоне их действия.</a:t>
            </a:r>
            <a:endParaRPr lang="ru-RU" sz="2800" dirty="0"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4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0226" y="4849351"/>
            <a:ext cx="7766936" cy="1646302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7337" y="5380114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«Въезд запрещён»</a:t>
            </a:r>
            <a:endParaRPr lang="ru-RU" sz="3200" b="1" dirty="0">
              <a:latin typeface="Corki" panose="000005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627" y="70401"/>
            <a:ext cx="119930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Он не разрешает въезд на дорогу, например, с односторонним движением или «</a:t>
            </a:r>
            <a:r>
              <a:rPr lang="ru-RU" sz="2800" dirty="0" err="1" smtClean="0">
                <a:latin typeface="Corki" panose="00000500000000000000" pitchFamily="2" charset="-52"/>
              </a:rPr>
              <a:t>выделёнку</a:t>
            </a:r>
            <a:r>
              <a:rPr lang="ru-RU" sz="2800" dirty="0">
                <a:latin typeface="Corki" panose="00000500000000000000" pitchFamily="2" charset="-52"/>
              </a:rPr>
              <a:t>» для маршрутного транспорта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latin typeface="Corki" panose="00000500000000000000" pitchFamily="2" charset="-52"/>
              </a:rPr>
              <a:t>Исключение составляют только маршрутные транспортные средства — автобус, троллейбус, трамвай — но лишь в том случае, если они движутся согласно своему путевому листу.</a:t>
            </a:r>
          </a:p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с </a:t>
            </a:r>
            <a:r>
              <a:rPr lang="ru-RU" sz="2800" dirty="0">
                <a:latin typeface="Corki" panose="00000500000000000000" pitchFamily="2" charset="-52"/>
              </a:rPr>
              <a:t>1 марта 2023 года знак "Въезд запрещен" может применяться совместно с информационными </a:t>
            </a:r>
            <a:r>
              <a:rPr lang="ru-RU" sz="2800" dirty="0" smtClean="0">
                <a:latin typeface="Corki" panose="00000500000000000000" pitchFamily="2" charset="-52"/>
              </a:rPr>
              <a:t>табличками.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" y="2748057"/>
            <a:ext cx="2156661" cy="2156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 r="1695" b="12436"/>
          <a:stretch/>
        </p:blipFill>
        <p:spPr>
          <a:xfrm>
            <a:off x="3343099" y="2242686"/>
            <a:ext cx="8736605" cy="45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551" y="2588394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запрещено»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8622" y="172348"/>
            <a:ext cx="86899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Этот знак запрещает не просто въезд, а вообще движение </a:t>
            </a:r>
            <a:r>
              <a:rPr lang="ru-RU" sz="2800" dirty="0" smtClean="0">
                <a:latin typeface="Corki" panose="00000500000000000000" pitchFamily="2" charset="-52"/>
              </a:rPr>
              <a:t>всех транспортных </a:t>
            </a:r>
            <a:r>
              <a:rPr lang="ru-RU" sz="2800" dirty="0">
                <a:latin typeface="Corki" panose="00000500000000000000" pitchFamily="2" charset="-52"/>
              </a:rPr>
              <a:t>средств в зоне действия </a:t>
            </a:r>
            <a:r>
              <a:rPr lang="ru-RU" sz="2800" dirty="0" smtClean="0">
                <a:latin typeface="Corki" panose="00000500000000000000" pitchFamily="2" charset="-52"/>
              </a:rPr>
              <a:t>знака (включая велосипед). Но есть исключения: </a:t>
            </a:r>
            <a:r>
              <a:rPr lang="ru-RU" sz="2800" dirty="0">
                <a:latin typeface="Corki" panose="00000500000000000000" pitchFamily="2" charset="-52"/>
              </a:rPr>
              <a:t>п</a:t>
            </a:r>
            <a:r>
              <a:rPr lang="ru-RU" sz="2800" dirty="0" smtClean="0">
                <a:latin typeface="Corki" panose="00000500000000000000" pitchFamily="2" charset="-52"/>
              </a:rPr>
              <a:t>од </a:t>
            </a:r>
            <a:r>
              <a:rPr lang="ru-RU" sz="2800" dirty="0">
                <a:latin typeface="Corki" panose="00000500000000000000" pitchFamily="2" charset="-52"/>
              </a:rPr>
              <a:t>этот знак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можно проехать домой, на работу или если вы – инвалид 1-2 группы (или перевозите таких инвалидов), если вы управляете маршрутным транспортным средством или сидите за рулем автомобиля почтовой службы РФ.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39396" y="5847340"/>
            <a:ext cx="37818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механических</a:t>
            </a:r>
          </a:p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 транспортных средств запрещено»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8622" y="3197743"/>
            <a:ext cx="89892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З</a:t>
            </a:r>
            <a:r>
              <a:rPr lang="ru-RU" sz="2800" dirty="0" smtClean="0">
                <a:latin typeface="Corki" panose="00000500000000000000" pitchFamily="2" charset="-52"/>
              </a:rPr>
              <a:t>апрет относится </a:t>
            </a:r>
            <a:r>
              <a:rPr lang="ru-RU" sz="2800" dirty="0">
                <a:latin typeface="Corki" panose="00000500000000000000" pitchFamily="2" charset="-52"/>
              </a:rPr>
              <a:t>не </a:t>
            </a:r>
            <a:r>
              <a:rPr lang="ru-RU" sz="2800" dirty="0" smtClean="0">
                <a:latin typeface="Corki" panose="00000500000000000000" pitchFamily="2" charset="-52"/>
              </a:rPr>
              <a:t>только к легковым автомобилям, </a:t>
            </a:r>
            <a:r>
              <a:rPr lang="ru-RU" sz="2800" dirty="0">
                <a:latin typeface="Corki" panose="00000500000000000000" pitchFamily="2" charset="-52"/>
              </a:rPr>
              <a:t>но и </a:t>
            </a:r>
            <a:r>
              <a:rPr lang="ru-RU" sz="2800" dirty="0" smtClean="0">
                <a:latin typeface="Corki" panose="00000500000000000000" pitchFamily="2" charset="-52"/>
              </a:rPr>
              <a:t>к грузовикам, автобусам, мотоциклам. В зоне действия данного знака </a:t>
            </a:r>
            <a:r>
              <a:rPr lang="ru-RU" sz="2800" dirty="0">
                <a:latin typeface="Corki" panose="00000500000000000000" pitchFamily="2" charset="-52"/>
              </a:rPr>
              <a:t>разрешается кататься на велосипеде, мопеде и даже на гужевой повозке или собачьей упряжке</a:t>
            </a:r>
            <a:r>
              <a:rPr lang="ru-RU" sz="2800" dirty="0" smtClean="0">
                <a:latin typeface="Corki" panose="00000500000000000000" pitchFamily="2" charset="-52"/>
              </a:rPr>
              <a:t>.</a:t>
            </a:r>
          </a:p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В </a:t>
            </a:r>
            <a:r>
              <a:rPr lang="ru-RU" sz="2800" dirty="0">
                <a:latin typeface="Corki" panose="00000500000000000000" pitchFamily="2" charset="-52"/>
              </a:rPr>
              <a:t>зону действия этого </a:t>
            </a:r>
            <a:r>
              <a:rPr lang="ru-RU" sz="2800" dirty="0" smtClean="0">
                <a:latin typeface="Corki" panose="00000500000000000000" pitchFamily="2" charset="-52"/>
              </a:rPr>
              <a:t>знака 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могут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заезжать те, кто здесь живут или работают, а также обслуживают тех, кто здесь живет или работает. 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А также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инвалиды 1-2 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группы.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1" y="118375"/>
            <a:ext cx="2470019" cy="2470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1" y="3290811"/>
            <a:ext cx="2556529" cy="25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262" y="2587592"/>
            <a:ext cx="29145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грузовых</a:t>
            </a:r>
          </a:p>
          <a:p>
            <a:pPr algn="ctr"/>
            <a:r>
              <a:rPr lang="ru-RU" sz="2800" dirty="0">
                <a:solidFill>
                  <a:srgbClr val="363636"/>
                </a:solidFill>
                <a:latin typeface="Corki" panose="00000500000000000000" pitchFamily="2" charset="-52"/>
              </a:rPr>
              <a:t>а</a:t>
            </a:r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втомобилей запрещено»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1549" y="172348"/>
            <a:ext cx="90289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Corki" panose="00000500000000000000" pitchFamily="2" charset="-52"/>
              </a:rPr>
              <a:t>Этот знак </a:t>
            </a:r>
            <a:r>
              <a:rPr lang="ru-RU" sz="2600" dirty="0">
                <a:solidFill>
                  <a:srgbClr val="FF0000"/>
                </a:solidFill>
                <a:latin typeface="Corki" panose="00000500000000000000" pitchFamily="2" charset="-52"/>
              </a:rPr>
              <a:t>не разрешает продолжать движение автомобилям грузоподъемностью свыше 3,5 т (если на знаке не указана масса) или с разрешенной максимальной массой более указанной на знаке, а также тракторам и самоходным машинам.</a:t>
            </a:r>
            <a:r>
              <a:rPr lang="ru-RU" sz="2600" dirty="0">
                <a:latin typeface="Corki" panose="00000500000000000000" pitchFamily="2" charset="-52"/>
              </a:rPr>
              <a:t> Если на знаке указана грузоподъемность, то более легкие транспортные средства могут без проблем проезжать дальше. В данном случае проезд запрещен только грузовикам массой свыше 8 т. Знак </a:t>
            </a:r>
            <a:r>
              <a:rPr lang="ru-RU" sz="2600" dirty="0" smtClean="0">
                <a:latin typeface="Corki" panose="00000500000000000000" pitchFamily="2" charset="-52"/>
              </a:rPr>
              <a:t>не </a:t>
            </a:r>
            <a:r>
              <a:rPr lang="ru-RU" sz="2600" dirty="0">
                <a:latin typeface="Corki" panose="00000500000000000000" pitchFamily="2" charset="-52"/>
              </a:rPr>
              <a:t>запрещает движение грузовых автомобилей, предназначенных для перевозки людей, почтовых служб, а также грузовиков, которые обслуживают предприятия, находящиеся в обозначенной зоне.</a:t>
            </a:r>
            <a:endParaRPr lang="ru-RU" sz="26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342" y="5882408"/>
            <a:ext cx="256512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мотоциклов</a:t>
            </a:r>
          </a:p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 запрещено»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1549" y="3755986"/>
            <a:ext cx="89892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Corki" panose="00000500000000000000" pitchFamily="2" charset="-52"/>
              </a:rPr>
              <a:t>Под знак 3.5 можно двигаться на любом автомобиле, мопеде, скутере, велосипеде. </a:t>
            </a:r>
            <a:r>
              <a:rPr lang="ru-RU" sz="2600" dirty="0">
                <a:solidFill>
                  <a:srgbClr val="FF0000"/>
                </a:solidFill>
                <a:latin typeface="Corki" panose="00000500000000000000" pitchFamily="2" charset="-52"/>
              </a:rPr>
              <a:t>Запрет касается только мотоциклов и им подобных</a:t>
            </a:r>
            <a:r>
              <a:rPr lang="ru-RU" sz="2600" dirty="0">
                <a:latin typeface="Corki" panose="00000500000000000000" pitchFamily="2" charset="-52"/>
              </a:rPr>
              <a:t>, вроде </a:t>
            </a:r>
            <a:r>
              <a:rPr lang="ru-RU" sz="2600" dirty="0" err="1">
                <a:latin typeface="Corki" panose="00000500000000000000" pitchFamily="2" charset="-52"/>
                <a:hlinkClick r:id="rId2"/>
              </a:rPr>
              <a:t>квадрициклов</a:t>
            </a:r>
            <a:r>
              <a:rPr lang="ru-RU" sz="2600" dirty="0">
                <a:latin typeface="Corki" panose="00000500000000000000" pitchFamily="2" charset="-52"/>
              </a:rPr>
              <a:t> и мотоколясок, которые, согласно ПТС или СТС, относятся к данному типу транспортных средств</a:t>
            </a:r>
            <a:r>
              <a:rPr lang="ru-RU" sz="2600" dirty="0" smtClean="0">
                <a:latin typeface="Corki" panose="00000500000000000000" pitchFamily="2" charset="-52"/>
              </a:rPr>
              <a:t>. </a:t>
            </a:r>
            <a:r>
              <a:rPr lang="ru-RU" sz="2600" dirty="0">
                <a:latin typeface="Corki" panose="00000500000000000000" pitchFamily="2" charset="-52"/>
              </a:rPr>
              <a:t>Однако мотоцикл пользуется определенным преимуществом в данной ситуации. Ведь водитель может спешиться и вести его в руках. Таким образом мотоциклист пройдет запрещающий участок как пешеход.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1" y="336884"/>
            <a:ext cx="2251510" cy="2251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" y="3682287"/>
            <a:ext cx="2200121" cy="22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505" y="2587592"/>
            <a:ext cx="26581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тракторов 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запрещено»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1549" y="172348"/>
            <a:ext cx="90289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Этот знак не разрешает продолжать </a:t>
            </a:r>
            <a:r>
              <a:rPr lang="ru-RU" sz="2800" dirty="0" smtClean="0">
                <a:latin typeface="Corki" panose="00000500000000000000" pitchFamily="2" charset="-52"/>
              </a:rPr>
              <a:t>движение не </a:t>
            </a:r>
            <a:r>
              <a:rPr lang="ru-RU" sz="2800" dirty="0">
                <a:latin typeface="Corki" panose="00000500000000000000" pitchFamily="2" charset="-52"/>
              </a:rPr>
              <a:t>только тракторов, но и самоходных машин, к которым, например, относятся </a:t>
            </a:r>
            <a:r>
              <a:rPr lang="ru-RU" sz="2800" dirty="0" err="1">
                <a:latin typeface="Corki" panose="00000500000000000000" pitchFamily="2" charset="-52"/>
              </a:rPr>
              <a:t>асфальтоукладчики</a:t>
            </a:r>
            <a:r>
              <a:rPr lang="ru-RU" sz="2800" dirty="0">
                <a:latin typeface="Corki" panose="00000500000000000000" pitchFamily="2" charset="-52"/>
              </a:rPr>
              <a:t>, грейдеры, экскаваторы и т.п. Хотя рабочим на подобной технике все же можно въехать в зону действия этого знака, если они обслуживают какой-либо объект на обозначенном участке дороги.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519" y="5882408"/>
            <a:ext cx="259077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с прицепом </a:t>
            </a:r>
          </a:p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 запрещено»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863" y="3303599"/>
            <a:ext cx="89892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Н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е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разрешает продолжать движение с прицепом 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только </a:t>
            </a:r>
            <a:r>
              <a:rPr lang="ru-RU" sz="2800" dirty="0">
                <a:solidFill>
                  <a:srgbClr val="FF0000"/>
                </a:solidFill>
                <a:latin typeface="Corki" panose="00000500000000000000" pitchFamily="2" charset="-52"/>
              </a:rPr>
              <a:t>грузовикам и тракторам. А вот буксировка запрещена всем</a:t>
            </a:r>
            <a:r>
              <a:rPr lang="ru-RU" sz="2800" dirty="0" smtClean="0">
                <a:solidFill>
                  <a:srgbClr val="FF0000"/>
                </a:solidFill>
                <a:latin typeface="Corki" panose="00000500000000000000" pitchFamily="2" charset="-52"/>
              </a:rPr>
              <a:t>. </a:t>
            </a:r>
            <a:r>
              <a:rPr lang="ru-RU" sz="2800" dirty="0" smtClean="0">
                <a:latin typeface="Corki" panose="00000500000000000000" pitchFamily="2" charset="-52"/>
              </a:rPr>
              <a:t>Данный знак устанавливают </a:t>
            </a:r>
            <a:r>
              <a:rPr lang="ru-RU" sz="2800" dirty="0">
                <a:latin typeface="Corki" panose="00000500000000000000" pitchFamily="2" charset="-52"/>
              </a:rPr>
              <a:t>перед участками дороги, где по каким-то причинам затруднено маневрирование. При этом, чем больше машина, тем сложнее выполнить поворот или разворот. Аналогичные трудности могут возникнуть и при буксировке, причем не важно, будет буксировка выполняться грузовым автомобилем, легковушкой или даже мотоциклом.</a:t>
            </a:r>
            <a:endParaRPr lang="ru-RU" sz="2600" dirty="0">
              <a:latin typeface="Corki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7" y="172348"/>
            <a:ext cx="2398255" cy="2398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7" y="3598854"/>
            <a:ext cx="2283554" cy="22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360" y="2587592"/>
            <a:ext cx="2600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гужевых  </a:t>
            </a:r>
          </a:p>
          <a:p>
            <a:pPr algn="ctr"/>
            <a:r>
              <a:rPr lang="ru-RU" sz="2800" dirty="0">
                <a:solidFill>
                  <a:srgbClr val="363636"/>
                </a:solidFill>
                <a:latin typeface="Corki" panose="00000500000000000000" pitchFamily="2" charset="-52"/>
              </a:rPr>
              <a:t>п</a:t>
            </a:r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овозок запрещено»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З</a:t>
            </a:r>
            <a:r>
              <a:rPr lang="ru-RU" sz="2800" dirty="0" smtClean="0">
                <a:latin typeface="Corki" panose="00000500000000000000" pitchFamily="2" charset="-52"/>
              </a:rPr>
              <a:t>апрещает </a:t>
            </a:r>
            <a:r>
              <a:rPr lang="ru-RU" sz="2800" dirty="0">
                <a:latin typeface="Corki" panose="00000500000000000000" pitchFamily="2" charset="-52"/>
              </a:rPr>
              <a:t>дальнейшее движение гужевых повозок, саней, верховых животных, а также перегон скота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latin typeface="Corki" panose="00000500000000000000" pitchFamily="2" charset="-52"/>
              </a:rPr>
              <a:t>Но и тут существуют исключения. Допускается проезд под </a:t>
            </a:r>
            <a:r>
              <a:rPr lang="ru-RU" sz="2800" dirty="0" smtClean="0">
                <a:latin typeface="Corki" panose="00000500000000000000" pitchFamily="2" charset="-52"/>
              </a:rPr>
              <a:t>знак </a:t>
            </a:r>
            <a:r>
              <a:rPr lang="ru-RU" sz="2800" dirty="0">
                <a:latin typeface="Corki" panose="00000500000000000000" pitchFamily="2" charset="-52"/>
              </a:rPr>
              <a:t>гужевой повозке, обслуживающей какое-то предприятие на этом участке дороги или, например, если водитель движется к месту проживания в зоне этого знака.</a:t>
            </a:r>
            <a:endParaRPr lang="ru-RU" sz="28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34" y="5882408"/>
            <a:ext cx="300274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на велосипедах </a:t>
            </a:r>
          </a:p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 запрещено»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0863" y="3541699"/>
            <a:ext cx="89892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Данный знак касается </a:t>
            </a:r>
            <a:r>
              <a:rPr lang="ru-RU" sz="2800" dirty="0">
                <a:latin typeface="Corki" panose="00000500000000000000" pitchFamily="2" charset="-52"/>
              </a:rPr>
              <a:t>и водителей </a:t>
            </a:r>
            <a:r>
              <a:rPr lang="ru-RU" sz="2800" dirty="0" smtClean="0">
                <a:latin typeface="Corki" panose="00000500000000000000" pitchFamily="2" charset="-52"/>
              </a:rPr>
              <a:t>мопедов. Обычно </a:t>
            </a:r>
            <a:r>
              <a:rPr lang="ru-RU" sz="2800" dirty="0">
                <a:latin typeface="Corki" panose="00000500000000000000" pitchFamily="2" charset="-52"/>
              </a:rPr>
              <a:t>устанавливается на дорогах с интенсивным движением, в тоннелях, мостах, путепроводах, то есть там, где эти транспортные средства могут создать помехи и сами подвергнуться опасности. Однако никто не мешает спешиться и вести велосипед в руках, например, по обочине.</a:t>
            </a:r>
            <a:endParaRPr lang="ru-RU" sz="2600" dirty="0"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9" y="246883"/>
            <a:ext cx="2412691" cy="2412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9" y="3541699"/>
            <a:ext cx="2436756" cy="2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947" y="2587592"/>
            <a:ext cx="26132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«Движение пешеходов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 запрещено»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Corki" panose="00000500000000000000" pitchFamily="2" charset="-52"/>
              </a:rPr>
              <a:t>ПДД категорически запрещает пешеходам появляться на скоростных шоссе – автомагистралях и дорогах, предназначенных исключительно для автомобилей. Также не разрешается пересекать проезжую часть там, где в пределах видимости существует пешеходный переход или перекресток. Он действует только на ту сторону дороги, на которой установлен. Поэтому, в случае необходимости запрета движения пешеходов на всей дороге, знак применяют на обеих ее сторонах</a:t>
            </a:r>
            <a:r>
              <a:rPr lang="ru-RU" sz="2600" dirty="0" smtClean="0">
                <a:latin typeface="Corki" panose="00000500000000000000" pitchFamily="2" charset="-52"/>
              </a:rPr>
              <a:t>. </a:t>
            </a:r>
            <a:r>
              <a:rPr lang="ru-RU" sz="2600" dirty="0">
                <a:latin typeface="Corki" panose="00000500000000000000" pitchFamily="2" charset="-52"/>
              </a:rPr>
              <a:t>запрещает также движение на средствах индивидуальной мобильности</a:t>
            </a:r>
            <a:r>
              <a:rPr lang="ru-RU" sz="2600" dirty="0" smtClean="0">
                <a:latin typeface="Corki" panose="00000500000000000000" pitchFamily="2" charset="-52"/>
              </a:rPr>
              <a:t>. Действие</a:t>
            </a:r>
            <a:r>
              <a:rPr lang="ru-RU" sz="2600" dirty="0">
                <a:latin typeface="Corki" panose="00000500000000000000" pitchFamily="2" charset="-52"/>
              </a:rPr>
              <a:t> данного знака </a:t>
            </a:r>
            <a:r>
              <a:rPr lang="ru-RU" sz="2600" dirty="0">
                <a:solidFill>
                  <a:srgbClr val="FF0000"/>
                </a:solidFill>
                <a:latin typeface="Corki" panose="00000500000000000000" pitchFamily="2" charset="-52"/>
              </a:rPr>
              <a:t>не распространяется на дорожных рабочих.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1921" y="5882408"/>
            <a:ext cx="23759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«Ограничение массы»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1031" y="3974835"/>
            <a:ext cx="8989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rki" panose="00000500000000000000" pitchFamily="2" charset="-52"/>
              </a:rPr>
              <a:t>Знак указывает </a:t>
            </a:r>
            <a:r>
              <a:rPr lang="ru-RU" sz="2800" dirty="0">
                <a:latin typeface="Corki" panose="00000500000000000000" pitchFamily="2" charset="-52"/>
              </a:rPr>
              <a:t>фактическую массу автомобиля в тоннах, превышать которую на следующем участке дороги запрещено. Если не хотите, например, провалиться в воду на мосту или ледовой переправе.</a:t>
            </a:r>
            <a:endParaRPr lang="ru-RU" sz="2600" dirty="0">
              <a:latin typeface="Corki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5" y="78613"/>
            <a:ext cx="2340504" cy="2340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6" y="3736877"/>
            <a:ext cx="2098561" cy="20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6884"/>
            <a:ext cx="7766936" cy="38501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48725"/>
            <a:ext cx="29754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«Ограничение массы,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приходящейся на ось </a:t>
            </a:r>
          </a:p>
          <a:p>
            <a:pPr algn="ctr"/>
            <a:r>
              <a:rPr lang="ru-RU" sz="2800" dirty="0" smtClean="0">
                <a:solidFill>
                  <a:srgbClr val="363636"/>
                </a:solidFill>
                <a:latin typeface="Corki" panose="00000500000000000000" pitchFamily="2" charset="-52"/>
              </a:rPr>
              <a:t>транспортного средства»</a:t>
            </a:r>
            <a:endParaRPr lang="ru-RU" sz="2800" dirty="0">
              <a:latin typeface="Corki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0863" y="172348"/>
            <a:ext cx="91295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У</a:t>
            </a:r>
            <a:r>
              <a:rPr lang="ru-RU" sz="2800" dirty="0" smtClean="0">
                <a:latin typeface="Corki" panose="00000500000000000000" pitchFamily="2" charset="-52"/>
              </a:rPr>
              <a:t>станавливают </a:t>
            </a:r>
            <a:r>
              <a:rPr lang="ru-RU" sz="2800" dirty="0">
                <a:latin typeface="Corki" panose="00000500000000000000" pitchFamily="2" charset="-52"/>
              </a:rPr>
              <a:t>местные </a:t>
            </a:r>
            <a:r>
              <a:rPr lang="ru-RU" sz="2800" dirty="0" smtClean="0">
                <a:latin typeface="Corki" panose="00000500000000000000" pitchFamily="2" charset="-52"/>
              </a:rPr>
              <a:t>власти, чтобы </a:t>
            </a:r>
            <a:r>
              <a:rPr lang="ru-RU" sz="2800" dirty="0">
                <a:latin typeface="Corki" panose="00000500000000000000" pitchFamily="2" charset="-52"/>
              </a:rPr>
              <a:t>сберечь дорогу от разрушений </a:t>
            </a:r>
            <a:r>
              <a:rPr lang="ru-RU" sz="2800" dirty="0" err="1">
                <a:latin typeface="Corki" panose="00000500000000000000" pitchFamily="2" charset="-52"/>
              </a:rPr>
              <a:t>большегрузами</a:t>
            </a:r>
            <a:r>
              <a:rPr lang="ru-RU" sz="2800" dirty="0">
                <a:latin typeface="Corki" panose="00000500000000000000" pitchFamily="2" charset="-52"/>
              </a:rPr>
              <a:t>, которые норовят колесами испортить </a:t>
            </a:r>
            <a:r>
              <a:rPr lang="ru-RU" sz="2800" dirty="0" err="1">
                <a:latin typeface="Corki" panose="00000500000000000000" pitchFamily="2" charset="-52"/>
              </a:rPr>
              <a:t>свежеположенный</a:t>
            </a:r>
            <a:r>
              <a:rPr lang="ru-RU" sz="2800" dirty="0">
                <a:latin typeface="Corki" panose="00000500000000000000" pitchFamily="2" charset="-52"/>
              </a:rPr>
              <a:t> асфальт. </a:t>
            </a:r>
            <a:r>
              <a:rPr lang="ru-RU" sz="2800" dirty="0" smtClean="0">
                <a:latin typeface="Corki" panose="00000500000000000000" pitchFamily="2" charset="-52"/>
              </a:rPr>
              <a:t>Данный </a:t>
            </a:r>
            <a:r>
              <a:rPr lang="ru-RU" sz="2800" dirty="0">
                <a:latin typeface="Corki" panose="00000500000000000000" pitchFamily="2" charset="-52"/>
              </a:rPr>
              <a:t>знак запрещает продолжать движение автомобилей, у которых фактическая масса, приходящаяся на какую-либо ось, превышает указанную на знаке</a:t>
            </a:r>
            <a:r>
              <a:rPr lang="ru-RU" sz="2800" dirty="0" smtClean="0">
                <a:latin typeface="Corki" panose="00000500000000000000" pitchFamily="2" charset="-52"/>
              </a:rPr>
              <a:t>. </a:t>
            </a:r>
            <a:r>
              <a:rPr lang="ru-RU" sz="2800" dirty="0">
                <a:latin typeface="Corki" panose="00000500000000000000" pitchFamily="2" charset="-52"/>
              </a:rPr>
              <a:t>Знак может быть установлен постоянно или временно, например, осенью или весной на грунтовых дорогах в условиях сезонного бездорожья. Ведь разрушают дорожное покрытие главным образом </a:t>
            </a:r>
            <a:r>
              <a:rPr lang="ru-RU" sz="2800" dirty="0" err="1">
                <a:latin typeface="Corki" panose="00000500000000000000" pitchFamily="2" charset="-52"/>
              </a:rPr>
              <a:t>грузовозы</a:t>
            </a:r>
            <a:r>
              <a:rPr lang="ru-RU" sz="2800" dirty="0">
                <a:latin typeface="Corki" panose="00000500000000000000" pitchFamily="2" charset="-52"/>
              </a:rPr>
              <a:t>.</a:t>
            </a:r>
            <a:endParaRPr lang="ru-RU" sz="2600" dirty="0">
              <a:solidFill>
                <a:srgbClr val="FF0000"/>
              </a:solidFill>
              <a:latin typeface="Corki" panose="000005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199" y="5882408"/>
            <a:ext cx="25074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 smtClean="0">
                <a:solidFill>
                  <a:srgbClr val="363636"/>
                </a:solidFill>
                <a:latin typeface="Corki" panose="00000500000000000000" pitchFamily="2" charset="-52"/>
              </a:rPr>
              <a:t>«Ограничение высоты»</a:t>
            </a:r>
            <a:endParaRPr lang="ru-RU" sz="2600" dirty="0">
              <a:latin typeface="Corki" panose="000005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5495" y="3697195"/>
            <a:ext cx="90849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orki" panose="00000500000000000000" pitchFamily="2" charset="-52"/>
              </a:rPr>
              <a:t>Есть такие участки дорог, для которых вводятся </a:t>
            </a:r>
            <a:r>
              <a:rPr lang="ru-RU" sz="2800" b="1" dirty="0">
                <a:latin typeface="Corki" panose="00000500000000000000" pitchFamily="2" charset="-52"/>
              </a:rPr>
              <a:t>ограничения высоты</a:t>
            </a:r>
            <a:r>
              <a:rPr lang="ru-RU" sz="2800" dirty="0">
                <a:latin typeface="Corki" panose="00000500000000000000" pitchFamily="2" charset="-52"/>
              </a:rPr>
              <a:t> транспортного средства. Это могут быть проезды под мостами, эстакадами, путепроводами, под линиями высоковольтных проводов, а также места въездов в </a:t>
            </a:r>
            <a:r>
              <a:rPr lang="ru-RU" sz="2800" dirty="0" smtClean="0">
                <a:latin typeface="Corki" panose="00000500000000000000" pitchFamily="2" charset="-52"/>
              </a:rPr>
              <a:t>тоннели. </a:t>
            </a:r>
            <a:r>
              <a:rPr lang="ru-RU" sz="2800" dirty="0">
                <a:latin typeface="Corki" panose="00000500000000000000" pitchFamily="2" charset="-52"/>
              </a:rPr>
              <a:t>Цифры на знаке указывают на максимальную высоту автомобиля вместе с грузом, который может проехать данный участок, не создав аварийную обстановку.</a:t>
            </a:r>
            <a:endParaRPr lang="ru-RU" sz="2600" dirty="0">
              <a:latin typeface="Corki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" y="172348"/>
            <a:ext cx="2157624" cy="2157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0" y="3821150"/>
            <a:ext cx="2146434" cy="21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1590</Words>
  <Application>Microsoft Office PowerPoint</Application>
  <PresentationFormat>Широкоэкранный</PresentationFormat>
  <Paragraphs>123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Corki</vt:lpstr>
      <vt:lpstr>Тема Office</vt:lpstr>
      <vt:lpstr>Дорожные знаки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Неисправности и условия, при которых запрещается эксплуатация транспортных средств  </dc:title>
  <dc:creator>ПК</dc:creator>
  <cp:lastModifiedBy>ПК</cp:lastModifiedBy>
  <cp:revision>186</cp:revision>
  <dcterms:created xsi:type="dcterms:W3CDTF">2023-04-10T08:06:40Z</dcterms:created>
  <dcterms:modified xsi:type="dcterms:W3CDTF">2023-06-27T12:09:08Z</dcterms:modified>
</cp:coreProperties>
</file>