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sldIdLst>
    <p:sldId id="294" r:id="rId2"/>
    <p:sldId id="257" r:id="rId3"/>
    <p:sldId id="300" r:id="rId4"/>
    <p:sldId id="258" r:id="rId5"/>
    <p:sldId id="275" r:id="rId6"/>
    <p:sldId id="299" r:id="rId7"/>
    <p:sldId id="295" r:id="rId8"/>
    <p:sldId id="296"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40"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37" d="100"/>
          <a:sy n="37" d="100"/>
        </p:scale>
        <p:origin x="-1446" y="-2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AB323-7CBF-4C8A-A8BD-3AC35D99AC89}" type="datetimeFigureOut">
              <a:rPr lang="ru-RU" smtClean="0"/>
              <a:pPr/>
              <a:t>07.11.2018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5268B1-590B-472A-B362-B1996C4DC58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07.11.2018</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07.11.2018</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07.11.2018</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07.11.2018</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07.11.2018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07.11.2018</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07.11.2018</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07.11.2018</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07.11.2018</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_DWLt1txznno/TTSEkA4ZK3I/AAAAAAAAAJw/BcQVD1PpdAg/s1600/%D0%BF%D0%B0%D1%83%D0%BA-02.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2.bp.blogspot.com/_DWLt1txznno/TTSEp28zhzI/AAAAAAAAAJ0/o9V9paHWJCQ/s1600/%D0%BF%D0%B0%D1%83%D0%BA-03.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4.bp.blogspot.com/_DWLt1txznno/TTSEqNb7NlI/AAAAAAAAAJ4/XHGEEnrNETE/s1600/%D0%BF%D0%B0%D1%83%D0%BA-04.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4.bp.blogspot.com/_DWLt1txznno/TTSEqWDlYhI/AAAAAAAAAJ8/c2zaMTtzMuQ/s1600/%D0%BF%D0%B0%D1%83%D0%BA-05.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3.bp.blogspot.com/_DWLt1txznno/TTSEq27-oPI/AAAAAAAAAKA/dqaTzpKwjQs/s1600/%D0%BF%D0%B0%D1%83%D0%BA-06.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4.bp.blogspot.com/_DWLt1txznno/TTSErCD-syI/AAAAAAAAAKE/apFauZNzRiU/s1600/%D0%BF%D0%B0%D1%83%D0%BA-07.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4.bp.blogspot.com/_DWLt1txznno/TTSErRkcd0I/AAAAAAAAAKI/qk33R-KfI7c/s1600/%D0%BF%D0%B0%D1%83%D0%BA-08.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3.bp.blogspot.com/_DWLt1txznno/TTSErjGM6TI/AAAAAAAAAKM/VWJV6rfSHSE/s1600/%D0%BF%D0%B0%D1%83%D0%BA-09.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4.bp.blogspot.com/_DWLt1txznno/TTSEr0dE2KI/AAAAAAAAAKQ/uzflsp9L02E/s1600/%D0%BF%D0%B0%D1%83%D0%BA-10.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1.bp.blogspot.com/_DWLt1txznno/TTSEsBHfaaI/AAAAAAAAAKU/KR5wTCIkMUg/s1600/%D0%BF%D0%B0%D1%83%D0%BA-11.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4.bp.blogspot.com/_DWLt1txznno/TTSEsV2DaMI/AAAAAAAAAKY/bHAgAH6C6sY/s1600/%D0%BF%D0%B0%D1%83%D0%BA-12.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2.bp.blogspot.com/_DWLt1txznno/TTSEtUl6igI/AAAAAAAAAKg/yS-hgWlVSo0/s1600/%D0%BF%D0%B0%D1%83%D0%BA-14.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2.bp.blogspot.com/_DWLt1txznno/TTSEt2cFsJI/AAAAAAAAAKk/q9t7UNA9h_c/s1600/%D0%BF%D0%B0%D1%83%D0%BA-15.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4.bp.blogspot.com/_DWLt1txznno/TTSFWeHUC6I/AAAAAAAAAKs/yf2Jg5TXGP8/s1600/%D0%BF%D0%B0%D1%83%D0%BA-17.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1.bp.blogspot.com/_DWLt1txznno/TTSFWw9wHgI/AAAAAAAAAKw/Oyw4YP5epfU/s1600/%D0%BF%D0%B0%D1%83%D0%BA-18.JP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4.bp.blogspot.com/_DWLt1txznno/TTSFXLPST2I/AAAAAAAAAK0/aLGDMvCbOio/s1600/%D0%BF%D0%B0%D1%83%D0%BA-19.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2.bp.blogspot.com/_DWLt1txznno/TTSFXQi8lNI/AAAAAAAAAK4/12YJ8zNSrEY/s1600/%D0%BF%D0%B0%D1%83%D0%BA-20.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3.bp.blogspot.com/_DWLt1txznno/TTSFXkdHGSI/AAAAAAAAAK8/UsdFKwzaUD8/s1600/%D0%BF%D0%B0%D1%83%D0%BA-21.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2.bp.blogspot.com/_DWLt1txznno/TTSFX8Fqj5I/AAAAAAAAALA/Lrxj_JfmZbY/s1600/%D0%BF%D0%B0%D1%83%D0%BA-22.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4.bp.blogspot.com/_DWLt1txznno/TTSFYbswYuI/AAAAAAAAALE/szMSQq7aH20/s1600/%D0%BF%D0%B0%D1%83%D0%BA-23.JP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4.bp.blogspot.com/_DWLt1txznno/TTSFZTopalI/AAAAAAAAALM/FjCkwwTEay0/s1600/%D0%BF%D0%B0%D1%83%D0%BA-25.JP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2.bp.blogspot.com/_DWLt1txznno/TTSFZhX2smI/AAAAAAAAALQ/9lRGhouw0JU/s1600/%D0%BF%D0%B0%D1%83%D0%BA-26.JP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2.bp.blogspot.com/_DWLt1txznno/TTSFX8Fqj5I/AAAAAAAAALA/Lrxj_JfmZbY/s1600/%D0%BF%D0%B0%D1%83%D0%BA-22.JP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1.bp.blogspot.com/_DWLt1txznno/TTSFaP6m-aI/AAAAAAAAALY/FnofAwXf_aY/s1600/%D0%BF%D0%B0%D1%83%D0%BA-29.JP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1.bp.blogspot.com/_DWLt1txznno/TTSFagZRv7I/AAAAAAAAALc/Jf_g6pby_T0/s1600/%D0%BF%D0%B0%D1%83%D0%BA-30.JP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2.bp.blogspot.com/_DWLt1txznno/TTSFa-TP9EI/AAAAAAAAALg/AKE7YXCYuwI/s1600/%D0%BF%D0%B0%D1%83%D0%BA-31.JP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4.bp.blogspot.com/_DWLt1txznno/TTSFbFDPrzI/AAAAAAAAALk/BwwBf6puHdM/s1600/%D0%BF%D0%B0%D1%83%D0%BA-32.JP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3.bp.blogspot.com/_DWLt1txznno/TTSFbfb6pgI/AAAAAAAAALo/S8V7Vv-MKH8/s1600/%D0%BF%D0%B0%D1%83%D0%BA-33.JP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4.bp.blogspot.com/_DWLt1txznno/TTSFb2sROsI/AAAAAAAAALs/rS92xS5s8DU/s1600/%D0%BF%D0%B0%D1%83%D0%BA-34.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2.bp.blogspot.com/_DWLt1txznno/TTSFcFf4_AI/AAAAAAAAALw/80Qur1FWb6o/s1600/%D0%BF%D0%B0%D1%83%D0%BA-35.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3.bp.blogspot.com/_DWLt1txznno/TTSFcYS97fI/AAAAAAAAAL0/6k__bSFtCng/s1600/%D0%BF%D0%B0%D1%83%D0%BA-36.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2.bp.blogspot.com/_DWLt1txznno/TTSFchmUacI/AAAAAAAAAL4/SL1Jtmau6E8/s1600/%D0%BF%D0%B0%D1%83%D0%BA-37.JP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3.bp.blogspot.com/_DWLt1txznno/TTSFdK8qu3I/AAAAAAAAAL8/rLzFhD30q4g/s1600/%D0%BF%D0%B0%D1%83%D0%BA-38.JP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2.bp.blogspot.com/_DWLt1txznno/TTSFdVCmnmI/AAAAAAAAAMA/V2gZNZ0qFtc/s1600/%D0%BF%D0%B0%D1%83%D0%BA-39.JP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2.bp.blogspot.com/_DWLt1txznno/TTSFhoDgm9I/AAAAAAAAAMw/At6l7BfKp-Y/s1600/%D0%BF%D0%B0%D1%83%D0%BA-51.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3.bp.blogspot.com/_DWLt1txznno/TTSEduBh6QI/AAAAAAAAAJs/M0Y5Wo0U_4A/s1600/%D0%BF%D0%B0%D1%83%D0%BA-01.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пка\Desktop\природа усть-нера\0_9463c_fd444bd_orig (1).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pic>
        <p:nvPicPr>
          <p:cNvPr id="4" name="Picture 4" descr="1"/>
          <p:cNvPicPr>
            <a:picLocks noChangeAspect="1" noChangeArrowheads="1"/>
          </p:cNvPicPr>
          <p:nvPr/>
        </p:nvPicPr>
        <p:blipFill>
          <a:blip r:embed="rId3" cstate="print"/>
          <a:srcRect l="4762" t="5882" r="4762" b="5882"/>
          <a:stretch>
            <a:fillRect/>
          </a:stretch>
        </p:blipFill>
        <p:spPr bwMode="auto">
          <a:xfrm>
            <a:off x="1928794" y="2428868"/>
            <a:ext cx="5277609" cy="3795738"/>
          </a:xfrm>
          <a:prstGeom prst="rect">
            <a:avLst/>
          </a:prstGeom>
          <a:ln>
            <a:noFill/>
          </a:ln>
          <a:effectLst>
            <a:softEdge rad="112500"/>
          </a:effectLst>
        </p:spPr>
      </p:pic>
      <p:sp>
        <p:nvSpPr>
          <p:cNvPr id="5" name="Прямоугольник 4"/>
          <p:cNvSpPr/>
          <p:nvPr/>
        </p:nvSpPr>
        <p:spPr>
          <a:xfrm>
            <a:off x="785786" y="142852"/>
            <a:ext cx="7500990" cy="1569660"/>
          </a:xfrm>
          <a:prstGeom prst="rect">
            <a:avLst/>
          </a:prstGeom>
          <a:ln>
            <a:solidFill>
              <a:schemeClr val="bg1"/>
            </a:solidFill>
          </a:ln>
        </p:spPr>
        <p:txBody>
          <a:bodyPr wrap="square">
            <a:spAutoFit/>
          </a:bodyPr>
          <a:lstStyle/>
          <a:p>
            <a:pPr algn="ct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Муниципальное  бюджетное учреждение дополнительного образования  «Центр развития детского творчества «Пегас» МО «</a:t>
            </a:r>
            <a:r>
              <a:rPr lang="ru-RU"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Оймяконский</a:t>
            </a: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улус (район)»</a:t>
            </a:r>
            <a:endPar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725602"/>
          </a:xfrm>
        </p:spPr>
        <p:txBody>
          <a:bodyPr>
            <a:normAutofit fontScale="90000"/>
          </a:bodyPr>
          <a:lstStyle/>
          <a:p>
            <a:pPr algn="ctr"/>
            <a:r>
              <a:rPr lang="ru-RU" sz="3100" b="1" dirty="0" smtClean="0">
                <a:latin typeface="Times New Roman" pitchFamily="18" charset="0"/>
                <a:cs typeface="Times New Roman" pitchFamily="18" charset="0"/>
              </a:rPr>
              <a:t>Набираем на проволоку 3 красных бисеринки и размещаем их точно на середине проволоки.</a:t>
            </a:r>
            <a:r>
              <a:rPr lang="ru-RU" b="1" dirty="0" smtClean="0"/>
              <a:t/>
            </a:r>
            <a:br>
              <a:rPr lang="ru-RU" b="1" dirty="0" smtClean="0"/>
            </a:br>
            <a:endParaRPr lang="ru-RU" dirty="0"/>
          </a:p>
        </p:txBody>
      </p:sp>
      <p:pic>
        <p:nvPicPr>
          <p:cNvPr id="4" name="Содержимое 3" descr="http://3.bp.blogspot.com/_DWLt1txznno/TTSEkA4ZK3I/AAAAAAAAAJw/BcQVD1PpdAg/s320/%25D0%25BF%25D0%25B0%25D1%2583%25D0%25BA-02.JPG">
            <a:hlinkClick r:id="rId2"/>
          </p:cNvPr>
          <p:cNvPicPr>
            <a:picLocks noGrp="1"/>
          </p:cNvPicPr>
          <p:nvPr>
            <p:ph idx="1"/>
          </p:nvPr>
        </p:nvPicPr>
        <p:blipFill>
          <a:blip r:embed="rId3"/>
          <a:stretch>
            <a:fillRect/>
          </a:stretch>
        </p:blipFill>
        <p:spPr bwMode="auto">
          <a:xfrm>
            <a:off x="571472" y="1714488"/>
            <a:ext cx="6643734" cy="471490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9144000" cy="1143000"/>
          </a:xfrm>
        </p:spPr>
        <p:txBody>
          <a:bodyPr>
            <a:normAutofit fontScale="90000"/>
          </a:bodyPr>
          <a:lstStyle/>
          <a:p>
            <a:pPr algn="ctr"/>
            <a:r>
              <a:rPr lang="ru-RU" sz="3200" dirty="0" smtClean="0">
                <a:latin typeface="Times New Roman" pitchFamily="18" charset="0"/>
                <a:cs typeface="Times New Roman" pitchFamily="18" charset="0"/>
              </a:rPr>
              <a:t>Один конец проволоки пропускаем через 2 дальние бисеринки в обратном направлении</a:t>
            </a:r>
            <a:endParaRPr lang="ru-RU" sz="3200" dirty="0">
              <a:latin typeface="Times New Roman" pitchFamily="18" charset="0"/>
              <a:cs typeface="Times New Roman" pitchFamily="18" charset="0"/>
            </a:endParaRPr>
          </a:p>
        </p:txBody>
      </p:sp>
      <p:pic>
        <p:nvPicPr>
          <p:cNvPr id="4" name="Содержимое 3" descr="http://2.bp.blogspot.com/_DWLt1txznno/TTSEp28zhzI/AAAAAAAAAJ0/o9V9paHWJCQ/s320/%25D0%25BF%25D0%25B0%25D1%2583%25D0%25BA-03.JPG">
            <a:hlinkClick r:id="rId2"/>
          </p:cNvPr>
          <p:cNvPicPr>
            <a:picLocks noGrp="1"/>
          </p:cNvPicPr>
          <p:nvPr>
            <p:ph idx="1"/>
          </p:nvPr>
        </p:nvPicPr>
        <p:blipFill>
          <a:blip r:embed="rId3"/>
          <a:stretch>
            <a:fillRect/>
          </a:stretch>
        </p:blipFill>
        <p:spPr bwMode="auto">
          <a:xfrm>
            <a:off x="928662" y="1428736"/>
            <a:ext cx="7358114" cy="528638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804" y="417514"/>
            <a:ext cx="8229600" cy="1797040"/>
          </a:xfrm>
        </p:spPr>
        <p:txBody>
          <a:bodyPr>
            <a:normAutofit fontScale="90000"/>
          </a:bodyPr>
          <a:lstStyle/>
          <a:p>
            <a:pPr algn="ctr"/>
            <a:r>
              <a:rPr lang="ru-RU" sz="4000" dirty="0" smtClean="0">
                <a:latin typeface="Times New Roman" pitchFamily="18" charset="0"/>
                <a:cs typeface="Times New Roman" pitchFamily="18" charset="0"/>
              </a:rPr>
              <a:t>Затягиваем проволоку - получился усик паука.</a:t>
            </a:r>
            <a:r>
              <a:rPr lang="ru-RU" dirty="0" smtClean="0"/>
              <a:t/>
            </a:r>
            <a:br>
              <a:rPr lang="ru-RU" dirty="0" smtClean="0"/>
            </a:br>
            <a:endParaRPr lang="ru-RU" dirty="0"/>
          </a:p>
        </p:txBody>
      </p:sp>
      <p:pic>
        <p:nvPicPr>
          <p:cNvPr id="4" name="Содержимое 3" descr="http://4.bp.blogspot.com/_DWLt1txznno/TTSEqNb7NlI/AAAAAAAAAJ4/XHGEEnrNETE/s320/%25D0%25BF%25D0%25B0%25D1%2583%25D0%25BA-04.JPG">
            <a:hlinkClick r:id="rId2"/>
          </p:cNvPr>
          <p:cNvPicPr>
            <a:picLocks noGrp="1"/>
          </p:cNvPicPr>
          <p:nvPr>
            <p:ph idx="1"/>
          </p:nvPr>
        </p:nvPicPr>
        <p:blipFill>
          <a:blip r:embed="rId3"/>
          <a:stretch>
            <a:fillRect/>
          </a:stretch>
        </p:blipFill>
        <p:spPr bwMode="auto">
          <a:xfrm>
            <a:off x="500034" y="1714488"/>
            <a:ext cx="8143932" cy="478634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804" y="214290"/>
            <a:ext cx="8229600" cy="1654164"/>
          </a:xfrm>
        </p:spPr>
        <p:txBody>
          <a:bodyPr>
            <a:normAutofit fontScale="90000"/>
          </a:bodyPr>
          <a:lstStyle/>
          <a:p>
            <a:pPr algn="ctr"/>
            <a:r>
              <a:rPr lang="ru-RU" sz="4000" dirty="0" smtClean="0">
                <a:latin typeface="Times New Roman" pitchFamily="18" charset="0"/>
                <a:cs typeface="Times New Roman" pitchFamily="18" charset="0"/>
              </a:rPr>
              <a:t>Набираем на более длинный конец проволоки 4 красных бисеринки.</a:t>
            </a:r>
            <a:r>
              <a:rPr lang="ru-RU" dirty="0" smtClean="0"/>
              <a:t/>
            </a:r>
            <a:br>
              <a:rPr lang="ru-RU" dirty="0" smtClean="0"/>
            </a:br>
            <a:endParaRPr lang="ru-RU" dirty="0"/>
          </a:p>
        </p:txBody>
      </p:sp>
      <p:pic>
        <p:nvPicPr>
          <p:cNvPr id="4" name="Содержимое 3" descr="http://4.bp.blogspot.com/_DWLt1txznno/TTSEqWDlYhI/AAAAAAAAAJ8/c2zaMTtzMuQ/s320/%25D0%25BF%25D0%25B0%25D1%2583%25D0%25BA-05.JPG">
            <a:hlinkClick r:id="rId2"/>
          </p:cNvPr>
          <p:cNvPicPr>
            <a:picLocks noGrp="1"/>
          </p:cNvPicPr>
          <p:nvPr>
            <p:ph idx="1"/>
          </p:nvPr>
        </p:nvPicPr>
        <p:blipFill>
          <a:blip r:embed="rId3"/>
          <a:stretch>
            <a:fillRect/>
          </a:stretch>
        </p:blipFill>
        <p:spPr bwMode="auto">
          <a:xfrm>
            <a:off x="500034" y="1643050"/>
            <a:ext cx="8072494" cy="471490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1414"/>
            <a:ext cx="9144000" cy="1939916"/>
          </a:xfrm>
        </p:spPr>
        <p:txBody>
          <a:bodyPr>
            <a:noAutofit/>
          </a:bodyPr>
          <a:lstStyle/>
          <a:p>
            <a:pPr algn="ctr"/>
            <a:r>
              <a:rPr lang="ru-RU" sz="3200" dirty="0" smtClean="0">
                <a:latin typeface="Times New Roman" pitchFamily="18" charset="0"/>
                <a:cs typeface="Times New Roman" pitchFamily="18" charset="0"/>
              </a:rPr>
              <a:t>Тот же конец проволоки пропускаем в обратном направлении через 2 средние бисеринки из только что набранных.</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pic>
        <p:nvPicPr>
          <p:cNvPr id="4" name="Содержимое 3" descr="http://3.bp.blogspot.com/_DWLt1txznno/TTSEq27-oPI/AAAAAAAAAKA/dqaTzpKwjQs/s320/%25D0%25BF%25D0%25B0%25D1%2583%25D0%25BA-06.JPG">
            <a:hlinkClick r:id="rId2"/>
          </p:cNvPr>
          <p:cNvPicPr>
            <a:picLocks noGrp="1"/>
          </p:cNvPicPr>
          <p:nvPr>
            <p:ph idx="1"/>
          </p:nvPr>
        </p:nvPicPr>
        <p:blipFill>
          <a:blip r:embed="rId3"/>
          <a:stretch>
            <a:fillRect/>
          </a:stretch>
        </p:blipFill>
        <p:spPr bwMode="auto">
          <a:xfrm>
            <a:off x="428596" y="1714488"/>
            <a:ext cx="8358246" cy="478634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latin typeface="Times New Roman" pitchFamily="18" charset="0"/>
                <a:cs typeface="Times New Roman" pitchFamily="18" charset="0"/>
              </a:rPr>
              <a:t>Затягиваем проволоку.</a:t>
            </a:r>
            <a:endParaRPr lang="ru-RU" sz="3600" dirty="0">
              <a:latin typeface="Times New Roman" pitchFamily="18" charset="0"/>
              <a:cs typeface="Times New Roman" pitchFamily="18" charset="0"/>
            </a:endParaRPr>
          </a:p>
        </p:txBody>
      </p:sp>
      <p:pic>
        <p:nvPicPr>
          <p:cNvPr id="4" name="Содержимое 3" descr="http://4.bp.blogspot.com/_DWLt1txznno/TTSErCD-syI/AAAAAAAAAKE/apFauZNzRiU/s320/%25D0%25BF%25D0%25B0%25D1%2583%25D0%25BA-07.JPG">
            <a:hlinkClick r:id="rId2"/>
          </p:cNvPr>
          <p:cNvPicPr>
            <a:picLocks noGrp="1"/>
          </p:cNvPicPr>
          <p:nvPr>
            <p:ph idx="1"/>
          </p:nvPr>
        </p:nvPicPr>
        <p:blipFill>
          <a:blip r:embed="rId3"/>
          <a:srcRect/>
          <a:stretch>
            <a:fillRect/>
          </a:stretch>
        </p:blipFill>
        <p:spPr bwMode="auto">
          <a:xfrm>
            <a:off x="1571604" y="1857364"/>
            <a:ext cx="5500726" cy="400052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654164"/>
          </a:xfrm>
        </p:spPr>
        <p:txBody>
          <a:bodyPr>
            <a:normAutofit fontScale="90000"/>
          </a:bodyPr>
          <a:lstStyle/>
          <a:p>
            <a:pPr algn="ctr"/>
            <a:r>
              <a:rPr lang="ru-RU" sz="3600" dirty="0" smtClean="0">
                <a:latin typeface="Times New Roman" pitchFamily="18" charset="0"/>
                <a:cs typeface="Times New Roman" pitchFamily="18" charset="0"/>
              </a:rPr>
              <a:t>Немного сгибаем получившийся ряд бисеринок посередине - получились оба усика паука.</a:t>
            </a:r>
            <a:r>
              <a:rPr lang="ru-RU" dirty="0" smtClean="0"/>
              <a:t/>
            </a:r>
            <a:br>
              <a:rPr lang="ru-RU" dirty="0" smtClean="0"/>
            </a:br>
            <a:endParaRPr lang="ru-RU" dirty="0"/>
          </a:p>
        </p:txBody>
      </p:sp>
      <p:pic>
        <p:nvPicPr>
          <p:cNvPr id="4" name="Содержимое 3" descr="http://4.bp.blogspot.com/_DWLt1txznno/TTSErRkcd0I/AAAAAAAAAKI/qk33R-KfI7c/s320/%25D0%25BF%25D0%25B0%25D1%2583%25D0%25BA-08.JPG">
            <a:hlinkClick r:id="rId2"/>
          </p:cNvPr>
          <p:cNvPicPr>
            <a:picLocks noGrp="1"/>
          </p:cNvPicPr>
          <p:nvPr>
            <p:ph idx="1"/>
          </p:nvPr>
        </p:nvPicPr>
        <p:blipFill>
          <a:blip r:embed="rId3"/>
          <a:stretch>
            <a:fillRect/>
          </a:stretch>
        </p:blipFill>
        <p:spPr bwMode="auto">
          <a:xfrm>
            <a:off x="428596" y="1571612"/>
            <a:ext cx="8215370" cy="500066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1414"/>
            <a:ext cx="9144000" cy="1868478"/>
          </a:xfrm>
        </p:spPr>
        <p:txBody>
          <a:bodyPr>
            <a:noAutofit/>
          </a:bodyPr>
          <a:lstStyle/>
          <a:p>
            <a:pPr algn="ctr"/>
            <a:r>
              <a:rPr lang="ru-RU" sz="3200" dirty="0" smtClean="0">
                <a:latin typeface="Times New Roman" pitchFamily="18" charset="0"/>
                <a:cs typeface="Times New Roman" pitchFamily="18" charset="0"/>
              </a:rPr>
              <a:t>Следующие ряды плетём техникой параллельного плетения. Сначала набираем на один конец проволоки 3 красных бисеринки.</a:t>
            </a:r>
            <a:endParaRPr lang="ru-RU" sz="3200" dirty="0">
              <a:latin typeface="Times New Roman" pitchFamily="18" charset="0"/>
              <a:cs typeface="Times New Roman" pitchFamily="18" charset="0"/>
            </a:endParaRPr>
          </a:p>
        </p:txBody>
      </p:sp>
      <p:pic>
        <p:nvPicPr>
          <p:cNvPr id="4" name="Содержимое 3" descr="http://3.bp.blogspot.com/_DWLt1txznno/TTSErjGM6TI/AAAAAAAAAKM/VWJV6rfSHSE/s320/%25D0%25BF%25D0%25B0%25D1%2583%25D0%25BA-09.JPG">
            <a:hlinkClick r:id="rId2"/>
          </p:cNvPr>
          <p:cNvPicPr>
            <a:picLocks noGrp="1"/>
          </p:cNvPicPr>
          <p:nvPr>
            <p:ph idx="1"/>
          </p:nvPr>
        </p:nvPicPr>
        <p:blipFill>
          <a:blip r:embed="rId3"/>
          <a:stretch>
            <a:fillRect/>
          </a:stretch>
        </p:blipFill>
        <p:spPr bwMode="auto">
          <a:xfrm>
            <a:off x="714348" y="2000240"/>
            <a:ext cx="7786742" cy="435771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14290"/>
            <a:ext cx="8686800" cy="838200"/>
          </a:xfrm>
        </p:spPr>
        <p:txBody>
          <a:bodyPr>
            <a:normAutofit fontScale="90000"/>
          </a:bodyPr>
          <a:lstStyle/>
          <a:p>
            <a:pPr algn="ctr"/>
            <a:r>
              <a:rPr lang="ru-RU" sz="3200" dirty="0" smtClean="0">
                <a:latin typeface="Times New Roman" pitchFamily="18" charset="0"/>
                <a:cs typeface="Times New Roman" pitchFamily="18" charset="0"/>
              </a:rPr>
              <a:t>Другой конец проволоки пропускаем через них в обратном направлении.</a:t>
            </a:r>
            <a:endParaRPr lang="ru-RU" sz="3200" dirty="0">
              <a:latin typeface="Times New Roman" pitchFamily="18" charset="0"/>
              <a:cs typeface="Times New Roman" pitchFamily="18" charset="0"/>
            </a:endParaRPr>
          </a:p>
        </p:txBody>
      </p:sp>
      <p:pic>
        <p:nvPicPr>
          <p:cNvPr id="4" name="Содержимое 3" descr="http://4.bp.blogspot.com/_DWLt1txznno/TTSEr0dE2KI/AAAAAAAAAKQ/uzflsp9L02E/s320/%25D0%25BF%25D0%25B0%25D1%2583%25D0%25BA-10.JPG">
            <a:hlinkClick r:id="rId2"/>
          </p:cNvPr>
          <p:cNvPicPr>
            <a:picLocks noGrp="1"/>
          </p:cNvPicPr>
          <p:nvPr>
            <p:ph idx="1"/>
          </p:nvPr>
        </p:nvPicPr>
        <p:blipFill>
          <a:blip r:embed="rId3"/>
          <a:stretch>
            <a:fillRect/>
          </a:stretch>
        </p:blipFill>
        <p:spPr bwMode="auto">
          <a:xfrm>
            <a:off x="500034" y="1214422"/>
            <a:ext cx="8072494" cy="557214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smtClean="0">
                <a:latin typeface="Times New Roman" pitchFamily="18" charset="0"/>
                <a:cs typeface="Times New Roman" pitchFamily="18" charset="0"/>
              </a:rPr>
              <a:t>Затягиваем проволоку.</a:t>
            </a:r>
            <a:endParaRPr lang="ru-RU" sz="3600" dirty="0">
              <a:latin typeface="Times New Roman" pitchFamily="18" charset="0"/>
              <a:cs typeface="Times New Roman" pitchFamily="18" charset="0"/>
            </a:endParaRPr>
          </a:p>
        </p:txBody>
      </p:sp>
      <p:pic>
        <p:nvPicPr>
          <p:cNvPr id="5" name="Содержимое 4" descr="http://1.bp.blogspot.com/_DWLt1txznno/TTSEsBHfaaI/AAAAAAAAAKU/KR5wTCIkMUg/s320/%25D0%25BF%25D0%25B0%25D1%2583%25D0%25BA-11.JPG">
            <a:hlinkClick r:id="rId2"/>
          </p:cNvPr>
          <p:cNvPicPr>
            <a:picLocks noGrp="1"/>
          </p:cNvPicPr>
          <p:nvPr>
            <p:ph idx="1"/>
          </p:nvPr>
        </p:nvPicPr>
        <p:blipFill>
          <a:blip r:embed="rId3"/>
          <a:stretch>
            <a:fillRect/>
          </a:stretch>
        </p:blipFill>
        <p:spPr bwMode="auto">
          <a:xfrm>
            <a:off x="642910" y="1214422"/>
            <a:ext cx="7715304" cy="514353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smtClean="0"/>
              <a:t>Аярова</a:t>
            </a:r>
            <a:r>
              <a:rPr lang="ru-RU" dirty="0" smtClean="0"/>
              <a:t> Антонина Прокопьевна</a:t>
            </a:r>
            <a:endParaRPr lang="ru-RU" dirty="0"/>
          </a:p>
        </p:txBody>
      </p:sp>
      <p:pic>
        <p:nvPicPr>
          <p:cNvPr id="3" name="Рисунок 2" descr="C:\Users\пка\Desktop\фото\день учителя2013г\IMG_0776.JPG"/>
          <p:cNvPicPr/>
          <p:nvPr/>
        </p:nvPicPr>
        <p:blipFill>
          <a:blip r:embed="rId2" cstate="print"/>
          <a:srcRect l="27944" t="8209" r="12370" b="15672"/>
          <a:stretch>
            <a:fillRect/>
          </a:stretch>
        </p:blipFill>
        <p:spPr bwMode="auto">
          <a:xfrm>
            <a:off x="642910" y="1643050"/>
            <a:ext cx="4828321" cy="4643470"/>
          </a:xfrm>
          <a:prstGeom prst="rect">
            <a:avLst/>
          </a:prstGeom>
          <a:noFill/>
          <a:ln w="9525">
            <a:noFill/>
            <a:miter lim="800000"/>
            <a:headEnd/>
            <a:tailEnd/>
          </a:ln>
          <a:scene3d>
            <a:camera prst="perspectiveRight"/>
            <a:lightRig rig="threePt" dir="t"/>
          </a:scene3d>
          <a:sp3d>
            <a:bevelT/>
          </a:sp3d>
        </p:spPr>
      </p:pic>
      <p:sp>
        <p:nvSpPr>
          <p:cNvPr id="4" name="Прямоугольник 3"/>
          <p:cNvSpPr/>
          <p:nvPr/>
        </p:nvSpPr>
        <p:spPr>
          <a:xfrm>
            <a:off x="5500694" y="1643050"/>
            <a:ext cx="3643306" cy="3785652"/>
          </a:xfrm>
          <a:prstGeom prst="rect">
            <a:avLst/>
          </a:prstGeom>
        </p:spPr>
        <p:txBody>
          <a:bodyPr wrap="square">
            <a:spAutoFit/>
          </a:bodyPr>
          <a:lstStyle/>
          <a:p>
            <a:pPr>
              <a:buFont typeface="Wingdings" pitchFamily="2" charset="2"/>
              <a:buChar char="v"/>
            </a:pPr>
            <a:r>
              <a:rPr lang="ru-RU" sz="2400" dirty="0" smtClean="0">
                <a:solidFill>
                  <a:schemeClr val="tx2">
                    <a:lumMod val="75000"/>
                  </a:schemeClr>
                </a:solidFill>
                <a:latin typeface="Times New Roman" pitchFamily="18" charset="0"/>
                <a:cs typeface="Times New Roman" pitchFamily="18" charset="0"/>
              </a:rPr>
              <a:t>Педагог дополнительного образования. МБУ ДО «ЦРДТ «Пегас».</a:t>
            </a:r>
          </a:p>
          <a:p>
            <a:pPr>
              <a:buFont typeface="Wingdings" pitchFamily="2" charset="2"/>
              <a:buChar char="v"/>
            </a:pPr>
            <a:r>
              <a:rPr lang="ru-RU" sz="2400" dirty="0" smtClean="0">
                <a:solidFill>
                  <a:schemeClr val="tx2">
                    <a:lumMod val="75000"/>
                  </a:schemeClr>
                </a:solidFill>
                <a:latin typeface="Times New Roman" pitchFamily="18" charset="0"/>
                <a:cs typeface="Times New Roman" pitchFamily="18" charset="0"/>
              </a:rPr>
              <a:t>Общий стаж  работы 18 лет.</a:t>
            </a:r>
          </a:p>
          <a:p>
            <a:pPr>
              <a:buFont typeface="Wingdings" pitchFamily="2" charset="2"/>
              <a:buChar char="v"/>
            </a:pPr>
            <a:r>
              <a:rPr lang="ru-RU" sz="2400" dirty="0" smtClean="0">
                <a:solidFill>
                  <a:schemeClr val="tx2">
                    <a:lumMod val="75000"/>
                  </a:schemeClr>
                </a:solidFill>
                <a:latin typeface="Times New Roman" pitchFamily="18" charset="0"/>
                <a:cs typeface="Times New Roman" pitchFamily="18" charset="0"/>
              </a:rPr>
              <a:t>Образования среднее специальное (ЯПК-№ 2).</a:t>
            </a:r>
          </a:p>
          <a:p>
            <a:pPr>
              <a:buFont typeface="Wingdings" pitchFamily="2" charset="2"/>
              <a:buChar char="v"/>
            </a:pPr>
            <a:r>
              <a:rPr lang="ru-RU" sz="2400" dirty="0" smtClean="0">
                <a:solidFill>
                  <a:schemeClr val="tx2">
                    <a:lumMod val="75000"/>
                  </a:schemeClr>
                </a:solidFill>
                <a:latin typeface="Times New Roman" pitchFamily="18" charset="0"/>
                <a:cs typeface="Times New Roman" pitchFamily="18" charset="0"/>
              </a:rPr>
              <a:t>Квалификация – высшая категория</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39850"/>
          </a:xfrm>
        </p:spPr>
        <p:txBody>
          <a:bodyPr>
            <a:noAutofit/>
          </a:bodyPr>
          <a:lstStyle/>
          <a:p>
            <a:pPr algn="ctr"/>
            <a:r>
              <a:rPr lang="ru-RU" sz="3200" dirty="0" smtClean="0">
                <a:latin typeface="Times New Roman" pitchFamily="18" charset="0"/>
                <a:cs typeface="Times New Roman" pitchFamily="18" charset="0"/>
              </a:rPr>
              <a:t>Для следующего ряда набираем бисеринки в следующей последовательности: 1 чёрная, 1 красная, 1 чёрная.</a:t>
            </a:r>
            <a:endParaRPr lang="ru-RU" sz="3200" dirty="0">
              <a:latin typeface="Times New Roman" pitchFamily="18" charset="0"/>
              <a:cs typeface="Times New Roman" pitchFamily="18" charset="0"/>
            </a:endParaRPr>
          </a:p>
        </p:txBody>
      </p:sp>
      <p:pic>
        <p:nvPicPr>
          <p:cNvPr id="4" name="Содержимое 3" descr="http://4.bp.blogspot.com/_DWLt1txznno/TTSEsV2DaMI/AAAAAAAAAKY/bHAgAH6C6sY/s320/%25D0%25BF%25D0%25B0%25D1%2583%25D0%25BA-12.JPG">
            <a:hlinkClick r:id="rId2"/>
          </p:cNvPr>
          <p:cNvPicPr>
            <a:picLocks noGrp="1"/>
          </p:cNvPicPr>
          <p:nvPr>
            <p:ph idx="1"/>
          </p:nvPr>
        </p:nvPicPr>
        <p:blipFill>
          <a:blip r:embed="rId3"/>
          <a:stretch>
            <a:fillRect/>
          </a:stretch>
        </p:blipFill>
        <p:spPr bwMode="auto">
          <a:xfrm>
            <a:off x="642910" y="2000240"/>
            <a:ext cx="7786742" cy="485776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56" y="274638"/>
            <a:ext cx="8686800" cy="6226196"/>
          </a:xfrm>
        </p:spPr>
        <p:txBody>
          <a:bodyPr>
            <a:normAutofit/>
          </a:bodyPr>
          <a:lstStyle/>
          <a:p>
            <a:r>
              <a:rPr lang="ru-RU" sz="2400" dirty="0" smtClean="0">
                <a:latin typeface="Times New Roman" pitchFamily="18" charset="0"/>
                <a:cs typeface="Times New Roman" pitchFamily="18" charset="0"/>
              </a:rPr>
              <a:t>Начиная с этого ряда, приступаем к объемному плетению. Основная идея состоит в том, чтобы размещать ряды бисеринок не друг за другом на одной плоскости, как это делается при плоском плетении, а друг </a:t>
            </a:r>
            <a:r>
              <a:rPr lang="ru-RU" sz="2400" b="1" dirty="0" smtClean="0">
                <a:latin typeface="Times New Roman" pitchFamily="18" charset="0"/>
                <a:cs typeface="Times New Roman" pitchFamily="18" charset="0"/>
              </a:rPr>
              <a:t>над</a:t>
            </a:r>
            <a:r>
              <a:rPr lang="ru-RU" sz="2400" dirty="0" smtClean="0">
                <a:latin typeface="Times New Roman" pitchFamily="18" charset="0"/>
                <a:cs typeface="Times New Roman" pitchFamily="18" charset="0"/>
              </a:rPr>
              <a:t> другом. Поэтому, затягивая проволоку текущего ряда, немного сгибаем проволоку и размещаем ряд </a:t>
            </a:r>
            <a:r>
              <a:rPr lang="ru-RU" sz="2400" b="1" dirty="0" smtClean="0">
                <a:latin typeface="Times New Roman" pitchFamily="18" charset="0"/>
                <a:cs typeface="Times New Roman" pitchFamily="18" charset="0"/>
              </a:rPr>
              <a:t>над</a:t>
            </a:r>
            <a:r>
              <a:rPr lang="ru-RU" sz="2400" dirty="0" smtClean="0">
                <a:latin typeface="Times New Roman" pitchFamily="18" charset="0"/>
                <a:cs typeface="Times New Roman" pitchFamily="18" charset="0"/>
              </a:rPr>
              <a:t> уже имеющимися рядами бисеринок. Поскольку чёрные бисеринки этого ряда означают глаза паука, будем считать только что набранный ряд </a:t>
            </a:r>
            <a:r>
              <a:rPr lang="ru-RU" sz="2400" b="1" dirty="0" smtClean="0">
                <a:latin typeface="Times New Roman" pitchFamily="18" charset="0"/>
                <a:cs typeface="Times New Roman" pitchFamily="18" charset="0"/>
              </a:rPr>
              <a:t>верхним</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5" name="Содержимое 4"/>
          <p:cNvSpPr>
            <a:spLocks noGrp="1"/>
          </p:cNvSpPr>
          <p:nvPr>
            <p:ph idx="1"/>
          </p:nvPr>
        </p:nvSpPr>
        <p:spPr/>
        <p:txBody>
          <a:bodyPr/>
          <a:lstStyle/>
          <a:p>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descr="http://2.bp.blogspot.com/_DWLt1txznno/TTSEtUl6igI/AAAAAAAAAKg/yS-hgWlVSo0/s320/%25D0%25BF%25D0%25B0%25D1%2583%25D0%25BA-14.JPG">
            <a:hlinkClick r:id="rId2"/>
          </p:cNvPr>
          <p:cNvPicPr>
            <a:picLocks/>
          </p:cNvPicPr>
          <p:nvPr/>
        </p:nvPicPr>
        <p:blipFill>
          <a:blip r:embed="rId3"/>
          <a:stretch>
            <a:fillRect/>
          </a:stretch>
        </p:blipFill>
        <p:spPr bwMode="auto">
          <a:xfrm>
            <a:off x="142844" y="500042"/>
            <a:ext cx="8858280" cy="578647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28612"/>
            <a:ext cx="8229600" cy="1143000"/>
          </a:xfrm>
        </p:spPr>
        <p:txBody>
          <a:bodyPr>
            <a:normAutofit fontScale="90000"/>
          </a:bodyPr>
          <a:lstStyle/>
          <a:p>
            <a:pPr algn="ctr"/>
            <a:r>
              <a:rPr lang="ru-RU" sz="3200" dirty="0" smtClean="0">
                <a:latin typeface="Times New Roman" pitchFamily="18" charset="0"/>
                <a:cs typeface="Times New Roman" pitchFamily="18" charset="0"/>
              </a:rPr>
              <a:t>Следующий ряд - </a:t>
            </a:r>
            <a:r>
              <a:rPr lang="ru-RU" sz="3200" b="1" dirty="0" smtClean="0">
                <a:latin typeface="Times New Roman" pitchFamily="18" charset="0"/>
                <a:cs typeface="Times New Roman" pitchFamily="18" charset="0"/>
              </a:rPr>
              <a:t>нижний</a:t>
            </a:r>
            <a:r>
              <a:rPr lang="ru-RU" sz="3200" dirty="0" smtClean="0">
                <a:latin typeface="Times New Roman" pitchFamily="18" charset="0"/>
                <a:cs typeface="Times New Roman" pitchFamily="18" charset="0"/>
              </a:rPr>
              <a:t>. Набираем для него 4 красных бисеринки.</a:t>
            </a:r>
            <a:endParaRPr lang="ru-RU" sz="3200" dirty="0">
              <a:latin typeface="Times New Roman" pitchFamily="18" charset="0"/>
              <a:cs typeface="Times New Roman" pitchFamily="18" charset="0"/>
            </a:endParaRPr>
          </a:p>
        </p:txBody>
      </p:sp>
      <p:pic>
        <p:nvPicPr>
          <p:cNvPr id="4" name="Содержимое 3" descr="http://2.bp.blogspot.com/_DWLt1txznno/TTSEt2cFsJI/AAAAAAAAAKk/q9t7UNA9h_c/s320/%25D0%25BF%25D0%25B0%25D1%2583%25D0%25BA-15.JPG">
            <a:hlinkClick r:id="rId2"/>
          </p:cNvPr>
          <p:cNvPicPr>
            <a:picLocks noGrp="1"/>
          </p:cNvPicPr>
          <p:nvPr>
            <p:ph idx="1"/>
          </p:nvPr>
        </p:nvPicPr>
        <p:blipFill>
          <a:blip r:embed="rId3"/>
          <a:stretch>
            <a:fillRect/>
          </a:stretch>
        </p:blipFill>
        <p:spPr bwMode="auto">
          <a:xfrm>
            <a:off x="642910" y="1428736"/>
            <a:ext cx="7858180" cy="528638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868610"/>
          </a:xfrm>
        </p:spPr>
        <p:txBody>
          <a:bodyPr>
            <a:noAutofit/>
          </a:bodyPr>
          <a:lstStyle/>
          <a:p>
            <a:pPr algn="ctr"/>
            <a:r>
              <a:rPr lang="ru-RU" sz="3200" dirty="0" smtClean="0">
                <a:latin typeface="Times New Roman" pitchFamily="18" charset="0"/>
                <a:cs typeface="Times New Roman" pitchFamily="18" charset="0"/>
              </a:rPr>
              <a:t>Далее плетём первый ряд лапок паука. Набираем на один конец проволоки бисеринки в следующей последовательности: 5 чёрных, 2 красных, 2 чёрных, 2 красных, 5 чёрных.</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pic>
        <p:nvPicPr>
          <p:cNvPr id="4" name="Содержимое 3" descr="http://4.bp.blogspot.com/_DWLt1txznno/TTSFWeHUC6I/AAAAAAAAAKs/yf2Jg5TXGP8/s320/%25D0%25BF%25D0%25B0%25D1%2583%25D0%25BA-17.JPG">
            <a:hlinkClick r:id="rId2"/>
          </p:cNvPr>
          <p:cNvPicPr>
            <a:picLocks noGrp="1"/>
          </p:cNvPicPr>
          <p:nvPr>
            <p:ph idx="1"/>
          </p:nvPr>
        </p:nvPicPr>
        <p:blipFill>
          <a:blip r:embed="rId3"/>
          <a:stretch>
            <a:fillRect/>
          </a:stretch>
        </p:blipFill>
        <p:spPr bwMode="auto">
          <a:xfrm>
            <a:off x="500034" y="3071810"/>
            <a:ext cx="5214974" cy="378619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2368544"/>
          </a:xfrm>
        </p:spPr>
        <p:txBody>
          <a:bodyPr>
            <a:noAutofit/>
          </a:bodyPr>
          <a:lstStyle/>
          <a:p>
            <a:pPr algn="ctr"/>
            <a:r>
              <a:rPr lang="ru-RU" sz="3200" dirty="0" smtClean="0">
                <a:latin typeface="Times New Roman" pitchFamily="18" charset="0"/>
                <a:cs typeface="Times New Roman" pitchFamily="18" charset="0"/>
              </a:rPr>
              <a:t>Лапки плетутся игольчатой техникой - тот же конец проволоки пропускаем в обратном направлении через 15 из 16 только что набранных бисеринок.</a:t>
            </a:r>
            <a:endParaRPr lang="ru-RU" sz="3200" dirty="0">
              <a:latin typeface="Times New Roman" pitchFamily="18" charset="0"/>
              <a:cs typeface="Times New Roman" pitchFamily="18" charset="0"/>
            </a:endParaRPr>
          </a:p>
        </p:txBody>
      </p:sp>
      <p:pic>
        <p:nvPicPr>
          <p:cNvPr id="4" name="Содержимое 3" descr="http://1.bp.blogspot.com/_DWLt1txznno/TTSFWw9wHgI/AAAAAAAAAKw/Oyw4YP5epfU/s320/%25D0%25BF%25D0%25B0%25D1%2583%25D0%25BA-18.JPG">
            <a:hlinkClick r:id="rId2"/>
          </p:cNvPr>
          <p:cNvPicPr>
            <a:picLocks noGrp="1"/>
          </p:cNvPicPr>
          <p:nvPr>
            <p:ph idx="1"/>
          </p:nvPr>
        </p:nvPicPr>
        <p:blipFill>
          <a:blip r:embed="rId3"/>
          <a:stretch>
            <a:fillRect/>
          </a:stretch>
        </p:blipFill>
        <p:spPr bwMode="auto">
          <a:xfrm>
            <a:off x="1785918" y="3000372"/>
            <a:ext cx="5572164" cy="385762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257288"/>
          </a:xfrm>
        </p:spPr>
        <p:txBody>
          <a:bodyPr>
            <a:normAutofit/>
          </a:bodyPr>
          <a:lstStyle/>
          <a:p>
            <a:r>
              <a:rPr lang="ru-RU" sz="3200" dirty="0" smtClean="0">
                <a:latin typeface="Times New Roman" pitchFamily="18" charset="0"/>
                <a:cs typeface="Times New Roman" pitchFamily="18" charset="0"/>
              </a:rPr>
              <a:t>Затягиваем проволоку - получилась лапка паука.</a:t>
            </a:r>
            <a:endParaRPr lang="ru-RU" sz="3200" dirty="0">
              <a:latin typeface="Times New Roman" pitchFamily="18" charset="0"/>
              <a:cs typeface="Times New Roman" pitchFamily="18" charset="0"/>
            </a:endParaRPr>
          </a:p>
        </p:txBody>
      </p:sp>
      <p:pic>
        <p:nvPicPr>
          <p:cNvPr id="4" name="Содержимое 3" descr="http://4.bp.blogspot.com/_DWLt1txznno/TTSFXLPST2I/AAAAAAAAAK0/aLGDMvCbOio/s320/%25D0%25BF%25D0%25B0%25D1%2583%25D0%25BA-19.JPG">
            <a:hlinkClick r:id="rId2"/>
          </p:cNvPr>
          <p:cNvPicPr>
            <a:picLocks noGrp="1"/>
          </p:cNvPicPr>
          <p:nvPr>
            <p:ph idx="1"/>
          </p:nvPr>
        </p:nvPicPr>
        <p:blipFill>
          <a:blip r:embed="rId3"/>
          <a:srcRect/>
          <a:stretch>
            <a:fillRect/>
          </a:stretch>
        </p:blipFill>
        <p:spPr bwMode="auto">
          <a:xfrm>
            <a:off x="1714480" y="1785926"/>
            <a:ext cx="5357850" cy="464347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900"/>
            <a:ext cx="9144000" cy="2439982"/>
          </a:xfrm>
        </p:spPr>
        <p:txBody>
          <a:bodyPr>
            <a:noAutofit/>
          </a:bodyPr>
          <a:lstStyle/>
          <a:p>
            <a:r>
              <a:rPr lang="ru-RU" sz="3200" dirty="0" smtClean="0">
                <a:latin typeface="Times New Roman" pitchFamily="18" charset="0"/>
                <a:cs typeface="Times New Roman" pitchFamily="18" charset="0"/>
              </a:rPr>
              <a:t>Аналогичным образом плетём другую лапку, набирая бисеринки в той же последовательности: 5 чёрных, 2 красных, 2 чёрных, 2 красных, 5 чёрных.</a:t>
            </a:r>
            <a:endParaRPr lang="ru-RU" sz="3200" dirty="0">
              <a:latin typeface="Times New Roman" pitchFamily="18" charset="0"/>
              <a:cs typeface="Times New Roman" pitchFamily="18" charset="0"/>
            </a:endParaRPr>
          </a:p>
        </p:txBody>
      </p:sp>
      <p:pic>
        <p:nvPicPr>
          <p:cNvPr id="4" name="Содержимое 3" descr="http://2.bp.blogspot.com/_DWLt1txznno/TTSFXQi8lNI/AAAAAAAAAK4/12YJ8zNSrEY/s320/%25D0%25BF%25D0%25B0%25D1%2583%25D0%25BA-20.JPG">
            <a:hlinkClick r:id="rId2"/>
          </p:cNvPr>
          <p:cNvPicPr>
            <a:picLocks noGrp="1"/>
          </p:cNvPicPr>
          <p:nvPr>
            <p:ph idx="1"/>
          </p:nvPr>
        </p:nvPicPr>
        <p:blipFill>
          <a:blip r:embed="rId3"/>
          <a:stretch>
            <a:fillRect/>
          </a:stretch>
        </p:blipFill>
        <p:spPr bwMode="auto">
          <a:xfrm>
            <a:off x="1428728" y="2214554"/>
            <a:ext cx="5214942" cy="464344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185850"/>
          </a:xfrm>
        </p:spPr>
        <p:txBody>
          <a:bodyPr>
            <a:noAutofit/>
          </a:bodyPr>
          <a:lstStyle/>
          <a:p>
            <a:r>
              <a:rPr lang="ru-RU" sz="3600" dirty="0" smtClean="0">
                <a:latin typeface="Times New Roman" pitchFamily="18" charset="0"/>
                <a:cs typeface="Times New Roman" pitchFamily="18" charset="0"/>
              </a:rPr>
              <a:t>Следующий ряд - </a:t>
            </a:r>
            <a:r>
              <a:rPr lang="ru-RU" sz="3600" b="1" dirty="0" smtClean="0">
                <a:latin typeface="Times New Roman" pitchFamily="18" charset="0"/>
                <a:cs typeface="Times New Roman" pitchFamily="18" charset="0"/>
              </a:rPr>
              <a:t>верхний</a:t>
            </a:r>
            <a:r>
              <a:rPr lang="ru-RU" sz="3600" dirty="0" smtClean="0">
                <a:latin typeface="Times New Roman" pitchFamily="18" charset="0"/>
                <a:cs typeface="Times New Roman" pitchFamily="18" charset="0"/>
              </a:rPr>
              <a:t> - 5 бисеринок красного цвета.</a:t>
            </a:r>
            <a:endParaRPr lang="ru-RU" sz="3600" dirty="0">
              <a:latin typeface="Times New Roman" pitchFamily="18" charset="0"/>
              <a:cs typeface="Times New Roman" pitchFamily="18" charset="0"/>
            </a:endParaRPr>
          </a:p>
        </p:txBody>
      </p:sp>
      <p:pic>
        <p:nvPicPr>
          <p:cNvPr id="4" name="Содержимое 3" descr="http://3.bp.blogspot.com/_DWLt1txznno/TTSFXkdHGSI/AAAAAAAAAK8/UsdFKwzaUD8/s320/%25D0%25BF%25D0%25B0%25D1%2583%25D0%25BA-21.JPG">
            <a:hlinkClick r:id="rId2"/>
          </p:cNvPr>
          <p:cNvPicPr>
            <a:picLocks noGrp="1"/>
          </p:cNvPicPr>
          <p:nvPr>
            <p:ph idx="1"/>
          </p:nvPr>
        </p:nvPicPr>
        <p:blipFill>
          <a:blip r:embed="rId3"/>
          <a:stretch>
            <a:fillRect/>
          </a:stretch>
        </p:blipFill>
        <p:spPr bwMode="auto">
          <a:xfrm>
            <a:off x="1500166" y="1928802"/>
            <a:ext cx="5643602" cy="450059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042974"/>
          </a:xfrm>
        </p:spPr>
        <p:txBody>
          <a:bodyPr>
            <a:noAutofit/>
          </a:bodyPr>
          <a:lstStyle/>
          <a:p>
            <a:r>
              <a:rPr lang="ru-RU" sz="3600" dirty="0" smtClean="0">
                <a:latin typeface="Times New Roman" pitchFamily="18" charset="0"/>
                <a:cs typeface="Times New Roman" pitchFamily="18" charset="0"/>
              </a:rPr>
              <a:t>Следующий ряд - </a:t>
            </a:r>
            <a:r>
              <a:rPr lang="ru-RU" sz="3600" b="1" dirty="0" smtClean="0">
                <a:latin typeface="Times New Roman" pitchFamily="18" charset="0"/>
                <a:cs typeface="Times New Roman" pitchFamily="18" charset="0"/>
              </a:rPr>
              <a:t>нижний</a:t>
            </a:r>
            <a:r>
              <a:rPr lang="ru-RU" sz="3600" dirty="0" smtClean="0">
                <a:latin typeface="Times New Roman" pitchFamily="18" charset="0"/>
                <a:cs typeface="Times New Roman" pitchFamily="18" charset="0"/>
              </a:rPr>
              <a:t> - 4 бисеринки красного цвета.</a:t>
            </a:r>
            <a:endParaRPr lang="ru-RU" sz="3600" dirty="0">
              <a:latin typeface="Times New Roman" pitchFamily="18" charset="0"/>
              <a:cs typeface="Times New Roman" pitchFamily="18" charset="0"/>
            </a:endParaRPr>
          </a:p>
        </p:txBody>
      </p:sp>
      <p:pic>
        <p:nvPicPr>
          <p:cNvPr id="4" name="Содержимое 3" descr="http://2.bp.blogspot.com/_DWLt1txznno/TTSFX8Fqj5I/AAAAAAAAALA/Lrxj_JfmZbY/s320/%25D0%25BF%25D0%25B0%25D1%2583%25D0%25BA-22.JPG">
            <a:hlinkClick r:id="rId2"/>
          </p:cNvPr>
          <p:cNvPicPr>
            <a:picLocks noGrp="1"/>
          </p:cNvPicPr>
          <p:nvPr>
            <p:ph idx="1"/>
          </p:nvPr>
        </p:nvPicPr>
        <p:blipFill>
          <a:blip r:embed="rId3"/>
          <a:stretch>
            <a:fillRect/>
          </a:stretch>
        </p:blipFill>
        <p:spPr bwMode="auto">
          <a:xfrm>
            <a:off x="1500166" y="1785926"/>
            <a:ext cx="6072230" cy="478634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54692"/>
          </a:xfrm>
        </p:spPr>
        <p:txBody>
          <a:bodyPr>
            <a:normAutofit/>
          </a:bodyPr>
          <a:lstStyle/>
          <a:p>
            <a:pPr algn="ctr"/>
            <a:r>
              <a:rPr lang="ru-RU" dirty="0" smtClean="0"/>
              <a:t>Тема</a:t>
            </a:r>
            <a:br>
              <a:rPr lang="ru-RU" dirty="0" smtClean="0"/>
            </a:br>
            <a:r>
              <a:rPr lang="ru-RU" dirty="0" smtClean="0"/>
              <a:t> мастер-класса:</a:t>
            </a:r>
            <a:br>
              <a:rPr lang="ru-RU" dirty="0" smtClean="0"/>
            </a:br>
            <a:r>
              <a:rPr lang="ru-RU" dirty="0" smtClean="0"/>
              <a:t/>
            </a:r>
            <a:br>
              <a:rPr lang="ru-RU" dirty="0" smtClean="0"/>
            </a:br>
            <a:r>
              <a:rPr lang="ru-RU" dirty="0" smtClean="0"/>
              <a:t>Применение крупного бисера в изготовлении объемных фигур.</a:t>
            </a:r>
            <a:br>
              <a:rPr lang="ru-RU" dirty="0" smtClean="0"/>
            </a:br>
            <a:r>
              <a:rPr lang="ru-RU" dirty="0" smtClean="0"/>
              <a:t>«Паук»</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868610"/>
          </a:xfrm>
        </p:spPr>
        <p:txBody>
          <a:bodyPr>
            <a:noAutofit/>
          </a:bodyPr>
          <a:lstStyle/>
          <a:p>
            <a:r>
              <a:rPr lang="ru-RU" sz="2800" dirty="0" smtClean="0">
                <a:latin typeface="Times New Roman" pitchFamily="18" charset="0"/>
                <a:cs typeface="Times New Roman" pitchFamily="18" charset="0"/>
              </a:rPr>
              <a:t>Дальше плетём второй ряд лапок паука - абсолютно так же, как и первый ряд лапок, набирая для каждой лапки бисеринки в той же последовательности: 5 чёрных, 2 красных, 2 чёрных, 2 красных, 5 чёрных.</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Сначала плетём одну лапку.</a:t>
            </a:r>
            <a:endParaRPr lang="ru-RU" sz="2800" dirty="0">
              <a:latin typeface="Times New Roman" pitchFamily="18" charset="0"/>
              <a:cs typeface="Times New Roman" pitchFamily="18" charset="0"/>
            </a:endParaRPr>
          </a:p>
        </p:txBody>
      </p:sp>
      <p:pic>
        <p:nvPicPr>
          <p:cNvPr id="4" name="Содержимое 3" descr="http://4.bp.blogspot.com/_DWLt1txznno/TTSFYbswYuI/AAAAAAAAALE/szMSQq7aH20/s320/%25D0%25BF%25D0%25B0%25D1%2583%25D0%25BA-23.JPG">
            <a:hlinkClick r:id="rId2"/>
          </p:cNvPr>
          <p:cNvPicPr>
            <a:picLocks noGrp="1"/>
          </p:cNvPicPr>
          <p:nvPr>
            <p:ph idx="1"/>
          </p:nvPr>
        </p:nvPicPr>
        <p:blipFill>
          <a:blip r:embed="rId3"/>
          <a:stretch>
            <a:fillRect/>
          </a:stretch>
        </p:blipFill>
        <p:spPr bwMode="auto">
          <a:xfrm>
            <a:off x="1785918" y="3357562"/>
            <a:ext cx="4857784" cy="350043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57166"/>
            <a:ext cx="8686800" cy="938234"/>
          </a:xfrm>
        </p:spPr>
        <p:txBody>
          <a:bodyPr>
            <a:normAutofit/>
          </a:bodyPr>
          <a:lstStyle/>
          <a:p>
            <a:r>
              <a:rPr lang="ru-RU" sz="3600" dirty="0" smtClean="0">
                <a:latin typeface="Times New Roman" pitchFamily="18" charset="0"/>
                <a:cs typeface="Times New Roman" pitchFamily="18" charset="0"/>
              </a:rPr>
              <a:t>Затем плетём вторую лапку.</a:t>
            </a:r>
            <a:endParaRPr lang="ru-RU" sz="3600" dirty="0">
              <a:latin typeface="Times New Roman" pitchFamily="18" charset="0"/>
              <a:cs typeface="Times New Roman" pitchFamily="18" charset="0"/>
            </a:endParaRPr>
          </a:p>
        </p:txBody>
      </p:sp>
      <p:pic>
        <p:nvPicPr>
          <p:cNvPr id="4" name="Содержимое 3" descr="http://4.bp.blogspot.com/_DWLt1txznno/TTSFZTopalI/AAAAAAAAALM/FjCkwwTEay0/s320/%25D0%25BF%25D0%25B0%25D1%2583%25D0%25BA-25.JPG">
            <a:hlinkClick r:id="rId2"/>
          </p:cNvPr>
          <p:cNvPicPr>
            <a:picLocks noGrp="1"/>
          </p:cNvPicPr>
          <p:nvPr>
            <p:ph idx="1"/>
          </p:nvPr>
        </p:nvPicPr>
        <p:blipFill>
          <a:blip r:embed="rId3"/>
          <a:stretch>
            <a:fillRect/>
          </a:stretch>
        </p:blipFill>
        <p:spPr bwMode="auto">
          <a:xfrm>
            <a:off x="1500166" y="1500174"/>
            <a:ext cx="6072230" cy="500066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9916"/>
          </a:xfrm>
        </p:spPr>
        <p:txBody>
          <a:bodyPr>
            <a:normAutofit/>
          </a:bodyPr>
          <a:lstStyle/>
          <a:p>
            <a:r>
              <a:rPr lang="ru-RU" sz="3600" dirty="0" smtClean="0">
                <a:latin typeface="Times New Roman" pitchFamily="18" charset="0"/>
                <a:cs typeface="Times New Roman" pitchFamily="18" charset="0"/>
              </a:rPr>
              <a:t>Следующий ряд - </a:t>
            </a:r>
            <a:r>
              <a:rPr lang="ru-RU" sz="3600" b="1" dirty="0" smtClean="0">
                <a:latin typeface="Times New Roman" pitchFamily="18" charset="0"/>
                <a:cs typeface="Times New Roman" pitchFamily="18" charset="0"/>
              </a:rPr>
              <a:t>верхний</a:t>
            </a:r>
            <a:r>
              <a:rPr lang="ru-RU" sz="3600" dirty="0" smtClean="0">
                <a:latin typeface="Times New Roman" pitchFamily="18" charset="0"/>
                <a:cs typeface="Times New Roman" pitchFamily="18" charset="0"/>
              </a:rPr>
              <a:t> - 5 бисеринок красного цвета.</a:t>
            </a:r>
            <a:r>
              <a:rPr lang="ru-RU" dirty="0" smtClean="0"/>
              <a:t/>
            </a:r>
            <a:br>
              <a:rPr lang="ru-RU" dirty="0" smtClean="0"/>
            </a:br>
            <a:endParaRPr lang="ru-RU" dirty="0"/>
          </a:p>
        </p:txBody>
      </p:sp>
      <p:pic>
        <p:nvPicPr>
          <p:cNvPr id="4" name="Содержимое 3" descr="http://2.bp.blogspot.com/_DWLt1txznno/TTSFZhX2smI/AAAAAAAAALQ/9lRGhouw0JU/s320/%25D0%25BF%25D0%25B0%25D1%2583%25D0%25BA-26.JPG">
            <a:hlinkClick r:id="rId2"/>
          </p:cNvPr>
          <p:cNvPicPr>
            <a:picLocks noGrp="1"/>
          </p:cNvPicPr>
          <p:nvPr>
            <p:ph idx="1"/>
          </p:nvPr>
        </p:nvPicPr>
        <p:blipFill>
          <a:blip r:embed="rId3"/>
          <a:stretch>
            <a:fillRect/>
          </a:stretch>
        </p:blipFill>
        <p:spPr bwMode="auto">
          <a:xfrm>
            <a:off x="1428728" y="1785926"/>
            <a:ext cx="6429420" cy="471490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185850"/>
          </a:xfrm>
        </p:spPr>
        <p:txBody>
          <a:bodyPr>
            <a:noAutofit/>
          </a:bodyPr>
          <a:lstStyle/>
          <a:p>
            <a:r>
              <a:rPr lang="ru-RU" sz="3600" dirty="0" smtClean="0">
                <a:latin typeface="Times New Roman" pitchFamily="18" charset="0"/>
                <a:cs typeface="Times New Roman" pitchFamily="18" charset="0"/>
              </a:rPr>
              <a:t>Следующий ряд - </a:t>
            </a:r>
            <a:r>
              <a:rPr lang="ru-RU" sz="3600" b="1" dirty="0" smtClean="0">
                <a:latin typeface="Times New Roman" pitchFamily="18" charset="0"/>
                <a:cs typeface="Times New Roman" pitchFamily="18" charset="0"/>
              </a:rPr>
              <a:t>нижний</a:t>
            </a:r>
            <a:r>
              <a:rPr lang="ru-RU" sz="3600" dirty="0" smtClean="0">
                <a:latin typeface="Times New Roman" pitchFamily="18" charset="0"/>
                <a:cs typeface="Times New Roman" pitchFamily="18" charset="0"/>
              </a:rPr>
              <a:t> - 4 бисеринки красного цвета.</a:t>
            </a:r>
            <a:endParaRPr lang="ru-RU" sz="3600" dirty="0">
              <a:latin typeface="Times New Roman" pitchFamily="18" charset="0"/>
              <a:cs typeface="Times New Roman" pitchFamily="18" charset="0"/>
            </a:endParaRPr>
          </a:p>
        </p:txBody>
      </p:sp>
      <p:pic>
        <p:nvPicPr>
          <p:cNvPr id="4" name="Содержимое 3" descr="http://2.bp.blogspot.com/_DWLt1txznno/TTSFX8Fqj5I/AAAAAAAAALA/Lrxj_JfmZbY/s320/%25D0%25BF%25D0%25B0%25D1%2583%25D0%25BA-22.JPG">
            <a:hlinkClick r:id="rId2"/>
          </p:cNvPr>
          <p:cNvPicPr>
            <a:picLocks noGrp="1"/>
          </p:cNvPicPr>
          <p:nvPr>
            <p:ph idx="1"/>
          </p:nvPr>
        </p:nvPicPr>
        <p:blipFill>
          <a:blip r:embed="rId3"/>
          <a:stretch>
            <a:fillRect/>
          </a:stretch>
        </p:blipFill>
        <p:spPr bwMode="auto">
          <a:xfrm>
            <a:off x="1071538" y="1785926"/>
            <a:ext cx="6500858" cy="464347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82858"/>
          </a:xfrm>
        </p:spPr>
        <p:txBody>
          <a:bodyPr>
            <a:noAutofit/>
          </a:bodyPr>
          <a:lstStyle/>
          <a:p>
            <a:r>
              <a:rPr lang="ru-RU" sz="3200" dirty="0" smtClean="0">
                <a:latin typeface="Times New Roman" pitchFamily="18" charset="0"/>
                <a:cs typeface="Times New Roman" pitchFamily="18" charset="0"/>
              </a:rPr>
              <a:t>Далее плетём третий ряд лапок паука, набирая для каждой лапки бисеринки в следующей последовательности: 3 чёрных, 2 красных, 2 чёрных, 2 красных, 3 чёрных.</a:t>
            </a:r>
            <a:endParaRPr lang="ru-RU" sz="3200" dirty="0">
              <a:latin typeface="Times New Roman" pitchFamily="18" charset="0"/>
              <a:cs typeface="Times New Roman" pitchFamily="18" charset="0"/>
            </a:endParaRPr>
          </a:p>
        </p:txBody>
      </p:sp>
      <p:pic>
        <p:nvPicPr>
          <p:cNvPr id="4" name="Содержимое 3" descr="http://1.bp.blogspot.com/_DWLt1txznno/TTSFaP6m-aI/AAAAAAAAALY/FnofAwXf_aY/s320/%25D0%25BF%25D0%25B0%25D1%2583%25D0%25BA-29.JPG">
            <a:hlinkClick r:id="rId2"/>
          </p:cNvPr>
          <p:cNvPicPr>
            <a:picLocks noGrp="1"/>
          </p:cNvPicPr>
          <p:nvPr>
            <p:ph idx="1"/>
          </p:nvPr>
        </p:nvPicPr>
        <p:blipFill>
          <a:blip r:embed="rId3"/>
          <a:stretch>
            <a:fillRect/>
          </a:stretch>
        </p:blipFill>
        <p:spPr bwMode="auto">
          <a:xfrm>
            <a:off x="2571736" y="2643182"/>
            <a:ext cx="5286412" cy="421481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
            <a:ext cx="8229600" cy="2225668"/>
          </a:xfrm>
        </p:spPr>
        <p:txBody>
          <a:bodyPr>
            <a:noAutofit/>
          </a:bodyPr>
          <a:lstStyle/>
          <a:p>
            <a:r>
              <a:rPr lang="ru-RU" sz="3600" dirty="0" smtClean="0">
                <a:latin typeface="Times New Roman" pitchFamily="18" charset="0"/>
                <a:cs typeface="Times New Roman" pitchFamily="18" charset="0"/>
              </a:rPr>
              <a:t>Следующий ряд - </a:t>
            </a:r>
            <a:r>
              <a:rPr lang="ru-RU" sz="3600" b="1" dirty="0" smtClean="0">
                <a:latin typeface="Times New Roman" pitchFamily="18" charset="0"/>
                <a:cs typeface="Times New Roman" pitchFamily="18" charset="0"/>
              </a:rPr>
              <a:t>верхний</a:t>
            </a:r>
            <a:r>
              <a:rPr lang="ru-RU" sz="3600" dirty="0" smtClean="0">
                <a:latin typeface="Times New Roman" pitchFamily="18" charset="0"/>
                <a:cs typeface="Times New Roman" pitchFamily="18" charset="0"/>
              </a:rPr>
              <a:t> - 7 бисеринок красного цвета.</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Очередной ряд - </a:t>
            </a:r>
            <a:r>
              <a:rPr lang="ru-RU" sz="3600" b="1" dirty="0" smtClean="0">
                <a:latin typeface="Times New Roman" pitchFamily="18" charset="0"/>
                <a:cs typeface="Times New Roman" pitchFamily="18" charset="0"/>
              </a:rPr>
              <a:t>нижний</a:t>
            </a:r>
            <a:r>
              <a:rPr lang="ru-RU" sz="3600" dirty="0" smtClean="0">
                <a:latin typeface="Times New Roman" pitchFamily="18" charset="0"/>
                <a:cs typeface="Times New Roman" pitchFamily="18" charset="0"/>
              </a:rPr>
              <a:t> - 5 бисеринок чёрного цвета.</a:t>
            </a:r>
            <a:endParaRPr lang="ru-RU" sz="3600" dirty="0">
              <a:latin typeface="Times New Roman" pitchFamily="18" charset="0"/>
              <a:cs typeface="Times New Roman" pitchFamily="18" charset="0"/>
            </a:endParaRPr>
          </a:p>
        </p:txBody>
      </p:sp>
      <p:pic>
        <p:nvPicPr>
          <p:cNvPr id="4" name="Содержимое 3" descr="http://1.bp.blogspot.com/_DWLt1txznno/TTSFagZRv7I/AAAAAAAAALc/Jf_g6pby_T0/s320/%25D0%25BF%25D0%25B0%25D1%2583%25D0%25BA-30.JPG">
            <a:hlinkClick r:id="rId2"/>
          </p:cNvPr>
          <p:cNvPicPr>
            <a:picLocks noGrp="1"/>
          </p:cNvPicPr>
          <p:nvPr>
            <p:ph idx="1"/>
          </p:nvPr>
        </p:nvPicPr>
        <p:blipFill>
          <a:blip r:embed="rId3"/>
          <a:stretch>
            <a:fillRect/>
          </a:stretch>
        </p:blipFill>
        <p:spPr bwMode="auto">
          <a:xfrm>
            <a:off x="1928794" y="2357430"/>
            <a:ext cx="5072098" cy="421484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8"/>
            <a:ext cx="8229600" cy="3429000"/>
          </a:xfrm>
        </p:spPr>
        <p:txBody>
          <a:bodyPr>
            <a:noAutofit/>
          </a:bodyPr>
          <a:lstStyle/>
          <a:p>
            <a:r>
              <a:rPr lang="ru-RU" sz="3200" dirty="0" smtClean="0">
                <a:latin typeface="Times New Roman" pitchFamily="18" charset="0"/>
                <a:cs typeface="Times New Roman" pitchFamily="18" charset="0"/>
              </a:rPr>
              <a:t>Далее плетём четвертый ряд лапок паука, набирая для каждой лапки бисеринки в следующей последовательности: 5 чёрных, 2 красных, 2 чёрных, 2 красных, 2 чёрных, 2 красных, 2 чёрных, 5 красных.</a:t>
            </a:r>
            <a:endParaRPr lang="ru-RU" sz="3200" dirty="0">
              <a:latin typeface="Times New Roman" pitchFamily="18" charset="0"/>
              <a:cs typeface="Times New Roman" pitchFamily="18" charset="0"/>
            </a:endParaRPr>
          </a:p>
        </p:txBody>
      </p:sp>
      <p:pic>
        <p:nvPicPr>
          <p:cNvPr id="4" name="Содержимое 3" descr="http://2.bp.blogspot.com/_DWLt1txznno/TTSFa-TP9EI/AAAAAAAAALg/AKE7YXCYuwI/s320/%25D0%25BF%25D0%25B0%25D1%2583%25D0%25BA-31.JPG">
            <a:hlinkClick r:id="rId2"/>
          </p:cNvPr>
          <p:cNvPicPr>
            <a:picLocks noGrp="1"/>
          </p:cNvPicPr>
          <p:nvPr>
            <p:ph idx="1"/>
          </p:nvPr>
        </p:nvPicPr>
        <p:blipFill>
          <a:blip r:embed="rId3"/>
          <a:stretch>
            <a:fillRect/>
          </a:stretch>
        </p:blipFill>
        <p:spPr bwMode="auto">
          <a:xfrm>
            <a:off x="2714612" y="3000372"/>
            <a:ext cx="5143536" cy="385762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671514"/>
            <a:ext cx="8686800" cy="1328726"/>
          </a:xfrm>
        </p:spPr>
        <p:txBody>
          <a:bodyPr>
            <a:noAutofit/>
          </a:bodyPr>
          <a:lstStyle/>
          <a:p>
            <a:r>
              <a:rPr lang="ru-RU" sz="2800" dirty="0" smtClean="0">
                <a:latin typeface="Times New Roman" pitchFamily="18" charset="0"/>
                <a:cs typeface="Times New Roman" pitchFamily="18" charset="0"/>
              </a:rPr>
              <a:t>Следующий ряд - </a:t>
            </a:r>
            <a:r>
              <a:rPr lang="ru-RU" sz="2800" b="1" dirty="0" smtClean="0">
                <a:latin typeface="Times New Roman" pitchFamily="18" charset="0"/>
                <a:cs typeface="Times New Roman" pitchFamily="18" charset="0"/>
              </a:rPr>
              <a:t>верхний</a:t>
            </a:r>
            <a:r>
              <a:rPr lang="ru-RU" sz="2800" dirty="0" smtClean="0">
                <a:latin typeface="Times New Roman" pitchFamily="18" charset="0"/>
                <a:cs typeface="Times New Roman" pitchFamily="18" charset="0"/>
              </a:rPr>
              <a:t> - 9 чёрных бисеринок.</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Очередной ряд - </a:t>
            </a:r>
            <a:r>
              <a:rPr lang="ru-RU" sz="2800" b="1" dirty="0" smtClean="0">
                <a:latin typeface="Times New Roman" pitchFamily="18" charset="0"/>
                <a:cs typeface="Times New Roman" pitchFamily="18" charset="0"/>
              </a:rPr>
              <a:t>нижний</a:t>
            </a:r>
            <a:r>
              <a:rPr lang="ru-RU" sz="2800" dirty="0" smtClean="0">
                <a:latin typeface="Times New Roman" pitchFamily="18" charset="0"/>
                <a:cs typeface="Times New Roman" pitchFamily="18" charset="0"/>
              </a:rPr>
              <a:t> - 6 чёрных бисеринок.</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pic>
        <p:nvPicPr>
          <p:cNvPr id="4" name="Содержимое 3" descr="http://4.bp.blogspot.com/_DWLt1txznno/TTSFbFDPrzI/AAAAAAAAALk/BwwBf6puHdM/s320/%25D0%25BF%25D0%25B0%25D1%2583%25D0%25BA-32.JPG">
            <a:hlinkClick r:id="rId2"/>
          </p:cNvPr>
          <p:cNvPicPr>
            <a:picLocks noGrp="1"/>
          </p:cNvPicPr>
          <p:nvPr>
            <p:ph idx="1"/>
          </p:nvPr>
        </p:nvPicPr>
        <p:blipFill>
          <a:blip r:embed="rId3"/>
          <a:stretch>
            <a:fillRect/>
          </a:stretch>
        </p:blipFill>
        <p:spPr bwMode="auto">
          <a:xfrm>
            <a:off x="2786050" y="1857364"/>
            <a:ext cx="5857916" cy="464347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46076"/>
            <a:ext cx="8229600" cy="2654296"/>
          </a:xfrm>
        </p:spPr>
        <p:txBody>
          <a:bodyPr>
            <a:noAutofit/>
          </a:bodyPr>
          <a:lstStyle/>
          <a:p>
            <a:r>
              <a:rPr lang="ru-RU" sz="2800" dirty="0" smtClean="0">
                <a:latin typeface="Times New Roman" pitchFamily="18" charset="0"/>
                <a:cs typeface="Times New Roman" pitchFamily="18" charset="0"/>
              </a:rPr>
              <a:t>Следующий ряд - </a:t>
            </a:r>
            <a:r>
              <a:rPr lang="ru-RU" sz="2800" b="1" dirty="0" smtClean="0">
                <a:latin typeface="Times New Roman" pitchFamily="18" charset="0"/>
                <a:cs typeface="Times New Roman" pitchFamily="18" charset="0"/>
              </a:rPr>
              <a:t>верхний</a:t>
            </a:r>
            <a:r>
              <a:rPr lang="ru-RU" sz="2800" dirty="0" smtClean="0">
                <a:latin typeface="Times New Roman" pitchFamily="18" charset="0"/>
                <a:cs typeface="Times New Roman" pitchFamily="18" charset="0"/>
              </a:rPr>
              <a:t> - набираем бисеринки в следующей последовательности: 1 чёрная, 3 красных, 1 чёрная, 1 красная, 1 чёрная, 3 красных, 1 чёрная.</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Очередной ряд - </a:t>
            </a:r>
            <a:r>
              <a:rPr lang="ru-RU" sz="2800" b="1" dirty="0" smtClean="0">
                <a:latin typeface="Times New Roman" pitchFamily="18" charset="0"/>
                <a:cs typeface="Times New Roman" pitchFamily="18" charset="0"/>
              </a:rPr>
              <a:t>нижний</a:t>
            </a:r>
            <a:r>
              <a:rPr lang="ru-RU" sz="2800" dirty="0" smtClean="0">
                <a:latin typeface="Times New Roman" pitchFamily="18" charset="0"/>
                <a:cs typeface="Times New Roman" pitchFamily="18" charset="0"/>
              </a:rPr>
              <a:t> - 7 чёрных бисеринок.</a:t>
            </a:r>
            <a:endParaRPr lang="ru-RU" sz="2800" dirty="0">
              <a:latin typeface="Times New Roman" pitchFamily="18" charset="0"/>
              <a:cs typeface="Times New Roman" pitchFamily="18" charset="0"/>
            </a:endParaRPr>
          </a:p>
        </p:txBody>
      </p:sp>
      <p:pic>
        <p:nvPicPr>
          <p:cNvPr id="4" name="Содержимое 3" descr="http://3.bp.blogspot.com/_DWLt1txznno/TTSFbfb6pgI/AAAAAAAAALo/S8V7Vv-MKH8/s320/%25D0%25BF%25D0%25B0%25D1%2583%25D0%25BA-33.JPG">
            <a:hlinkClick r:id="rId2"/>
          </p:cNvPr>
          <p:cNvPicPr>
            <a:picLocks noGrp="1"/>
          </p:cNvPicPr>
          <p:nvPr>
            <p:ph idx="1"/>
          </p:nvPr>
        </p:nvPicPr>
        <p:blipFill>
          <a:blip r:embed="rId3"/>
          <a:stretch>
            <a:fillRect/>
          </a:stretch>
        </p:blipFill>
        <p:spPr bwMode="auto">
          <a:xfrm>
            <a:off x="3357554" y="2857496"/>
            <a:ext cx="4714908" cy="400050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143116"/>
          </a:xfrm>
        </p:spPr>
        <p:txBody>
          <a:bodyPr>
            <a:noAutofit/>
          </a:bodyPr>
          <a:lstStyle/>
          <a:p>
            <a:r>
              <a:rPr lang="ru-RU" sz="3200" dirty="0" smtClean="0">
                <a:latin typeface="Times New Roman" pitchFamily="18" charset="0"/>
                <a:cs typeface="Times New Roman" pitchFamily="18" charset="0"/>
              </a:rPr>
              <a:t>Следующий ряд - </a:t>
            </a:r>
            <a:r>
              <a:rPr lang="ru-RU" sz="3200" b="1" dirty="0" smtClean="0">
                <a:latin typeface="Times New Roman" pitchFamily="18" charset="0"/>
                <a:cs typeface="Times New Roman" pitchFamily="18" charset="0"/>
              </a:rPr>
              <a:t>верхний</a:t>
            </a:r>
            <a:r>
              <a:rPr lang="ru-RU" sz="3200" dirty="0" smtClean="0">
                <a:latin typeface="Times New Roman" pitchFamily="18" charset="0"/>
                <a:cs typeface="Times New Roman" pitchFamily="18" charset="0"/>
              </a:rPr>
              <a:t> - 12 чёрных бисеринок.</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Очередной ряд - </a:t>
            </a:r>
            <a:r>
              <a:rPr lang="ru-RU" sz="3200" b="1" dirty="0" smtClean="0">
                <a:latin typeface="Times New Roman" pitchFamily="18" charset="0"/>
                <a:cs typeface="Times New Roman" pitchFamily="18" charset="0"/>
              </a:rPr>
              <a:t>нижний</a:t>
            </a:r>
            <a:r>
              <a:rPr lang="ru-RU" sz="3200" dirty="0" smtClean="0">
                <a:latin typeface="Times New Roman" pitchFamily="18" charset="0"/>
                <a:cs typeface="Times New Roman" pitchFamily="18" charset="0"/>
              </a:rPr>
              <a:t> - 8 чёрных бисеринок.</a:t>
            </a:r>
            <a:endParaRPr lang="ru-RU" sz="3200" dirty="0">
              <a:latin typeface="Times New Roman" pitchFamily="18" charset="0"/>
              <a:cs typeface="Times New Roman" pitchFamily="18" charset="0"/>
            </a:endParaRPr>
          </a:p>
        </p:txBody>
      </p:sp>
      <p:pic>
        <p:nvPicPr>
          <p:cNvPr id="4" name="Содержимое 3" descr="http://4.bp.blogspot.com/_DWLt1txznno/TTSFb2sROsI/AAAAAAAAALs/rS92xS5s8DU/s320/%25D0%25BF%25D0%25B0%25D1%2583%25D0%25BA-34.JPG">
            <a:hlinkClick r:id="rId2"/>
          </p:cNvPr>
          <p:cNvPicPr>
            <a:picLocks noGrp="1"/>
          </p:cNvPicPr>
          <p:nvPr>
            <p:ph idx="1"/>
          </p:nvPr>
        </p:nvPicPr>
        <p:blipFill>
          <a:blip r:embed="rId3"/>
          <a:stretch>
            <a:fillRect/>
          </a:stretch>
        </p:blipFill>
        <p:spPr bwMode="auto">
          <a:xfrm>
            <a:off x="2857488" y="1643050"/>
            <a:ext cx="5572164" cy="52149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8686800" cy="838200"/>
          </a:xfrm>
        </p:spPr>
        <p:txBody>
          <a:bodyPr>
            <a:normAutofit fontScale="90000"/>
          </a:bodyPr>
          <a:lstStyle/>
          <a:p>
            <a:pPr algn="ctr"/>
            <a:r>
              <a:rPr lang="ru-RU" b="1" dirty="0" smtClean="0">
                <a:latin typeface="Times New Roman" pitchFamily="18" charset="0"/>
                <a:cs typeface="Times New Roman" pitchFamily="18" charset="0"/>
              </a:rPr>
              <a:t>Цель </a:t>
            </a:r>
            <a:r>
              <a:rPr lang="ru-RU" b="1" dirty="0" smtClean="0">
                <a:latin typeface="Times New Roman" pitchFamily="18" charset="0"/>
                <a:cs typeface="Times New Roman" pitchFamily="18" charset="0"/>
              </a:rPr>
              <a:t>мастера-класса:</a:t>
            </a:r>
            <a:br>
              <a:rPr lang="ru-RU" b="1" dirty="0" smtClean="0">
                <a:latin typeface="Times New Roman" pitchFamily="18" charset="0"/>
                <a:cs typeface="Times New Roman" pitchFamily="18" charset="0"/>
              </a:rPr>
            </a:br>
            <a:endParaRPr lang="ru-RU" dirty="0"/>
          </a:p>
        </p:txBody>
      </p:sp>
      <p:sp>
        <p:nvSpPr>
          <p:cNvPr id="3" name="Содержимое 2"/>
          <p:cNvSpPr>
            <a:spLocks noGrp="1"/>
          </p:cNvSpPr>
          <p:nvPr>
            <p:ph idx="1"/>
          </p:nvPr>
        </p:nvSpPr>
        <p:spPr/>
        <p:txBody>
          <a:bodyPr>
            <a:noAutofit/>
          </a:bodyPr>
          <a:lstStyle/>
          <a:p>
            <a:pPr>
              <a:buNone/>
            </a:pPr>
            <a:endParaRPr lang="ru-RU" sz="3600" b="1" dirty="0" smtClean="0">
              <a:latin typeface="Times New Roman" pitchFamily="18" charset="0"/>
              <a:cs typeface="Times New Roman" pitchFamily="18" charset="0"/>
            </a:endParaRPr>
          </a:p>
          <a:p>
            <a:pPr>
              <a:buNone/>
            </a:pPr>
            <a:r>
              <a:rPr lang="ru-RU" sz="3600" b="1"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Ретрансляция педагогического опыта по формированию умений и навыков воспитанников на начальном этапе обучения через применение крупного бисера при изготовлении объемных фигур.</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9144000" cy="2725734"/>
          </a:xfrm>
        </p:spPr>
        <p:txBody>
          <a:bodyPr>
            <a:noAutofit/>
          </a:bodyPr>
          <a:lstStyle/>
          <a:p>
            <a:r>
              <a:rPr lang="ru-RU" sz="3200" dirty="0" smtClean="0">
                <a:latin typeface="Times New Roman" pitchFamily="18" charset="0"/>
                <a:cs typeface="Times New Roman" pitchFamily="18" charset="0"/>
              </a:rPr>
              <a:t>Следующий ряд - </a:t>
            </a:r>
            <a:r>
              <a:rPr lang="ru-RU" sz="3200" b="1" dirty="0" smtClean="0">
                <a:latin typeface="Times New Roman" pitchFamily="18" charset="0"/>
                <a:cs typeface="Times New Roman" pitchFamily="18" charset="0"/>
              </a:rPr>
              <a:t>верхний</a:t>
            </a:r>
            <a:r>
              <a:rPr lang="ru-RU" sz="3200" dirty="0" smtClean="0">
                <a:latin typeface="Times New Roman" pitchFamily="18" charset="0"/>
                <a:cs typeface="Times New Roman" pitchFamily="18" charset="0"/>
              </a:rPr>
              <a:t> - набираем бисеринки в следующей последовательности: 1 чёрная, 9 красных, 1 чёрная.</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Очередной ряд - </a:t>
            </a:r>
            <a:r>
              <a:rPr lang="ru-RU" sz="3200" b="1" dirty="0" smtClean="0">
                <a:latin typeface="Times New Roman" pitchFamily="18" charset="0"/>
                <a:cs typeface="Times New Roman" pitchFamily="18" charset="0"/>
              </a:rPr>
              <a:t>нижний</a:t>
            </a:r>
            <a:r>
              <a:rPr lang="ru-RU" sz="3200" dirty="0" smtClean="0">
                <a:latin typeface="Times New Roman" pitchFamily="18" charset="0"/>
                <a:cs typeface="Times New Roman" pitchFamily="18" charset="0"/>
              </a:rPr>
              <a:t> - 6 чёрных бисеринок.</a:t>
            </a:r>
            <a:endParaRPr lang="ru-RU" sz="3200" dirty="0">
              <a:latin typeface="Times New Roman" pitchFamily="18" charset="0"/>
              <a:cs typeface="Times New Roman" pitchFamily="18" charset="0"/>
            </a:endParaRPr>
          </a:p>
        </p:txBody>
      </p:sp>
      <p:pic>
        <p:nvPicPr>
          <p:cNvPr id="4" name="Содержимое 3" descr="http://2.bp.blogspot.com/_DWLt1txznno/TTSFcFf4_AI/AAAAAAAAALw/80Qur1FWb6o/s320/%25D0%25BF%25D0%25B0%25D1%2583%25D0%25BA-35.JPG">
            <a:hlinkClick r:id="rId2"/>
          </p:cNvPr>
          <p:cNvPicPr>
            <a:picLocks noGrp="1"/>
          </p:cNvPicPr>
          <p:nvPr>
            <p:ph idx="1"/>
          </p:nvPr>
        </p:nvPicPr>
        <p:blipFill>
          <a:blip r:embed="rId3"/>
          <a:stretch>
            <a:fillRect/>
          </a:stretch>
        </p:blipFill>
        <p:spPr bwMode="auto">
          <a:xfrm>
            <a:off x="3143240" y="2643182"/>
            <a:ext cx="4714908" cy="421481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54164"/>
          </a:xfrm>
        </p:spPr>
        <p:txBody>
          <a:bodyPr>
            <a:noAutofit/>
          </a:bodyPr>
          <a:lstStyle/>
          <a:p>
            <a:r>
              <a:rPr lang="ru-RU" sz="3200" dirty="0" smtClean="0">
                <a:latin typeface="Times New Roman" pitchFamily="18" charset="0"/>
                <a:cs typeface="Times New Roman" pitchFamily="18" charset="0"/>
              </a:rPr>
              <a:t>Следующий ряд - </a:t>
            </a:r>
            <a:r>
              <a:rPr lang="ru-RU" sz="3200" b="1" dirty="0" smtClean="0">
                <a:latin typeface="Times New Roman" pitchFamily="18" charset="0"/>
                <a:cs typeface="Times New Roman" pitchFamily="18" charset="0"/>
              </a:rPr>
              <a:t>верхний</a:t>
            </a:r>
            <a:r>
              <a:rPr lang="ru-RU" sz="3200" dirty="0" smtClean="0">
                <a:latin typeface="Times New Roman" pitchFamily="18" charset="0"/>
                <a:cs typeface="Times New Roman" pitchFamily="18" charset="0"/>
              </a:rPr>
              <a:t> - 9 чёрных бисеринок.</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Очередной ряд - </a:t>
            </a:r>
            <a:r>
              <a:rPr lang="ru-RU" sz="3200" b="1" dirty="0" smtClean="0">
                <a:latin typeface="Times New Roman" pitchFamily="18" charset="0"/>
                <a:cs typeface="Times New Roman" pitchFamily="18" charset="0"/>
              </a:rPr>
              <a:t>нижний</a:t>
            </a:r>
            <a:r>
              <a:rPr lang="ru-RU" sz="3200" dirty="0" smtClean="0">
                <a:latin typeface="Times New Roman" pitchFamily="18" charset="0"/>
                <a:cs typeface="Times New Roman" pitchFamily="18" charset="0"/>
              </a:rPr>
              <a:t> - 4 чёрные бисеринки.</a:t>
            </a:r>
            <a:endParaRPr lang="ru-RU" sz="3200" dirty="0">
              <a:latin typeface="Times New Roman" pitchFamily="18" charset="0"/>
              <a:cs typeface="Times New Roman" pitchFamily="18" charset="0"/>
            </a:endParaRPr>
          </a:p>
        </p:txBody>
      </p:sp>
      <p:pic>
        <p:nvPicPr>
          <p:cNvPr id="4" name="Содержимое 3" descr="http://3.bp.blogspot.com/_DWLt1txznno/TTSFcYS97fI/AAAAAAAAAL0/6k__bSFtCng/s320/%25D0%25BF%25D0%25B0%25D1%2583%25D0%25BA-36.JPG">
            <a:hlinkClick r:id="rId2"/>
          </p:cNvPr>
          <p:cNvPicPr>
            <a:picLocks noGrp="1"/>
          </p:cNvPicPr>
          <p:nvPr>
            <p:ph idx="1"/>
          </p:nvPr>
        </p:nvPicPr>
        <p:blipFill>
          <a:blip r:embed="rId3"/>
          <a:stretch>
            <a:fillRect/>
          </a:stretch>
        </p:blipFill>
        <p:spPr bwMode="auto">
          <a:xfrm>
            <a:off x="3714744" y="1857364"/>
            <a:ext cx="5072098" cy="464347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82858"/>
          </a:xfrm>
        </p:spPr>
        <p:txBody>
          <a:bodyPr>
            <a:noAutofit/>
          </a:bodyPr>
          <a:lstStyle/>
          <a:p>
            <a:r>
              <a:rPr lang="ru-RU" sz="3200" dirty="0" smtClean="0">
                <a:latin typeface="Times New Roman" pitchFamily="18" charset="0"/>
                <a:cs typeface="Times New Roman" pitchFamily="18" charset="0"/>
              </a:rPr>
              <a:t>Следующий ряд - </a:t>
            </a:r>
            <a:r>
              <a:rPr lang="ru-RU" sz="3200" b="1" dirty="0" smtClean="0">
                <a:latin typeface="Times New Roman" pitchFamily="18" charset="0"/>
                <a:cs typeface="Times New Roman" pitchFamily="18" charset="0"/>
              </a:rPr>
              <a:t>верхний</a:t>
            </a:r>
            <a:r>
              <a:rPr lang="ru-RU" sz="3200" dirty="0" smtClean="0">
                <a:latin typeface="Times New Roman" pitchFamily="18" charset="0"/>
                <a:cs typeface="Times New Roman" pitchFamily="18" charset="0"/>
              </a:rPr>
              <a:t> - набираем бисеринки в следующей последовательности: 3 красных, 1 чёрная, 3 красных.</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Очередной ряд - </a:t>
            </a:r>
            <a:r>
              <a:rPr lang="ru-RU" sz="3200" b="1" dirty="0" smtClean="0">
                <a:latin typeface="Times New Roman" pitchFamily="18" charset="0"/>
                <a:cs typeface="Times New Roman" pitchFamily="18" charset="0"/>
              </a:rPr>
              <a:t>нижний</a:t>
            </a:r>
            <a:r>
              <a:rPr lang="ru-RU" sz="3200" dirty="0" smtClean="0">
                <a:latin typeface="Times New Roman" pitchFamily="18" charset="0"/>
                <a:cs typeface="Times New Roman" pitchFamily="18" charset="0"/>
              </a:rPr>
              <a:t> - 2 чёрных бисеринки.</a:t>
            </a:r>
            <a:endParaRPr lang="ru-RU" sz="3200" dirty="0">
              <a:latin typeface="Times New Roman" pitchFamily="18" charset="0"/>
              <a:cs typeface="Times New Roman" pitchFamily="18" charset="0"/>
            </a:endParaRPr>
          </a:p>
        </p:txBody>
      </p:sp>
      <p:pic>
        <p:nvPicPr>
          <p:cNvPr id="4" name="Содержимое 3" descr="http://2.bp.blogspot.com/_DWLt1txznno/TTSFchmUacI/AAAAAAAAAL4/SL1Jtmau6E8/s320/%25D0%25BF%25D0%25B0%25D1%2583%25D0%25BA-37.JPG">
            <a:hlinkClick r:id="rId2"/>
          </p:cNvPr>
          <p:cNvPicPr>
            <a:picLocks noGrp="1"/>
          </p:cNvPicPr>
          <p:nvPr>
            <p:ph idx="1"/>
          </p:nvPr>
        </p:nvPicPr>
        <p:blipFill>
          <a:blip r:embed="rId3"/>
          <a:stretch>
            <a:fillRect/>
          </a:stretch>
        </p:blipFill>
        <p:spPr bwMode="auto">
          <a:xfrm>
            <a:off x="3643306" y="2643182"/>
            <a:ext cx="4572032" cy="392909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858280" cy="1654164"/>
          </a:xfrm>
        </p:spPr>
        <p:txBody>
          <a:bodyPr>
            <a:noAutofit/>
          </a:bodyPr>
          <a:lstStyle/>
          <a:p>
            <a:r>
              <a:rPr lang="ru-RU" sz="3200" dirty="0" smtClean="0">
                <a:latin typeface="Times New Roman" pitchFamily="18" charset="0"/>
                <a:cs typeface="Times New Roman" pitchFamily="18" charset="0"/>
              </a:rPr>
              <a:t>Последний ряд - 3 чёрных бисеринки. Размещаем этот ряд посередине между предыдущими верхним и нижним рядами.</a:t>
            </a:r>
            <a:endParaRPr lang="ru-RU" sz="3200" dirty="0">
              <a:latin typeface="Times New Roman" pitchFamily="18" charset="0"/>
              <a:cs typeface="Times New Roman" pitchFamily="18" charset="0"/>
            </a:endParaRPr>
          </a:p>
        </p:txBody>
      </p:sp>
      <p:pic>
        <p:nvPicPr>
          <p:cNvPr id="4" name="Содержимое 3" descr="http://3.bp.blogspot.com/_DWLt1txznno/TTSFdK8qu3I/AAAAAAAAAL8/rLzFhD30q4g/s320/%25D0%25BF%25D0%25B0%25D1%2583%25D0%25BA-38.JPG">
            <a:hlinkClick r:id="rId2"/>
          </p:cNvPr>
          <p:cNvPicPr>
            <a:picLocks noGrp="1"/>
          </p:cNvPicPr>
          <p:nvPr>
            <p:ph idx="1"/>
          </p:nvPr>
        </p:nvPicPr>
        <p:blipFill>
          <a:blip r:embed="rId3"/>
          <a:stretch>
            <a:fillRect/>
          </a:stretch>
        </p:blipFill>
        <p:spPr bwMode="auto">
          <a:xfrm>
            <a:off x="1714480" y="2214554"/>
            <a:ext cx="5214974" cy="428628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114412"/>
          </a:xfrm>
        </p:spPr>
        <p:txBody>
          <a:bodyPr>
            <a:noAutofit/>
          </a:bodyPr>
          <a:lstStyle/>
          <a:p>
            <a:r>
              <a:rPr lang="ru-RU" sz="3600" dirty="0" smtClean="0">
                <a:latin typeface="Times New Roman" pitchFamily="18" charset="0"/>
                <a:cs typeface="Times New Roman" pitchFamily="18" charset="0"/>
              </a:rPr>
              <a:t>Осталось закрепить и обрезать концы проволоки.</a:t>
            </a:r>
            <a:endParaRPr lang="ru-RU" sz="3600" dirty="0">
              <a:latin typeface="Times New Roman" pitchFamily="18" charset="0"/>
              <a:cs typeface="Times New Roman" pitchFamily="18" charset="0"/>
            </a:endParaRPr>
          </a:p>
        </p:txBody>
      </p:sp>
      <p:pic>
        <p:nvPicPr>
          <p:cNvPr id="4" name="Содержимое 3" descr="http://2.bp.blogspot.com/_DWLt1txznno/TTSFdVCmnmI/AAAAAAAAAMA/V2gZNZ0qFtc/s320/%25D0%25BF%25D0%25B0%25D1%2583%25D0%25BA-39.JPG">
            <a:hlinkClick r:id="rId2"/>
          </p:cNvPr>
          <p:cNvPicPr>
            <a:picLocks noGrp="1"/>
          </p:cNvPicPr>
          <p:nvPr>
            <p:ph idx="1"/>
          </p:nvPr>
        </p:nvPicPr>
        <p:blipFill>
          <a:blip r:embed="rId3"/>
          <a:stretch>
            <a:fillRect/>
          </a:stretch>
        </p:blipFill>
        <p:spPr bwMode="auto">
          <a:xfrm>
            <a:off x="1214414" y="1785926"/>
            <a:ext cx="6429420" cy="507207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457200"/>
            <a:ext cx="8205814" cy="838200"/>
          </a:xfrm>
        </p:spPr>
        <p:txBody>
          <a:bodyPr/>
          <a:lstStyle/>
          <a:p>
            <a:pPr algn="ctr"/>
            <a:r>
              <a:rPr lang="ru-RU" dirty="0" smtClean="0"/>
              <a:t>Спасибо за внимание</a:t>
            </a:r>
            <a:endParaRPr lang="ru-RU" dirty="0"/>
          </a:p>
        </p:txBody>
      </p:sp>
      <p:pic>
        <p:nvPicPr>
          <p:cNvPr id="4" name="Содержимое 3" descr="http://2.bp.blogspot.com/_DWLt1txznno/TTSFhoDgm9I/AAAAAAAAAMw/At6l7BfKp-Y/s320/%25D0%25BF%25D0%25B0%25D1%2583%25D0%25BA-51.JPG">
            <a:hlinkClick r:id="rId2"/>
          </p:cNvPr>
          <p:cNvPicPr>
            <a:picLocks noGrp="1"/>
          </p:cNvPicPr>
          <p:nvPr>
            <p:ph idx="1"/>
          </p:nvPr>
        </p:nvPicPr>
        <p:blipFill>
          <a:blip r:embed="rId3"/>
          <a:stretch>
            <a:fillRect/>
          </a:stretch>
        </p:blipFill>
        <p:spPr bwMode="auto">
          <a:xfrm>
            <a:off x="928662" y="1357298"/>
            <a:ext cx="6858048" cy="514353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85728"/>
            <a:ext cx="8686800" cy="1009672"/>
          </a:xfrm>
        </p:spPr>
        <p:txBody>
          <a:bodyPr/>
          <a:lstStyle/>
          <a:p>
            <a:pPr algn="ctr"/>
            <a:r>
              <a:rPr lang="ru-RU" dirty="0" smtClean="0"/>
              <a:t>Основные задачи:</a:t>
            </a:r>
            <a:endParaRPr lang="ru-RU" dirty="0"/>
          </a:p>
        </p:txBody>
      </p:sp>
      <p:sp>
        <p:nvSpPr>
          <p:cNvPr id="3" name="Содержимое 2"/>
          <p:cNvSpPr>
            <a:spLocks noGrp="1"/>
          </p:cNvSpPr>
          <p:nvPr>
            <p:ph idx="1"/>
          </p:nvPr>
        </p:nvSpPr>
        <p:spPr/>
        <p:txBody>
          <a:bodyPr>
            <a:normAutofit/>
          </a:bodyPr>
          <a:lstStyle/>
          <a:p>
            <a:pPr>
              <a:buFont typeface="Wingdings" pitchFamily="2" charset="2"/>
              <a:buChar char="Ø"/>
            </a:pPr>
            <a:r>
              <a:rPr lang="ru-RU" dirty="0" smtClean="0"/>
              <a:t> создание условий для профессионального общения, самореализации и стимулирования роста творческого потенциала педагогов;</a:t>
            </a:r>
          </a:p>
          <a:p>
            <a:pPr>
              <a:buFont typeface="Wingdings" pitchFamily="2" charset="2"/>
              <a:buChar char="Ø"/>
            </a:pPr>
            <a:r>
              <a:rPr lang="ru-RU" dirty="0" smtClean="0"/>
              <a:t> представление методов и приемов работы с воспитанниками на начальном этапе обучения;</a:t>
            </a:r>
          </a:p>
          <a:p>
            <a:pPr>
              <a:buFont typeface="Wingdings" pitchFamily="2" charset="2"/>
              <a:buChar char="Ø"/>
            </a:pPr>
            <a:r>
              <a:rPr lang="ru-RU" dirty="0" smtClean="0"/>
              <a:t> передача «продуктов» опыта, полученных в результате творческой деятельности педагога.</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Из истории </a:t>
            </a:r>
            <a:r>
              <a:rPr lang="ru-RU" dirty="0" err="1" smtClean="0"/>
              <a:t>бисераплетение</a:t>
            </a:r>
            <a:r>
              <a:rPr lang="ru-RU" dirty="0" smtClean="0"/>
              <a:t> </a:t>
            </a:r>
            <a:endParaRPr lang="ru-RU" dirty="0"/>
          </a:p>
        </p:txBody>
      </p:sp>
      <p:sp>
        <p:nvSpPr>
          <p:cNvPr id="3" name="Содержимое 2"/>
          <p:cNvSpPr>
            <a:spLocks noGrp="1"/>
          </p:cNvSpPr>
          <p:nvPr>
            <p:ph idx="1"/>
          </p:nvPr>
        </p:nvSpPr>
        <p:spPr/>
        <p:txBody>
          <a:bodyPr>
            <a:normAutofit fontScale="62500" lnSpcReduction="20000"/>
          </a:bodyPr>
          <a:lstStyle/>
          <a:p>
            <a:r>
              <a:rPr lang="ru-RU" dirty="0" smtClean="0"/>
              <a:t>Бисер - один из самых удивительных материалов для рукоделия: в нем и загадочный блеск, и сочность красок, и четкость линий, и неограниченные возможности для творческого поиска.</a:t>
            </a:r>
          </a:p>
          <a:p>
            <a:r>
              <a:rPr lang="ru-RU" dirty="0" smtClean="0"/>
              <a:t>К началу XIX века в России начался настоящий бисерный бум. В деревнях бисер и стеклярус стали чуть ли не обязательным украшением народного костюма. Долгими вечерами крестьянки плели, низали, ткали, вышивали воротнички, делали бусы и ожерелья, украшали головные уборы, пояса, праздничные сарафаны, соперничая в скорости да в </a:t>
            </a:r>
            <a:r>
              <a:rPr lang="ru-RU" dirty="0" err="1" smtClean="0"/>
              <a:t>спорости.В</a:t>
            </a:r>
            <a:r>
              <a:rPr lang="ru-RU" dirty="0" smtClean="0"/>
              <a:t> помещичьих усадьбах в специальных мастерских обучали рукоделию крепостных девушек. Помещичьи дочери и жены обычно вышивали основной узор, а фон выполняли крепостные мастерицы. Поразительно, сколько разных вещей можно было изготовить из этого на первый взгляд не слишком изысканного материала! Кошельки, салфетки, чехлы для стаканов, курительных трубок. Украшались бисером портсигары, записные книжки и даже закладки для книг. Сейчас трудно представить, сколько умения и терпения требовалось, чтобы создать все это.</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Материалы и инструменты:</a:t>
            </a:r>
            <a:endParaRPr lang="ru-RU" dirty="0"/>
          </a:p>
        </p:txBody>
      </p:sp>
      <p:sp>
        <p:nvSpPr>
          <p:cNvPr id="3" name="Содержимое 2"/>
          <p:cNvSpPr>
            <a:spLocks noGrp="1"/>
          </p:cNvSpPr>
          <p:nvPr>
            <p:ph idx="1"/>
          </p:nvPr>
        </p:nvSpPr>
        <p:spPr/>
        <p:txBody>
          <a:bodyPr/>
          <a:lstStyle/>
          <a:p>
            <a:pPr marL="514350" indent="-514350">
              <a:buFont typeface="+mj-lt"/>
              <a:buAutoNum type="arabicPeriod"/>
            </a:pPr>
            <a:r>
              <a:rPr lang="ru-RU" dirty="0" smtClean="0"/>
              <a:t>Крупный бисер разных цветов.</a:t>
            </a:r>
          </a:p>
          <a:p>
            <a:pPr marL="514350" indent="-514350">
              <a:buFont typeface="+mj-lt"/>
              <a:buAutoNum type="arabicPeriod"/>
            </a:pPr>
            <a:r>
              <a:rPr lang="ru-RU" dirty="0" smtClean="0"/>
              <a:t>Проволока для низания (медь).</a:t>
            </a:r>
          </a:p>
          <a:p>
            <a:pPr marL="514350" indent="-514350">
              <a:buFont typeface="+mj-lt"/>
              <a:buAutoNum type="arabicPeriod"/>
            </a:pPr>
            <a:r>
              <a:rPr lang="ru-RU" dirty="0" smtClean="0"/>
              <a:t>Ножницы.</a:t>
            </a:r>
          </a:p>
          <a:p>
            <a:pPr marL="514350" indent="-514350">
              <a:buFont typeface="+mj-lt"/>
              <a:buAutoNum type="arabicPeriod"/>
            </a:pPr>
            <a:r>
              <a:rPr lang="ru-RU" dirty="0" smtClean="0"/>
              <a:t>Крупные бусины для глаз фигуры паука.</a:t>
            </a:r>
          </a:p>
          <a:p>
            <a:pPr marL="514350" indent="-514350">
              <a:buNone/>
            </a:pP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1295400"/>
          </a:xfrm>
        </p:spPr>
        <p:txBody>
          <a:bodyPr/>
          <a:lstStyle/>
          <a:p>
            <a:pPr algn="ctr"/>
            <a:r>
              <a:rPr lang="ru-RU" dirty="0" smtClean="0"/>
              <a:t>Раздаточный материал:</a:t>
            </a:r>
            <a:endParaRPr lang="ru-RU" dirty="0"/>
          </a:p>
        </p:txBody>
      </p:sp>
      <p:sp>
        <p:nvSpPr>
          <p:cNvPr id="3" name="Содержимое 2"/>
          <p:cNvSpPr>
            <a:spLocks noGrp="1"/>
          </p:cNvSpPr>
          <p:nvPr>
            <p:ph idx="1"/>
          </p:nvPr>
        </p:nvSpPr>
        <p:spPr/>
        <p:txBody>
          <a:bodyPr/>
          <a:lstStyle/>
          <a:p>
            <a:r>
              <a:rPr lang="ru-RU" dirty="0" smtClean="0"/>
              <a:t>Карточки со схемами для изготовления объемной фигуры паука</a:t>
            </a:r>
            <a:r>
              <a:rPr lang="ru-RU" dirty="0" smtClean="0"/>
              <a:t>.</a:t>
            </a:r>
          </a:p>
          <a:p>
            <a:r>
              <a:rPr lang="ru-RU" dirty="0" smtClean="0"/>
              <a:t> </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142984"/>
            <a:ext cx="4643470" cy="4500594"/>
          </a:xfrm>
        </p:spPr>
        <p:txBody>
          <a:bodyPr>
            <a:noAutofit/>
          </a:bodyPr>
          <a:lstStyle/>
          <a:p>
            <a:pPr>
              <a:lnSpc>
                <a:spcPct val="150000"/>
              </a:lnSpc>
            </a:pPr>
            <a:r>
              <a:rPr lang="ru-RU" sz="2400" b="1" dirty="0" smtClean="0">
                <a:latin typeface="Times New Roman" pitchFamily="18" charset="0"/>
                <a:cs typeface="Times New Roman" pitchFamily="18" charset="0"/>
              </a:rPr>
              <a:t>Для изготовления паука нам потребуется бисер № 11:</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красный - 5 гр.,</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чёрный - 5 гр.</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Также потребуется 130 см проволоки </a:t>
            </a:r>
            <a:r>
              <a:rPr lang="ru-RU" sz="2400" b="1" dirty="0" err="1" smtClean="0">
                <a:latin typeface="Times New Roman" pitchFamily="18" charset="0"/>
                <a:cs typeface="Times New Roman" pitchFamily="18" charset="0"/>
              </a:rPr>
              <a:t>диам</a:t>
            </a:r>
            <a:r>
              <a:rPr lang="ru-RU" sz="2400" b="1" dirty="0" smtClean="0">
                <a:latin typeface="Times New Roman" pitchFamily="18" charset="0"/>
                <a:cs typeface="Times New Roman" pitchFamily="18" charset="0"/>
              </a:rPr>
              <a:t>. 0,2 мм и около 50 см тонкой лески.</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4" name="Содержимое 4" descr="Паук из бисера">
            <a:hlinkClick r:id="rId2" tooltip="&quot;Бисероплетение для начинающих: паук&quot;"/>
          </p:cNvPr>
          <p:cNvPicPr>
            <a:picLocks noGrp="1"/>
          </p:cNvPicPr>
          <p:nvPr>
            <p:ph idx="1"/>
          </p:nvPr>
        </p:nvPicPr>
        <p:blipFill>
          <a:blip r:embed="rId3"/>
          <a:srcRect/>
          <a:stretch>
            <a:fillRect/>
          </a:stretch>
        </p:blipFill>
        <p:spPr bwMode="auto">
          <a:xfrm>
            <a:off x="4786282" y="357166"/>
            <a:ext cx="4357718" cy="457203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670</TotalTime>
  <Words>772</Words>
  <PresentationFormat>Экран (4:3)</PresentationFormat>
  <Paragraphs>61</Paragraphs>
  <Slides>45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Трек</vt:lpstr>
      <vt:lpstr>Слайд 1</vt:lpstr>
      <vt:lpstr>Аярова Антонина Прокопьевна</vt:lpstr>
      <vt:lpstr>Тема  мастер-класса:  Применение крупного бисера в изготовлении объемных фигур. «Паук»</vt:lpstr>
      <vt:lpstr>Цель мастера-класса: </vt:lpstr>
      <vt:lpstr>Основные задачи:</vt:lpstr>
      <vt:lpstr>Из истории бисераплетение </vt:lpstr>
      <vt:lpstr>Материалы и инструменты:</vt:lpstr>
      <vt:lpstr>Раздаточный материал:</vt:lpstr>
      <vt:lpstr>Для изготовления паука нам потребуется бисер № 11: - красный - 5 гр., - чёрный - 5 гр. Также потребуется 130 см проволоки диам. 0,2 мм и около 50 см тонкой лески. </vt:lpstr>
      <vt:lpstr>Набираем на проволоку 3 красных бисеринки и размещаем их точно на середине проволоки. </vt:lpstr>
      <vt:lpstr>Один конец проволоки пропускаем через 2 дальние бисеринки в обратном направлении</vt:lpstr>
      <vt:lpstr>Затягиваем проволоку - получился усик паука. </vt:lpstr>
      <vt:lpstr>Набираем на более длинный конец проволоки 4 красных бисеринки. </vt:lpstr>
      <vt:lpstr>Тот же конец проволоки пропускаем в обратном направлении через 2 средние бисеринки из только что набранных. </vt:lpstr>
      <vt:lpstr>Затягиваем проволоку.</vt:lpstr>
      <vt:lpstr>Немного сгибаем получившийся ряд бисеринок посередине - получились оба усика паука. </vt:lpstr>
      <vt:lpstr>Следующие ряды плетём техникой параллельного плетения. Сначала набираем на один конец проволоки 3 красных бисеринки.</vt:lpstr>
      <vt:lpstr>Другой конец проволоки пропускаем через них в обратном направлении.</vt:lpstr>
      <vt:lpstr>Затягиваем проволоку.</vt:lpstr>
      <vt:lpstr>Для следующего ряда набираем бисеринки в следующей последовательности: 1 чёрная, 1 красная, 1 чёрная.</vt:lpstr>
      <vt:lpstr>Начиная с этого ряда, приступаем к объемному плетению. Основная идея состоит в том, чтобы размещать ряды бисеринок не друг за другом на одной плоскости, как это делается при плоском плетении, а друг над другом. Поэтому, затягивая проволоку текущего ряда, немного сгибаем проволоку и размещаем ряд над уже имеющимися рядами бисеринок. Поскольку чёрные бисеринки этого ряда означают глаза паука, будем считать только что набранный ряд верхним.</vt:lpstr>
      <vt:lpstr>Слайд 22</vt:lpstr>
      <vt:lpstr>Следующий ряд - нижний. Набираем для него 4 красных бисеринки.</vt:lpstr>
      <vt:lpstr>Далее плетём первый ряд лапок паука. Набираем на один конец проволоки бисеринки в следующей последовательности: 5 чёрных, 2 красных, 2 чёрных, 2 красных, 5 чёрных. </vt:lpstr>
      <vt:lpstr>Лапки плетутся игольчатой техникой - тот же конец проволоки пропускаем в обратном направлении через 15 из 16 только что набранных бисеринок.</vt:lpstr>
      <vt:lpstr>Затягиваем проволоку - получилась лапка паука.</vt:lpstr>
      <vt:lpstr>Аналогичным образом плетём другую лапку, набирая бисеринки в той же последовательности: 5 чёрных, 2 красных, 2 чёрных, 2 красных, 5 чёрных.</vt:lpstr>
      <vt:lpstr>Следующий ряд - верхний - 5 бисеринок красного цвета.</vt:lpstr>
      <vt:lpstr>Следующий ряд - нижний - 4 бисеринки красного цвета.</vt:lpstr>
      <vt:lpstr>Дальше плетём второй ряд лапок паука - абсолютно так же, как и первый ряд лапок, набирая для каждой лапки бисеринки в той же последовательности: 5 чёрных, 2 красных, 2 чёрных, 2 красных, 5 чёрных. Сначала плетём одну лапку.</vt:lpstr>
      <vt:lpstr>Затем плетём вторую лапку.</vt:lpstr>
      <vt:lpstr>Следующий ряд - верхний - 5 бисеринок красного цвета. </vt:lpstr>
      <vt:lpstr>Следующий ряд - нижний - 4 бисеринки красного цвета.</vt:lpstr>
      <vt:lpstr>Далее плетём третий ряд лапок паука, набирая для каждой лапки бисеринки в следующей последовательности: 3 чёрных, 2 красных, 2 чёрных, 2 красных, 3 чёрных.</vt:lpstr>
      <vt:lpstr>Следующий ряд - верхний - 7 бисеринок красного цвета. Очередной ряд - нижний - 5 бисеринок чёрного цвета.</vt:lpstr>
      <vt:lpstr>Далее плетём четвертый ряд лапок паука, набирая для каждой лапки бисеринки в следующей последовательности: 5 чёрных, 2 красных, 2 чёрных, 2 красных, 2 чёрных, 2 красных, 2 чёрных, 5 красных.</vt:lpstr>
      <vt:lpstr>Следующий ряд - верхний - 9 чёрных бисеринок. Очередной ряд - нижний - 6 чёрных бисеринок. </vt:lpstr>
      <vt:lpstr>Следующий ряд - верхний - набираем бисеринки в следующей последовательности: 1 чёрная, 3 красных, 1 чёрная, 1 красная, 1 чёрная, 3 красных, 1 чёрная. Очередной ряд - нижний - 7 чёрных бисеринок.</vt:lpstr>
      <vt:lpstr>Следующий ряд - верхний - 12 чёрных бисеринок. Очередной ряд - нижний - 8 чёрных бисеринок.</vt:lpstr>
      <vt:lpstr>Следующий ряд - верхний - набираем бисеринки в следующей последовательности: 1 чёрная, 9 красных, 1 чёрная. Очередной ряд - нижний - 6 чёрных бисеринок.</vt:lpstr>
      <vt:lpstr>Следующий ряд - верхний - 9 чёрных бисеринок. Очередной ряд - нижний - 4 чёрные бисеринки.</vt:lpstr>
      <vt:lpstr>Следующий ряд - верхний - набираем бисеринки в следующей последовательности: 3 красных, 1 чёрная, 3 красных. Очередной ряд - нижний - 2 чёрных бисеринки.</vt:lpstr>
      <vt:lpstr>Последний ряд - 3 чёрных бисеринки. Размещаем этот ряд посередине между предыдущими верхним и нижним рядами.</vt:lpstr>
      <vt:lpstr>Осталось закрепить и обрезать концы проволоки.</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пка</dc:creator>
  <cp:lastModifiedBy>пка</cp:lastModifiedBy>
  <cp:revision>72</cp:revision>
  <dcterms:created xsi:type="dcterms:W3CDTF">2014-02-03T13:56:36Z</dcterms:created>
  <dcterms:modified xsi:type="dcterms:W3CDTF">2018-11-07T08:10:09Z</dcterms:modified>
</cp:coreProperties>
</file>