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10/4/2020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10/4/2020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Атомы химических элементов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Раздел: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Заполни таблицу</a:t>
            </a:r>
            <a:endParaRPr lang="ru-RU" dirty="0"/>
          </a:p>
        </p:txBody>
      </p:sp>
      <p:graphicFrame>
        <p:nvGraphicFramePr>
          <p:cNvPr id="4" name="Group 3"/>
          <p:cNvGraphicFramePr>
            <a:graphicFrameLocks/>
          </p:cNvGraphicFramePr>
          <p:nvPr/>
        </p:nvGraphicFramePr>
        <p:xfrm>
          <a:off x="301625" y="1676400"/>
          <a:ext cx="8540750" cy="438938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135188"/>
                <a:gridCol w="1068387"/>
                <a:gridCol w="1066800"/>
                <a:gridCol w="1068388"/>
                <a:gridCol w="1066800"/>
                <a:gridCol w="1068387"/>
                <a:gridCol w="1066800"/>
              </a:tblGrid>
              <a:tr h="1032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Элементы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K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Ca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Mn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Si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147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Число протонов и электронов</a:t>
                      </a:r>
                      <a:endParaRPr kumimoji="0" lang="en-US" sz="2800" b="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</a:t>
                      </a:r>
                      <a:r>
                        <a:rPr kumimoji="0" lang="en-US" sz="2800" b="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+</a:t>
                      </a:r>
                      <a:r>
                        <a:rPr kumimoji="0" lang="ru-RU" sz="2800" b="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,</a:t>
                      </a:r>
                      <a:r>
                        <a:rPr kumimoji="0" lang="en-US" sz="2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e</a:t>
                      </a:r>
                      <a:r>
                        <a:rPr kumimoji="0" lang="en-US" sz="2800" b="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-</a:t>
                      </a:r>
                      <a:r>
                        <a:rPr kumimoji="0" lang="en-US" sz="2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  <a:tr h="147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Число нейтронов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</a:t>
                      </a:r>
                      <a:r>
                        <a:rPr kumimoji="0" lang="en-US" sz="2800" b="0" u="none" strike="noStrike" cap="none" normalizeH="0" baseline="30000" dirty="0" smtClean="0">
                          <a:ln>
                            <a:noFill/>
                          </a:ln>
                          <a:effectLst/>
                        </a:rPr>
                        <a:t>0</a:t>
                      </a:r>
                      <a:endParaRPr kumimoji="0" lang="ru-RU" sz="2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699792" y="3429000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latin typeface="+mj-lt"/>
              </a:rPr>
              <a:t>19</a:t>
            </a:r>
            <a:endParaRPr lang="ru-RU" sz="2800" dirty="0" smtClean="0">
              <a:solidFill>
                <a:srgbClr val="000000"/>
              </a:solidFill>
              <a:latin typeface="+mj-lt"/>
            </a:endParaRP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3429000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20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699792" y="5085184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20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707904" y="5085184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20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868144" y="5085184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30</a:t>
            </a:r>
          </a:p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868144" y="3429000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25</a:t>
            </a:r>
          </a:p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788024" y="3429000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16</a:t>
            </a:r>
          </a:p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4788024" y="5085184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16</a:t>
            </a: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948264" y="3429000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14</a:t>
            </a:r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948264" y="5085184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14</a:t>
            </a:r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956376" y="5085184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14</a:t>
            </a:r>
          </a:p>
          <a:p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7956376" y="3429000"/>
            <a:ext cx="64807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800" dirty="0" smtClean="0">
                <a:solidFill>
                  <a:srgbClr val="000000"/>
                </a:solidFill>
                <a:latin typeface="+mj-lt"/>
              </a:rPr>
              <a:t>13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Изотопы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2132856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Al</a:t>
            </a:r>
            <a:r>
              <a:rPr lang="ru-RU" sz="3200" dirty="0" smtClean="0"/>
              <a:t> - алюминий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132856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/>
              <a:t>27</a:t>
            </a:r>
          </a:p>
          <a:p>
            <a:pPr algn="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1772816"/>
            <a:ext cx="1940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Массовое число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2708920"/>
            <a:ext cx="141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Заряд ядра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b="69671"/>
          <a:stretch>
            <a:fillRect/>
          </a:stretch>
        </p:blipFill>
        <p:spPr bwMode="auto">
          <a:xfrm>
            <a:off x="3995936" y="1268760"/>
            <a:ext cx="3456384" cy="978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t="32390" b="34949"/>
          <a:stretch>
            <a:fillRect/>
          </a:stretch>
        </p:blipFill>
        <p:spPr bwMode="auto">
          <a:xfrm>
            <a:off x="3995936" y="2204864"/>
            <a:ext cx="3456384" cy="1029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 t="67113"/>
          <a:stretch>
            <a:fillRect/>
          </a:stretch>
        </p:blipFill>
        <p:spPr bwMode="auto">
          <a:xfrm>
            <a:off x="3995936" y="3212975"/>
            <a:ext cx="3456383" cy="100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268760"/>
            <a:ext cx="72008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Содержимое 2"/>
          <p:cNvSpPr>
            <a:spLocks noGrp="1"/>
          </p:cNvSpPr>
          <p:nvPr>
            <p:ph idx="1"/>
          </p:nvPr>
        </p:nvSpPr>
        <p:spPr>
          <a:xfrm>
            <a:off x="251520" y="4365104"/>
            <a:ext cx="8686800" cy="216287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Разновидности атомов одного и того же химического элемента, имеющие одинаковый заряд ядра, но разное массовое число, называют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изотопами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  <p:bldP spid="6" grpId="0"/>
      <p:bldP spid="7" grpId="0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Изотопы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4896544" cy="210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67544" y="3645024"/>
            <a:ext cx="15841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Протий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3645024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Дейтерий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07904" y="3645024"/>
            <a:ext cx="165618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Тритий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580112" y="1628800"/>
            <a:ext cx="33123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Изотопы водорода:</a:t>
            </a:r>
          </a:p>
          <a:p>
            <a:endParaRPr lang="ru-RU" sz="1200" dirty="0" smtClean="0"/>
          </a:p>
          <a:p>
            <a:r>
              <a:rPr lang="ru-RU" sz="2400" dirty="0" smtClean="0"/>
              <a:t>Протий -    Н</a:t>
            </a:r>
          </a:p>
          <a:p>
            <a:endParaRPr lang="ru-RU" sz="1200" dirty="0" smtClean="0"/>
          </a:p>
          <a:p>
            <a:r>
              <a:rPr lang="ru-RU" sz="2400" dirty="0" smtClean="0"/>
              <a:t>Дейтерий -    Н</a:t>
            </a:r>
          </a:p>
          <a:p>
            <a:endParaRPr lang="ru-RU" sz="1200" dirty="0" smtClean="0"/>
          </a:p>
          <a:p>
            <a:r>
              <a:rPr lang="ru-RU" sz="2400" dirty="0" smtClean="0"/>
              <a:t>Тритий -    Н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020272" y="2132856"/>
            <a:ext cx="298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1</a:t>
            </a:r>
          </a:p>
          <a:p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7308304" y="2636912"/>
            <a:ext cx="298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2</a:t>
            </a:r>
          </a:p>
          <a:p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948264" y="3212976"/>
            <a:ext cx="2984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3</a:t>
            </a:r>
          </a:p>
          <a:p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95536" y="458112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Химический элемент </a:t>
            </a:r>
            <a:r>
              <a:rPr lang="ru-RU" sz="3200" dirty="0" smtClean="0"/>
              <a:t>– это совокупность атомов с одинаковым зарядом ядра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uiExpand="1" build="p"/>
      <p:bldP spid="10" grpId="0"/>
      <p:bldP spid="11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Palatino Linotype"/>
              </a:rPr>
              <a:t>§ 7 стр.44, задание 2 стр.49</a:t>
            </a:r>
          </a:p>
          <a:p>
            <a:r>
              <a:rPr lang="ru-RU" dirty="0" smtClean="0">
                <a:solidFill>
                  <a:schemeClr val="tx1"/>
                </a:solidFill>
                <a:latin typeface="Palatino Linotype"/>
              </a:rPr>
              <a:t>§ 8 стр.50, задание 1,6 стр.53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</a:rPr>
              <a:t>Запишите формулы веществ, укажите, какое из этих веществ является простым, а какое сложным , вычислите  относительные молекулярные массы, если известно, что в состав  молекулы входят: </a:t>
            </a:r>
          </a:p>
          <a:p>
            <a:pPr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3501008"/>
          <a:ext cx="8064897" cy="24722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88299"/>
                <a:gridCol w="2688299"/>
                <a:gridCol w="2688299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 вариант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вариант</a:t>
                      </a:r>
                      <a:endParaRPr lang="ru-RU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2 атома фосфора 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5 атомов кислорода</a:t>
                      </a:r>
                      <a:endParaRPr lang="ru-RU" sz="1800" dirty="0" smtClean="0"/>
                    </a:p>
                    <a:p>
                      <a:pPr algn="ctr"/>
                      <a:r>
                        <a:rPr lang="ru-RU" sz="1800" kern="1200" dirty="0" smtClean="0"/>
                        <a:t> </a:t>
                      </a:r>
                      <a:endParaRPr lang="ru-RU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атома натрия и 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атом кислорода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атома водорода, 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атом кремния, 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атома кислорода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/>
                        <a:t>2 атома водорода</a:t>
                      </a:r>
                      <a:endParaRPr lang="ru-R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атома азота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 атома хлора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Вставьте пропущенные слова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483768" y="2204864"/>
            <a:ext cx="4089625" cy="5172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200" b="1" dirty="0">
                <a:solidFill>
                  <a:srgbClr val="001018"/>
                </a:solidFill>
                <a:effectLst/>
              </a:rPr>
              <a:t>Физическое тело</a:t>
            </a:r>
            <a:endParaRPr lang="ru-RU" sz="3200" b="1" dirty="0">
              <a:solidFill>
                <a:srgbClr val="00101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" name="AutoShape 11"/>
          <p:cNvSpPr>
            <a:spLocks noChangeArrowheads="1"/>
          </p:cNvSpPr>
          <p:nvPr/>
        </p:nvSpPr>
        <p:spPr bwMode="auto">
          <a:xfrm>
            <a:off x="4283968" y="2780928"/>
            <a:ext cx="177864" cy="216024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483768" y="3068960"/>
            <a:ext cx="4089625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200" b="1" dirty="0" smtClean="0">
                <a:solidFill>
                  <a:srgbClr val="000000"/>
                </a:solidFill>
              </a:rPr>
              <a:t>Вещество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2483768" y="4005064"/>
            <a:ext cx="2845816" cy="6901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200" b="1" dirty="0" smtClean="0">
                <a:solidFill>
                  <a:srgbClr val="000000"/>
                </a:solidFill>
              </a:rPr>
              <a:t>Молекула</a:t>
            </a:r>
            <a:endParaRPr lang="ru-RU" sz="3200" b="1" dirty="0">
              <a:solidFill>
                <a:srgbClr val="000000"/>
              </a:solidFill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3779912" y="3789040"/>
            <a:ext cx="177864" cy="216024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3779912" y="4725144"/>
            <a:ext cx="177864" cy="216024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483768" y="5013176"/>
            <a:ext cx="4032448" cy="692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ru-RU" sz="3200" b="1" dirty="0">
                <a:solidFill>
                  <a:srgbClr val="001018"/>
                </a:solidFill>
                <a:effectLst/>
              </a:rPr>
              <a:t>Атом</a:t>
            </a:r>
            <a:endParaRPr lang="ru-RU" sz="3200" b="1" dirty="0">
              <a:solidFill>
                <a:srgbClr val="001018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Line 21"/>
          <p:cNvSpPr>
            <a:spLocks noChangeShapeType="1"/>
          </p:cNvSpPr>
          <p:nvPr/>
        </p:nvSpPr>
        <p:spPr bwMode="auto">
          <a:xfrm flipH="1">
            <a:off x="3635896" y="5733256"/>
            <a:ext cx="432049" cy="28803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5868144" y="3789040"/>
            <a:ext cx="177864" cy="1152128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4572000" y="5733256"/>
            <a:ext cx="432047" cy="28803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16" name="Rectangle 22"/>
          <p:cNvSpPr>
            <a:spLocks noChangeArrowheads="1"/>
          </p:cNvSpPr>
          <p:nvPr/>
        </p:nvSpPr>
        <p:spPr bwMode="auto">
          <a:xfrm>
            <a:off x="3131840" y="6021288"/>
            <a:ext cx="936625" cy="6477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00101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4572000" y="6021288"/>
            <a:ext cx="936625" cy="647700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00101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Основные сведения о строении атомов. Изотопы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Опыт резерфорда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4" descr="Atomic structure-1"/>
          <p:cNvPicPr>
            <a:picLocks noChangeAspect="1" noChangeArrowheads="1"/>
          </p:cNvPicPr>
          <p:nvPr/>
        </p:nvPicPr>
        <p:blipFill>
          <a:blip r:embed="rId2" cstate="print"/>
          <a:srcRect l="3632" t="12878" r="1480" b="11461"/>
          <a:stretch>
            <a:fillRect/>
          </a:stretch>
        </p:blipFill>
        <p:spPr>
          <a:xfrm>
            <a:off x="395536" y="2609528"/>
            <a:ext cx="8428675" cy="40598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95536" y="1484784"/>
            <a:ext cx="84969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/>
              <a:t>В 1910 году Эрнест Резерфорд изучал рассеивание  </a:t>
            </a:r>
            <a:r>
              <a:rPr lang="el-GR" sz="2600" dirty="0" smtClean="0"/>
              <a:t>α</a:t>
            </a:r>
            <a:r>
              <a:rPr lang="ru-RU" sz="2600" dirty="0" smtClean="0"/>
              <a:t> частиц</a:t>
            </a:r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Опыт резерфорда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132856"/>
            <a:ext cx="86868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 отсутствии фольги – на экране появлялся светлый кружок напротив канала с радиоактивным веществом.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Когда на пути пучка альфа-частиц поместили фольгу, площадь пятна на экране увеличилась.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3. Помещая экран сверху и снизу установки, Резерфорд обнаружил, что небольшое число альфа-частиц отклонилось на углы около 90</a:t>
            </a:r>
            <a:r>
              <a:rPr lang="ru-RU" baseline="30000" dirty="0" smtClean="0">
                <a:solidFill>
                  <a:schemeClr val="tx1"/>
                </a:solidFill>
              </a:rPr>
              <a:t>0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baseline="30000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4. Единичные частицы были отброшены назад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3" descr="Схема опыта Резерфорда по рассеянию альфа-части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32656"/>
            <a:ext cx="4248150" cy="17144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Опыт резерфорда</a:t>
            </a:r>
            <a:endParaRPr lang="ru-RU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1412776"/>
            <a:ext cx="8353425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ru-RU" sz="3200" dirty="0">
                <a:solidFill>
                  <a:srgbClr val="000000"/>
                </a:solidFill>
                <a:effectLst/>
              </a:rPr>
              <a:t>Исходя из </a:t>
            </a:r>
            <a:r>
              <a:rPr lang="ru-RU" sz="3200" dirty="0" smtClean="0">
                <a:solidFill>
                  <a:srgbClr val="000000"/>
                </a:solidFill>
                <a:effectLst/>
              </a:rPr>
              <a:t>результатов опыта, </a:t>
            </a:r>
            <a:r>
              <a:rPr lang="ru-RU" sz="3200" dirty="0">
                <a:solidFill>
                  <a:srgbClr val="000000"/>
                </a:solidFill>
                <a:effectLst/>
              </a:rPr>
              <a:t>Резерфорд предложил ядерную (планетарную) модель </a:t>
            </a:r>
            <a:r>
              <a:rPr lang="ru-RU" sz="3200" dirty="0" smtClean="0">
                <a:solidFill>
                  <a:srgbClr val="000000"/>
                </a:solidFill>
                <a:effectLst/>
              </a:rPr>
              <a:t>атома </a:t>
            </a:r>
            <a:r>
              <a:rPr lang="ru-RU" sz="3200" dirty="0">
                <a:solidFill>
                  <a:srgbClr val="000000"/>
                </a:solidFill>
                <a:effectLst/>
              </a:rPr>
              <a:t>и сумел оценить размеры атомных ядер. В зависимости от массы атома его ядро имеет диаметр порядка:</a:t>
            </a:r>
            <a:endParaRPr lang="en-US" sz="3200" dirty="0">
              <a:solidFill>
                <a:srgbClr val="000000"/>
              </a:solidFill>
              <a:effectLst/>
            </a:endParaRPr>
          </a:p>
          <a:p>
            <a:pPr algn="l"/>
            <a:endParaRPr lang="ru-RU" sz="3200" dirty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pic>
        <p:nvPicPr>
          <p:cNvPr id="5" name="Picture 4" descr="модель резерфорда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552" y="4005064"/>
            <a:ext cx="3601169" cy="2700567"/>
          </a:xfrm>
          <a:noFill/>
        </p:spPr>
      </p:pic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355976" y="4005064"/>
            <a:ext cx="445941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ru-RU" sz="3200" b="1" dirty="0" smtClean="0">
                <a:solidFill>
                  <a:srgbClr val="000000"/>
                </a:solidFill>
                <a:effectLst/>
              </a:rPr>
              <a:t>10</a:t>
            </a:r>
            <a:r>
              <a:rPr lang="ru-RU" sz="3200" b="1" baseline="30000" dirty="0" smtClean="0">
                <a:solidFill>
                  <a:srgbClr val="000000"/>
                </a:solidFill>
                <a:effectLst/>
              </a:rPr>
              <a:t>-14</a:t>
            </a:r>
            <a:r>
              <a:rPr lang="ru-RU" sz="3200" dirty="0" smtClean="0">
                <a:solidFill>
                  <a:srgbClr val="000000"/>
                </a:solidFill>
                <a:effectLst/>
              </a:rPr>
              <a:t> – </a:t>
            </a:r>
            <a:r>
              <a:rPr lang="ru-RU" sz="3200" b="1" dirty="0" smtClean="0">
                <a:solidFill>
                  <a:srgbClr val="000000"/>
                </a:solidFill>
                <a:effectLst/>
              </a:rPr>
              <a:t>10</a:t>
            </a:r>
            <a:r>
              <a:rPr lang="ru-RU" sz="3200" b="1" baseline="30000" dirty="0" smtClean="0">
                <a:solidFill>
                  <a:srgbClr val="000000"/>
                </a:solidFill>
                <a:effectLst/>
              </a:rPr>
              <a:t>-15</a:t>
            </a:r>
            <a:r>
              <a:rPr lang="ru-RU" sz="3200" dirty="0" smtClean="0">
                <a:solidFill>
                  <a:srgbClr val="000000"/>
                </a:solidFill>
                <a:effectLst/>
              </a:rPr>
              <a:t> м,</a:t>
            </a:r>
          </a:p>
          <a:p>
            <a:pPr algn="l"/>
            <a:r>
              <a:rPr lang="ru-RU" sz="3200" dirty="0" smtClean="0">
                <a:solidFill>
                  <a:srgbClr val="000000"/>
                </a:solidFill>
                <a:effectLst/>
              </a:rPr>
              <a:t>т.е</a:t>
            </a:r>
            <a:r>
              <a:rPr lang="ru-RU" sz="3200" dirty="0">
                <a:solidFill>
                  <a:srgbClr val="000000"/>
                </a:solidFill>
                <a:effectLst/>
              </a:rPr>
              <a:t>. оно в десятки или даже в сотни тысяч раз меньше атома.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33413" y="188913"/>
            <a:ext cx="8510587" cy="13255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Атом</a:t>
            </a:r>
          </a:p>
        </p:txBody>
      </p:sp>
      <p:sp>
        <p:nvSpPr>
          <p:cNvPr id="22531" name="Rectangle 8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ru-RU" dirty="0" smtClean="0"/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2411760" y="1484784"/>
            <a:ext cx="2087562" cy="1368425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Ядро</a:t>
            </a:r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2339752" y="1556792"/>
            <a:ext cx="2160240" cy="1368153"/>
          </a:xfrm>
          <a:prstGeom prst="ellips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5364088" y="1556792"/>
            <a:ext cx="3384376" cy="2160587"/>
          </a:xfrm>
          <a:prstGeom prst="ellipse">
            <a:avLst/>
          </a:prstGeom>
          <a:noFill/>
          <a:ln w="28575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Электронная 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оболочка</a:t>
            </a:r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2555875" y="1196975"/>
            <a:ext cx="1511300" cy="576263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 flipH="1">
            <a:off x="2484438" y="1052513"/>
            <a:ext cx="2016125" cy="6477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H="1">
            <a:off x="3707903" y="1124745"/>
            <a:ext cx="1296491" cy="432048"/>
          </a:xfrm>
          <a:prstGeom prst="line">
            <a:avLst/>
          </a:prstGeom>
          <a:noFill/>
          <a:ln w="666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>
            <a:off x="5004048" y="1124744"/>
            <a:ext cx="1512888" cy="431800"/>
          </a:xfrm>
          <a:prstGeom prst="line">
            <a:avLst/>
          </a:prstGeom>
          <a:noFill/>
          <a:ln w="603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>
            <a:off x="3419872" y="2996952"/>
            <a:ext cx="0" cy="431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72717" name="Rectangle 13"/>
          <p:cNvSpPr>
            <a:spLocks noChangeArrowheads="1"/>
          </p:cNvSpPr>
          <p:nvPr/>
        </p:nvSpPr>
        <p:spPr bwMode="auto">
          <a:xfrm>
            <a:off x="2195736" y="3501008"/>
            <a:ext cx="2160240" cy="575692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Нуклоны</a:t>
            </a:r>
            <a:endParaRPr lang="ru-RU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2718" name="Rectangle 14"/>
          <p:cNvSpPr>
            <a:spLocks noChangeArrowheads="1"/>
          </p:cNvSpPr>
          <p:nvPr/>
        </p:nvSpPr>
        <p:spPr bwMode="auto">
          <a:xfrm>
            <a:off x="611188" y="5373688"/>
            <a:ext cx="2843212" cy="720725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Протоны </a:t>
            </a: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</a:t>
            </a:r>
            <a:r>
              <a:rPr lang="en-US" sz="3200" b="1" baseline="30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+</a:t>
            </a:r>
            <a:endParaRPr lang="ru-RU" sz="3200" b="1" baseline="30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2719" name="Rectangle 15"/>
          <p:cNvSpPr>
            <a:spLocks noChangeArrowheads="1"/>
          </p:cNvSpPr>
          <p:nvPr/>
        </p:nvSpPr>
        <p:spPr bwMode="auto">
          <a:xfrm>
            <a:off x="3923929" y="5373216"/>
            <a:ext cx="2952328" cy="720154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Нейтроны </a:t>
            </a: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</a:t>
            </a:r>
            <a:r>
              <a:rPr lang="en-US" sz="3200" b="1" baseline="30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0</a:t>
            </a:r>
            <a:endParaRPr lang="ru-RU" sz="3200" b="1" baseline="30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2720" name="Line 16"/>
          <p:cNvSpPr>
            <a:spLocks noChangeShapeType="1"/>
          </p:cNvSpPr>
          <p:nvPr/>
        </p:nvSpPr>
        <p:spPr bwMode="auto">
          <a:xfrm flipH="1">
            <a:off x="2195735" y="4149080"/>
            <a:ext cx="504055" cy="115212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72721" name="Line 17"/>
          <p:cNvSpPr>
            <a:spLocks noChangeShapeType="1"/>
          </p:cNvSpPr>
          <p:nvPr/>
        </p:nvSpPr>
        <p:spPr bwMode="auto">
          <a:xfrm>
            <a:off x="3779912" y="4149080"/>
            <a:ext cx="503411" cy="115158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72722" name="Rectangle 18"/>
          <p:cNvSpPr>
            <a:spLocks noChangeArrowheads="1"/>
          </p:cNvSpPr>
          <p:nvPr/>
        </p:nvSpPr>
        <p:spPr bwMode="auto">
          <a:xfrm>
            <a:off x="5580112" y="4221088"/>
            <a:ext cx="3240088" cy="576262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Электроны </a:t>
            </a:r>
            <a:r>
              <a:rPr lang="ru-RU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r>
              <a:rPr lang="ru-RU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е</a:t>
            </a:r>
            <a:endParaRPr lang="ru-RU" sz="3200" b="1" baseline="300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2723" name="Line 19"/>
          <p:cNvSpPr>
            <a:spLocks noChangeShapeType="1"/>
          </p:cNvSpPr>
          <p:nvPr/>
        </p:nvSpPr>
        <p:spPr bwMode="auto">
          <a:xfrm>
            <a:off x="8388424" y="4365104"/>
            <a:ext cx="215900" cy="0"/>
          </a:xfrm>
          <a:prstGeom prst="line">
            <a:avLst/>
          </a:prstGeom>
          <a:noFill/>
          <a:ln w="47625">
            <a:solidFill>
              <a:srgbClr val="000000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  <p:sp>
        <p:nvSpPr>
          <p:cNvPr id="72724" name="Line 20"/>
          <p:cNvSpPr>
            <a:spLocks noChangeShapeType="1"/>
          </p:cNvSpPr>
          <p:nvPr/>
        </p:nvSpPr>
        <p:spPr bwMode="auto">
          <a:xfrm>
            <a:off x="7092280" y="3789040"/>
            <a:ext cx="0" cy="2889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8" grpId="0"/>
      <p:bldP spid="72709" grpId="0" animBg="1"/>
      <p:bldP spid="72710" grpId="0" animBg="1"/>
      <p:bldP spid="72714" grpId="0" animBg="1"/>
      <p:bldP spid="72715" grpId="0" animBg="1"/>
      <p:bldP spid="72716" grpId="0" animBg="1"/>
      <p:bldP spid="72717" grpId="0" animBg="1"/>
      <p:bldP spid="72718" grpId="0" animBg="1"/>
      <p:bldP spid="72719" grpId="0" animBg="1"/>
      <p:bldP spid="72720" grpId="0" animBg="1"/>
      <p:bldP spid="72721" grpId="0" animBg="1"/>
      <p:bldP spid="72722" grpId="0" animBg="1"/>
      <p:bldP spid="72723" grpId="0" animBg="1"/>
      <p:bldP spid="727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Таблица элементарных частиц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306091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910</TotalTime>
  <Words>352</Words>
  <Application>Microsoft Office PowerPoint</Application>
  <PresentationFormat>Экран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Атомы химических элементов</vt:lpstr>
      <vt:lpstr>Повторение</vt:lpstr>
      <vt:lpstr>Повторение</vt:lpstr>
      <vt:lpstr>Основные сведения о строении атомов. Изотопы</vt:lpstr>
      <vt:lpstr>Опыт резерфорда</vt:lpstr>
      <vt:lpstr>Опыт резерфорда</vt:lpstr>
      <vt:lpstr>Опыт резерфорда</vt:lpstr>
      <vt:lpstr>Атом</vt:lpstr>
      <vt:lpstr>Таблица элементарных частиц</vt:lpstr>
      <vt:lpstr>Заполни таблицу</vt:lpstr>
      <vt:lpstr>Изотопы</vt:lpstr>
      <vt:lpstr>Изотопы</vt:lpstr>
      <vt:lpstr>Задание на дом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сведения о строении атомов. Изотопы</dc:title>
  <dc:creator>ОбладательНоутаНаХал</dc:creator>
  <cp:lastModifiedBy>ОбладательНоутаНаХал</cp:lastModifiedBy>
  <cp:revision>65</cp:revision>
  <dcterms:created xsi:type="dcterms:W3CDTF">2020-09-23T15:06:45Z</dcterms:created>
  <dcterms:modified xsi:type="dcterms:W3CDTF">2020-10-04T14:31:13Z</dcterms:modified>
</cp:coreProperties>
</file>