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14"/>
  </p:notesMasterIdLst>
  <p:sldIdLst>
    <p:sldId id="318" r:id="rId2"/>
    <p:sldId id="304" r:id="rId3"/>
    <p:sldId id="259" r:id="rId4"/>
    <p:sldId id="315" r:id="rId5"/>
    <p:sldId id="316" r:id="rId6"/>
    <p:sldId id="291" r:id="rId7"/>
    <p:sldId id="305" r:id="rId8"/>
    <p:sldId id="321" r:id="rId9"/>
    <p:sldId id="319" r:id="rId10"/>
    <p:sldId id="284" r:id="rId11"/>
    <p:sldId id="322" r:id="rId12"/>
    <p:sldId id="30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49C4E1"/>
    <a:srgbClr val="37D4F3"/>
    <a:srgbClr val="0E0860"/>
    <a:srgbClr val="F76409"/>
    <a:srgbClr val="FFFF00"/>
    <a:srgbClr val="33CCFF"/>
    <a:srgbClr val="FF3300"/>
    <a:srgbClr val="FF00FF"/>
    <a:srgbClr val="280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1" autoAdjust="0"/>
    <p:restoredTop sz="86501" autoAdjust="0"/>
  </p:normalViewPr>
  <p:slideViewPr>
    <p:cSldViewPr>
      <p:cViewPr varScale="1">
        <p:scale>
          <a:sx n="79" d="100"/>
          <a:sy n="79" d="100"/>
        </p:scale>
        <p:origin x="120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tx1"/>
                </a:solidFill>
              </a:rPr>
              <a:t>Уровень адаптации студентов первого курса ГАПОУ СО «ИГРТ»2023-2024 </a:t>
            </a:r>
            <a:r>
              <a:rPr lang="ru-RU" sz="2000" b="1" i="0" u="none" strike="noStrike" baseline="0" dirty="0" smtClean="0">
                <a:effectLst/>
              </a:rPr>
              <a:t>Экспресс-диагностика уровня адаптации первокурсника</a:t>
            </a:r>
            <a:endParaRPr lang="ru-RU" sz="20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9.7434427458437722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031-42BE-9CFE-B9BC35A6F011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031-42BE-9CFE-B9BC35A6F0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0.04</c:v>
                </c:pt>
                <c:pt idx="1">
                  <c:v>0.89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031-42BE-9CFE-B9BC35A6F01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5-4031-42BE-9CFE-B9BC35A6F01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6-4031-42BE-9CFE-B9BC35A6F0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74586511"/>
        <c:axId val="974584847"/>
        <c:axId val="0"/>
      </c:bar3DChart>
      <c:catAx>
        <c:axId val="974586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4584847"/>
        <c:crosses val="autoZero"/>
        <c:auto val="1"/>
        <c:lblAlgn val="ctr"/>
        <c:lblOffset val="100"/>
        <c:noMultiLvlLbl val="0"/>
      </c:catAx>
      <c:valAx>
        <c:axId val="974584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45865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62B769-F7F2-4B8F-A573-D6613591CB19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56B617-18DB-4055-86B4-D091CA93E26B}">
      <dgm:prSet phldrT="[Текст]" custT="1"/>
      <dgm:spPr/>
      <dgm:t>
        <a:bodyPr/>
        <a:lstStyle/>
        <a:p>
          <a:pPr algn="ctr"/>
          <a:r>
            <a:rPr lang="ru-RU" sz="2000" b="1" dirty="0" smtClean="0"/>
            <a:t>приспособление к новой системе обучения</a:t>
          </a:r>
          <a:endParaRPr lang="ru-RU" sz="2000" b="1" dirty="0"/>
        </a:p>
      </dgm:t>
    </dgm:pt>
    <dgm:pt modelId="{FB2DBC0B-37D5-4652-8232-072E03179EEE}" type="parTrans" cxnId="{A084AA3B-F735-4325-A723-B9176C33F540}">
      <dgm:prSet/>
      <dgm:spPr/>
      <dgm:t>
        <a:bodyPr/>
        <a:lstStyle/>
        <a:p>
          <a:pPr algn="ctr"/>
          <a:endParaRPr lang="ru-RU" sz="2000"/>
        </a:p>
      </dgm:t>
    </dgm:pt>
    <dgm:pt modelId="{2F1E3A6B-2E3D-46B7-A5B2-43D2569EA5AD}" type="sibTrans" cxnId="{A084AA3B-F735-4325-A723-B9176C33F540}">
      <dgm:prSet/>
      <dgm:spPr/>
      <dgm:t>
        <a:bodyPr/>
        <a:lstStyle/>
        <a:p>
          <a:pPr algn="ctr"/>
          <a:endParaRPr lang="ru-RU" sz="2000"/>
        </a:p>
      </dgm:t>
    </dgm:pt>
    <dgm:pt modelId="{4F31BCE6-BF49-4C9D-BAEB-577DFBB2C7AF}">
      <dgm:prSet phldrT="[Текст]" custT="1"/>
      <dgm:spPr/>
      <dgm:t>
        <a:bodyPr/>
        <a:lstStyle/>
        <a:p>
          <a:pPr algn="ctr"/>
          <a:r>
            <a:rPr lang="ru-RU" sz="2000" b="1" dirty="0" smtClean="0"/>
            <a:t>приспособление к изменению учебного режима</a:t>
          </a:r>
          <a:endParaRPr lang="ru-RU" sz="2000" b="1" dirty="0"/>
        </a:p>
      </dgm:t>
    </dgm:pt>
    <dgm:pt modelId="{8D583643-D705-4518-890E-2FEDB44FA258}" type="parTrans" cxnId="{147EC9A9-19A0-4F33-98AC-393BCC623B89}">
      <dgm:prSet/>
      <dgm:spPr/>
      <dgm:t>
        <a:bodyPr/>
        <a:lstStyle/>
        <a:p>
          <a:pPr algn="ctr"/>
          <a:endParaRPr lang="ru-RU" sz="2000"/>
        </a:p>
      </dgm:t>
    </dgm:pt>
    <dgm:pt modelId="{FE9660FC-6013-4ED6-8B05-2C639CC572B0}" type="sibTrans" cxnId="{147EC9A9-19A0-4F33-98AC-393BCC623B89}">
      <dgm:prSet/>
      <dgm:spPr/>
      <dgm:t>
        <a:bodyPr/>
        <a:lstStyle/>
        <a:p>
          <a:pPr algn="ctr"/>
          <a:endParaRPr lang="ru-RU" sz="2000"/>
        </a:p>
      </dgm:t>
    </dgm:pt>
    <dgm:pt modelId="{88058F3C-10A3-4360-89E1-7FE5AD9E0503}">
      <dgm:prSet phldrT="[Текст]" custT="1"/>
      <dgm:spPr/>
      <dgm:t>
        <a:bodyPr/>
        <a:lstStyle/>
        <a:p>
          <a:pPr algn="ctr"/>
          <a:r>
            <a:rPr lang="ru-RU" sz="2000" b="1" dirty="0" smtClean="0"/>
            <a:t>обучение в новом коллективе</a:t>
          </a:r>
          <a:endParaRPr lang="ru-RU" sz="2000" b="1" dirty="0"/>
        </a:p>
      </dgm:t>
    </dgm:pt>
    <dgm:pt modelId="{311D2650-4084-4914-BBEF-0E686F706A04}" type="parTrans" cxnId="{BF853C02-06A6-449A-83FA-BAD110FEA087}">
      <dgm:prSet/>
      <dgm:spPr/>
      <dgm:t>
        <a:bodyPr/>
        <a:lstStyle/>
        <a:p>
          <a:pPr algn="ctr"/>
          <a:endParaRPr lang="ru-RU" sz="2000"/>
        </a:p>
      </dgm:t>
    </dgm:pt>
    <dgm:pt modelId="{3A15725E-1BF8-42CB-9170-0A9E804FC54B}" type="sibTrans" cxnId="{BF853C02-06A6-449A-83FA-BAD110FEA087}">
      <dgm:prSet/>
      <dgm:spPr/>
      <dgm:t>
        <a:bodyPr/>
        <a:lstStyle/>
        <a:p>
          <a:pPr algn="ctr"/>
          <a:endParaRPr lang="ru-RU" sz="2000"/>
        </a:p>
      </dgm:t>
    </dgm:pt>
    <dgm:pt modelId="{3F046BD9-7225-4594-8F36-B66D70E67C8C}" type="pres">
      <dgm:prSet presAssocID="{E762B769-F7F2-4B8F-A573-D6613591CB1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6428349-826A-4EF5-94A7-B324D02F5DAB}" type="pres">
      <dgm:prSet presAssocID="{4C56B617-18DB-4055-86B4-D091CA93E26B}" presName="composite" presStyleCnt="0"/>
      <dgm:spPr/>
    </dgm:pt>
    <dgm:pt modelId="{C8261007-7F68-47A9-9057-BE987294E08A}" type="pres">
      <dgm:prSet presAssocID="{4C56B617-18DB-4055-86B4-D091CA93E26B}" presName="LShape" presStyleLbl="alignNode1" presStyleIdx="0" presStyleCnt="5"/>
      <dgm:spPr/>
    </dgm:pt>
    <dgm:pt modelId="{6DB42FE6-6FEF-4D95-A629-89DB002EA803}" type="pres">
      <dgm:prSet presAssocID="{4C56B617-18DB-4055-86B4-D091CA93E26B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00EFFB-7B82-43DD-83F7-9068D1582561}" type="pres">
      <dgm:prSet presAssocID="{4C56B617-18DB-4055-86B4-D091CA93E26B}" presName="Triangle" presStyleLbl="alignNode1" presStyleIdx="1" presStyleCnt="5"/>
      <dgm:spPr/>
    </dgm:pt>
    <dgm:pt modelId="{C49BD142-434E-4A48-92A0-E01755358FE9}" type="pres">
      <dgm:prSet presAssocID="{2F1E3A6B-2E3D-46B7-A5B2-43D2569EA5AD}" presName="sibTrans" presStyleCnt="0"/>
      <dgm:spPr/>
    </dgm:pt>
    <dgm:pt modelId="{0A2BD812-69FA-46BA-8F1B-F347BDBAAF36}" type="pres">
      <dgm:prSet presAssocID="{2F1E3A6B-2E3D-46B7-A5B2-43D2569EA5AD}" presName="space" presStyleCnt="0"/>
      <dgm:spPr/>
    </dgm:pt>
    <dgm:pt modelId="{35AA1C9A-34D8-4EE2-B327-D3689733181B}" type="pres">
      <dgm:prSet presAssocID="{4F31BCE6-BF49-4C9D-BAEB-577DFBB2C7AF}" presName="composite" presStyleCnt="0"/>
      <dgm:spPr/>
    </dgm:pt>
    <dgm:pt modelId="{10B83BC0-0B2D-4E7E-AB98-CE1BB19E4382}" type="pres">
      <dgm:prSet presAssocID="{4F31BCE6-BF49-4C9D-BAEB-577DFBB2C7AF}" presName="LShape" presStyleLbl="alignNode1" presStyleIdx="2" presStyleCnt="5" custLinFactNeighborX="5671" custLinFactNeighborY="3431"/>
      <dgm:spPr/>
    </dgm:pt>
    <dgm:pt modelId="{7C7D38D4-CF0D-4A30-BB54-FE27DA6B6C6D}" type="pres">
      <dgm:prSet presAssocID="{4F31BCE6-BF49-4C9D-BAEB-577DFBB2C7AF}" presName="ParentText" presStyleLbl="revTx" presStyleIdx="1" presStyleCnt="3" custLinFactNeighborX="2967" custLinFactNeighborY="118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F8F4C1-D576-42E4-ADD3-733B2D344880}" type="pres">
      <dgm:prSet presAssocID="{4F31BCE6-BF49-4C9D-BAEB-577DFBB2C7AF}" presName="Triangle" presStyleLbl="alignNode1" presStyleIdx="3" presStyleCnt="5"/>
      <dgm:spPr/>
    </dgm:pt>
    <dgm:pt modelId="{F8BAC856-3561-477D-B7F0-E48B1FC18DD4}" type="pres">
      <dgm:prSet presAssocID="{FE9660FC-6013-4ED6-8B05-2C639CC572B0}" presName="sibTrans" presStyleCnt="0"/>
      <dgm:spPr/>
    </dgm:pt>
    <dgm:pt modelId="{18A5EA46-FA78-4CA5-9880-15404FC2A4AE}" type="pres">
      <dgm:prSet presAssocID="{FE9660FC-6013-4ED6-8B05-2C639CC572B0}" presName="space" presStyleCnt="0"/>
      <dgm:spPr/>
    </dgm:pt>
    <dgm:pt modelId="{548C6E09-207B-4093-BC7C-1C6575287E03}" type="pres">
      <dgm:prSet presAssocID="{88058F3C-10A3-4360-89E1-7FE5AD9E0503}" presName="composite" presStyleCnt="0"/>
      <dgm:spPr/>
    </dgm:pt>
    <dgm:pt modelId="{E3094725-ADCD-4750-9283-93A3B6606D75}" type="pres">
      <dgm:prSet presAssocID="{88058F3C-10A3-4360-89E1-7FE5AD9E0503}" presName="LShape" presStyleLbl="alignNode1" presStyleIdx="4" presStyleCnt="5"/>
      <dgm:spPr/>
    </dgm:pt>
    <dgm:pt modelId="{0C18745D-3CED-496F-9FAA-B2C00F5EC4CC}" type="pres">
      <dgm:prSet presAssocID="{88058F3C-10A3-4360-89E1-7FE5AD9E0503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7CDA31-49F7-4343-A52D-53FA01458013}" type="presOf" srcId="{88058F3C-10A3-4360-89E1-7FE5AD9E0503}" destId="{0C18745D-3CED-496F-9FAA-B2C00F5EC4CC}" srcOrd="0" destOrd="0" presId="urn:microsoft.com/office/officeart/2009/3/layout/StepUpProcess"/>
    <dgm:cxn modelId="{BF853C02-06A6-449A-83FA-BAD110FEA087}" srcId="{E762B769-F7F2-4B8F-A573-D6613591CB19}" destId="{88058F3C-10A3-4360-89E1-7FE5AD9E0503}" srcOrd="2" destOrd="0" parTransId="{311D2650-4084-4914-BBEF-0E686F706A04}" sibTransId="{3A15725E-1BF8-42CB-9170-0A9E804FC54B}"/>
    <dgm:cxn modelId="{618C1E4E-5B8C-410F-9B5F-AA25B6C1AF1B}" type="presOf" srcId="{4F31BCE6-BF49-4C9D-BAEB-577DFBB2C7AF}" destId="{7C7D38D4-CF0D-4A30-BB54-FE27DA6B6C6D}" srcOrd="0" destOrd="0" presId="urn:microsoft.com/office/officeart/2009/3/layout/StepUpProcess"/>
    <dgm:cxn modelId="{147EC9A9-19A0-4F33-98AC-393BCC623B89}" srcId="{E762B769-F7F2-4B8F-A573-D6613591CB19}" destId="{4F31BCE6-BF49-4C9D-BAEB-577DFBB2C7AF}" srcOrd="1" destOrd="0" parTransId="{8D583643-D705-4518-890E-2FEDB44FA258}" sibTransId="{FE9660FC-6013-4ED6-8B05-2C639CC572B0}"/>
    <dgm:cxn modelId="{2DF1A7EC-E3FE-49BC-94C7-9FF378F7FEC8}" type="presOf" srcId="{4C56B617-18DB-4055-86B4-D091CA93E26B}" destId="{6DB42FE6-6FEF-4D95-A629-89DB002EA803}" srcOrd="0" destOrd="0" presId="urn:microsoft.com/office/officeart/2009/3/layout/StepUpProcess"/>
    <dgm:cxn modelId="{EA77BE60-7590-4BAF-A8DF-3C481290BC7B}" type="presOf" srcId="{E762B769-F7F2-4B8F-A573-D6613591CB19}" destId="{3F046BD9-7225-4594-8F36-B66D70E67C8C}" srcOrd="0" destOrd="0" presId="urn:microsoft.com/office/officeart/2009/3/layout/StepUpProcess"/>
    <dgm:cxn modelId="{A084AA3B-F735-4325-A723-B9176C33F540}" srcId="{E762B769-F7F2-4B8F-A573-D6613591CB19}" destId="{4C56B617-18DB-4055-86B4-D091CA93E26B}" srcOrd="0" destOrd="0" parTransId="{FB2DBC0B-37D5-4652-8232-072E03179EEE}" sibTransId="{2F1E3A6B-2E3D-46B7-A5B2-43D2569EA5AD}"/>
    <dgm:cxn modelId="{4C97F18F-9B0E-422C-AF40-96A2F1F47B73}" type="presParOf" srcId="{3F046BD9-7225-4594-8F36-B66D70E67C8C}" destId="{16428349-826A-4EF5-94A7-B324D02F5DAB}" srcOrd="0" destOrd="0" presId="urn:microsoft.com/office/officeart/2009/3/layout/StepUpProcess"/>
    <dgm:cxn modelId="{F32FBA2C-E5A9-42BB-A9C3-E2D491D1084C}" type="presParOf" srcId="{16428349-826A-4EF5-94A7-B324D02F5DAB}" destId="{C8261007-7F68-47A9-9057-BE987294E08A}" srcOrd="0" destOrd="0" presId="urn:microsoft.com/office/officeart/2009/3/layout/StepUpProcess"/>
    <dgm:cxn modelId="{46B4E55C-43EA-4413-B5EC-E770B04B58F1}" type="presParOf" srcId="{16428349-826A-4EF5-94A7-B324D02F5DAB}" destId="{6DB42FE6-6FEF-4D95-A629-89DB002EA803}" srcOrd="1" destOrd="0" presId="urn:microsoft.com/office/officeart/2009/3/layout/StepUpProcess"/>
    <dgm:cxn modelId="{E0371623-DFF3-4288-BFB0-7301953EA99E}" type="presParOf" srcId="{16428349-826A-4EF5-94A7-B324D02F5DAB}" destId="{3E00EFFB-7B82-43DD-83F7-9068D1582561}" srcOrd="2" destOrd="0" presId="urn:microsoft.com/office/officeart/2009/3/layout/StepUpProcess"/>
    <dgm:cxn modelId="{8638036F-0E20-4A31-9D74-385A56994952}" type="presParOf" srcId="{3F046BD9-7225-4594-8F36-B66D70E67C8C}" destId="{C49BD142-434E-4A48-92A0-E01755358FE9}" srcOrd="1" destOrd="0" presId="urn:microsoft.com/office/officeart/2009/3/layout/StepUpProcess"/>
    <dgm:cxn modelId="{94069AD3-7A67-4559-AF5A-2B24DEAA7EEE}" type="presParOf" srcId="{C49BD142-434E-4A48-92A0-E01755358FE9}" destId="{0A2BD812-69FA-46BA-8F1B-F347BDBAAF36}" srcOrd="0" destOrd="0" presId="urn:microsoft.com/office/officeart/2009/3/layout/StepUpProcess"/>
    <dgm:cxn modelId="{CAD97054-2107-4234-9482-062742C7BDB2}" type="presParOf" srcId="{3F046BD9-7225-4594-8F36-B66D70E67C8C}" destId="{35AA1C9A-34D8-4EE2-B327-D3689733181B}" srcOrd="2" destOrd="0" presId="urn:microsoft.com/office/officeart/2009/3/layout/StepUpProcess"/>
    <dgm:cxn modelId="{7AA4EE50-C909-4D7D-AC16-D05FA853EDD2}" type="presParOf" srcId="{35AA1C9A-34D8-4EE2-B327-D3689733181B}" destId="{10B83BC0-0B2D-4E7E-AB98-CE1BB19E4382}" srcOrd="0" destOrd="0" presId="urn:microsoft.com/office/officeart/2009/3/layout/StepUpProcess"/>
    <dgm:cxn modelId="{D8DF9424-5C33-4E38-A831-0358F94BBBBD}" type="presParOf" srcId="{35AA1C9A-34D8-4EE2-B327-D3689733181B}" destId="{7C7D38D4-CF0D-4A30-BB54-FE27DA6B6C6D}" srcOrd="1" destOrd="0" presId="urn:microsoft.com/office/officeart/2009/3/layout/StepUpProcess"/>
    <dgm:cxn modelId="{B6A1EEB6-D6A6-4D4B-8CE0-DAB5A7F51AC7}" type="presParOf" srcId="{35AA1C9A-34D8-4EE2-B327-D3689733181B}" destId="{9DF8F4C1-D576-42E4-ADD3-733B2D344880}" srcOrd="2" destOrd="0" presId="urn:microsoft.com/office/officeart/2009/3/layout/StepUpProcess"/>
    <dgm:cxn modelId="{90A8D0E4-E87A-427D-AB65-335904589CB8}" type="presParOf" srcId="{3F046BD9-7225-4594-8F36-B66D70E67C8C}" destId="{F8BAC856-3561-477D-B7F0-E48B1FC18DD4}" srcOrd="3" destOrd="0" presId="urn:microsoft.com/office/officeart/2009/3/layout/StepUpProcess"/>
    <dgm:cxn modelId="{35D69922-AC72-4170-8932-3050232EBF2C}" type="presParOf" srcId="{F8BAC856-3561-477D-B7F0-E48B1FC18DD4}" destId="{18A5EA46-FA78-4CA5-9880-15404FC2A4AE}" srcOrd="0" destOrd="0" presId="urn:microsoft.com/office/officeart/2009/3/layout/StepUpProcess"/>
    <dgm:cxn modelId="{3F2830B5-5E37-48A6-B1AE-E045EB288F75}" type="presParOf" srcId="{3F046BD9-7225-4594-8F36-B66D70E67C8C}" destId="{548C6E09-207B-4093-BC7C-1C6575287E03}" srcOrd="4" destOrd="0" presId="urn:microsoft.com/office/officeart/2009/3/layout/StepUpProcess"/>
    <dgm:cxn modelId="{112E011B-054E-4341-B51F-5F9D9B96DDA4}" type="presParOf" srcId="{548C6E09-207B-4093-BC7C-1C6575287E03}" destId="{E3094725-ADCD-4750-9283-93A3B6606D75}" srcOrd="0" destOrd="0" presId="urn:microsoft.com/office/officeart/2009/3/layout/StepUpProcess"/>
    <dgm:cxn modelId="{F5059E75-211D-409D-96D5-F2018FEFA5E2}" type="presParOf" srcId="{548C6E09-207B-4093-BC7C-1C6575287E03}" destId="{0C18745D-3CED-496F-9FAA-B2C00F5EC4C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261007-7F68-47A9-9057-BE987294E08A}">
      <dsp:nvSpPr>
        <dsp:cNvPr id="0" name=""/>
        <dsp:cNvSpPr/>
      </dsp:nvSpPr>
      <dsp:spPr>
        <a:xfrm rot="5400000">
          <a:off x="534765" y="1122781"/>
          <a:ext cx="1602723" cy="266689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B42FE6-6FEF-4D95-A629-89DB002EA803}">
      <dsp:nvSpPr>
        <dsp:cNvPr id="0" name=""/>
        <dsp:cNvSpPr/>
      </dsp:nvSpPr>
      <dsp:spPr>
        <a:xfrm>
          <a:off x="267231" y="1919608"/>
          <a:ext cx="2407687" cy="211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приспособление к новой системе обучения</a:t>
          </a:r>
          <a:endParaRPr lang="ru-RU" sz="2000" b="1" kern="1200" dirty="0"/>
        </a:p>
      </dsp:txBody>
      <dsp:txXfrm>
        <a:off x="267231" y="1919608"/>
        <a:ext cx="2407687" cy="2110479"/>
      </dsp:txXfrm>
    </dsp:sp>
    <dsp:sp modelId="{3E00EFFB-7B82-43DD-83F7-9068D1582561}">
      <dsp:nvSpPr>
        <dsp:cNvPr id="0" name=""/>
        <dsp:cNvSpPr/>
      </dsp:nvSpPr>
      <dsp:spPr>
        <a:xfrm>
          <a:off x="2220638" y="926441"/>
          <a:ext cx="454280" cy="45428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B83BC0-0B2D-4E7E-AB98-CE1BB19E4382}">
      <dsp:nvSpPr>
        <dsp:cNvPr id="0" name=""/>
        <dsp:cNvSpPr/>
      </dsp:nvSpPr>
      <dsp:spPr>
        <a:xfrm rot="5400000">
          <a:off x="3633485" y="448414"/>
          <a:ext cx="1602723" cy="266689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D38D4-CF0D-4A30-BB54-FE27DA6B6C6D}">
      <dsp:nvSpPr>
        <dsp:cNvPr id="0" name=""/>
        <dsp:cNvSpPr/>
      </dsp:nvSpPr>
      <dsp:spPr>
        <a:xfrm>
          <a:off x="3286148" y="1440153"/>
          <a:ext cx="2407687" cy="211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приспособление к изменению учебного режима</a:t>
          </a:r>
          <a:endParaRPr lang="ru-RU" sz="2000" b="1" kern="1200" dirty="0"/>
        </a:p>
      </dsp:txBody>
      <dsp:txXfrm>
        <a:off x="3286148" y="1440153"/>
        <a:ext cx="2407687" cy="2110479"/>
      </dsp:txXfrm>
    </dsp:sp>
    <dsp:sp modelId="{9DF8F4C1-D576-42E4-ADD3-733B2D344880}">
      <dsp:nvSpPr>
        <dsp:cNvPr id="0" name=""/>
        <dsp:cNvSpPr/>
      </dsp:nvSpPr>
      <dsp:spPr>
        <a:xfrm>
          <a:off x="5168119" y="197084"/>
          <a:ext cx="454280" cy="45428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94725-ADCD-4750-9283-93A3B6606D75}">
      <dsp:nvSpPr>
        <dsp:cNvPr id="0" name=""/>
        <dsp:cNvSpPr/>
      </dsp:nvSpPr>
      <dsp:spPr>
        <a:xfrm rot="5400000">
          <a:off x="6429726" y="-335932"/>
          <a:ext cx="1602723" cy="266689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18745D-3CED-496F-9FAA-B2C00F5EC4CC}">
      <dsp:nvSpPr>
        <dsp:cNvPr id="0" name=""/>
        <dsp:cNvSpPr/>
      </dsp:nvSpPr>
      <dsp:spPr>
        <a:xfrm>
          <a:off x="6162192" y="460894"/>
          <a:ext cx="2407687" cy="211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обучение в новом коллективе</a:t>
          </a:r>
          <a:endParaRPr lang="ru-RU" sz="2000" b="1" kern="1200" dirty="0"/>
        </a:p>
      </dsp:txBody>
      <dsp:txXfrm>
        <a:off x="6162192" y="460894"/>
        <a:ext cx="2407687" cy="2110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EA969-B7A1-4665-93D5-E43F028DDC3F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D5EF9-60AC-4F3D-B8AE-896751F65B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764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5EF9-60AC-4F3D-B8AE-896751F65BB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772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5EF9-60AC-4F3D-B8AE-896751F65BB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623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5EF9-60AC-4F3D-B8AE-896751F65BB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924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945B-A427-43D3-A486-AFDC9557D2C1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FFC4561D-1D13-4907-9489-36724879DE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93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 advTm="2024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945B-A427-43D3-A486-AFDC9557D2C1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FC4561D-1D13-4907-9489-36724879DE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63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945B-A427-43D3-A486-AFDC9557D2C1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FC4561D-1D13-4907-9489-36724879DE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0898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945B-A427-43D3-A486-AFDC9557D2C1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FC4561D-1D13-4907-9489-36724879DE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392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945B-A427-43D3-A486-AFDC9557D2C1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FC4561D-1D13-4907-9489-36724879DE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175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945B-A427-43D3-A486-AFDC9557D2C1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FC4561D-1D13-4907-9489-36724879DE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714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945B-A427-43D3-A486-AFDC9557D2C1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561D-1D13-4907-9489-36724879DE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03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 advTm="2024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945B-A427-43D3-A486-AFDC9557D2C1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561D-1D13-4907-9489-36724879DE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1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 advTm="2024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945B-A427-43D3-A486-AFDC9557D2C1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561D-1D13-4907-9489-36724879DE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4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 advTm="2024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945B-A427-43D3-A486-AFDC9557D2C1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FC4561D-1D13-4907-9489-36724879DE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 advTm="2024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945B-A427-43D3-A486-AFDC9557D2C1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FC4561D-1D13-4907-9489-36724879DE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9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 advTm="2024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945B-A427-43D3-A486-AFDC9557D2C1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FC4561D-1D13-4907-9489-36724879DE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43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 advTm="2024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945B-A427-43D3-A486-AFDC9557D2C1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561D-1D13-4907-9489-36724879DE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7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 advTm="2024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945B-A427-43D3-A486-AFDC9557D2C1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561D-1D13-4907-9489-36724879DE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96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 advTm="2024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945B-A427-43D3-A486-AFDC9557D2C1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561D-1D13-4907-9489-36724879DE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6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 advTm="2024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945B-A427-43D3-A486-AFDC9557D2C1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FC4561D-1D13-4907-9489-36724879DE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8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 advTm="2024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7945B-A427-43D3-A486-AFDC9557D2C1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FC4561D-1D13-4907-9489-36724879DE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 advTm="20247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j0090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14414" y="285728"/>
            <a:ext cx="67151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67644" y="1700808"/>
            <a:ext cx="64087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Адаптация </a:t>
            </a:r>
          </a:p>
          <a:p>
            <a:pPr lvl="0" algn="ctr"/>
            <a:r>
              <a:rPr lang="ru-RU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студентов-первокурсников ГАПОУ СО «ИГРТ» </a:t>
            </a:r>
            <a:endParaRPr lang="ru-RU" sz="4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 обучению в техникуме</a:t>
            </a:r>
            <a:endParaRPr lang="ru-RU" sz="4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245630"/>
            <a:ext cx="7704856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ts val="16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МИНИСТЕРСТВО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ОБРАЗОВАНИЯ 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МОЛОДЕЖНОЙ ПОЛИТИКИ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457200" algn="ctr">
              <a:lnSpc>
                <a:spcPts val="16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СВЕРДЛОВСКОЙ ОБЛАСТИ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457200" algn="ctr">
              <a:lnSpc>
                <a:spcPts val="16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457200" algn="ctr">
              <a:lnSpc>
                <a:spcPts val="16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ГАПОУ СО «ИСОВСКИЙ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ГЕОЛОГОРАЗВЕДОЧНЫЙ ТЕХНИКУМ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7406" y="5445224"/>
            <a:ext cx="3982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Подготовил педагог-психолог</a:t>
            </a:r>
          </a:p>
          <a:p>
            <a:r>
              <a:rPr lang="ru-RU" dirty="0" smtClean="0"/>
              <a:t>Коновалова Татьяна Леонидовна</a:t>
            </a:r>
          </a:p>
          <a:p>
            <a:r>
              <a:rPr lang="ru-RU" dirty="0" smtClean="0"/>
              <a:t>                       2023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000">
        <p14:prism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666" y="4187523"/>
            <a:ext cx="3348137" cy="2511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49" y="1340768"/>
            <a:ext cx="447675" cy="3905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17177"/>
            <a:ext cx="626963" cy="6269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012370"/>
            <a:ext cx="824131" cy="7189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82" y="324456"/>
            <a:ext cx="2710165" cy="2032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761" y="46631"/>
            <a:ext cx="3240360" cy="215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321" y="2305952"/>
            <a:ext cx="3565789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2375" y="2002235"/>
            <a:ext cx="3329904" cy="2497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6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000">
        <p14:prism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3-23.userapi.com/impg/d3O2DTVdluQFmQ_0276I4liA6ZkpT_YilECTOg/xBqD9N5jmNc.jpg?size=1280x887&amp;quality=96&amp;sign=f430e8d72dd58b5323928ddce930ac5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844756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6632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2996952"/>
            <a:ext cx="402157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88" y="3212976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000">
        <p14:prism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14282" y="142852"/>
            <a:ext cx="8715436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Планируемый результат: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благоприятное течение адаптации первокурсников к обучению в техникуме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показатели благоприятной адаптации студентов к обучению в техникуме: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сохранение физического, психического и социального здоровья студентов;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установление контакта с сокурсниками, педагогами;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адекватного поведения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84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000">
        <p14:prism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3-tub-ru.yandex.net/i?id=4d77e601e82e38406c1c2742cfb7d7a5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67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000">
        <p14:prism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9552" y="836712"/>
            <a:ext cx="82467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Объект исследования</a:t>
            </a:r>
            <a:r>
              <a:rPr lang="ru-RU" sz="3600" dirty="0" smtClean="0"/>
              <a:t> - процесс адаптации студентов </a:t>
            </a:r>
            <a:r>
              <a:rPr lang="ru-RU" sz="3600" dirty="0" smtClean="0"/>
              <a:t>первокурсников к </a:t>
            </a:r>
            <a:r>
              <a:rPr lang="ru-RU" sz="3600" dirty="0" smtClean="0"/>
              <a:t>системе среднего профессионального </a:t>
            </a:r>
            <a:r>
              <a:rPr lang="ru-RU" sz="3600" dirty="0" smtClean="0"/>
              <a:t>образования</a:t>
            </a:r>
          </a:p>
          <a:p>
            <a:endParaRPr lang="ru-RU" sz="3600" dirty="0" smtClean="0"/>
          </a:p>
          <a:p>
            <a:r>
              <a:rPr lang="ru-RU" sz="3600" b="1" dirty="0" smtClean="0"/>
              <a:t>Предмет исследования </a:t>
            </a:r>
            <a:r>
              <a:rPr lang="ru-RU" sz="3600" dirty="0" smtClean="0"/>
              <a:t>- психолого-педагогическое сопровождение адаптации студентов первого курса к учебному процессу в техникуме</a:t>
            </a:r>
            <a:endParaRPr lang="ru-RU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000">
        <p14:prism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57166"/>
            <a:ext cx="857256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Цель </a:t>
            </a:r>
            <a:r>
              <a:rPr lang="ru-RU" sz="3200" dirty="0" smtClean="0"/>
              <a:t>: создание оптимальных условий для успешной психолого-педагогической адаптации </a:t>
            </a:r>
            <a:r>
              <a:rPr lang="ru-RU" sz="3200" dirty="0" smtClean="0"/>
              <a:t>студентов первого курса </a:t>
            </a:r>
            <a:r>
              <a:rPr lang="ru-RU" sz="3200" dirty="0" smtClean="0"/>
              <a:t>к обучению в техникуме</a:t>
            </a:r>
          </a:p>
          <a:p>
            <a:pPr algn="ctr"/>
            <a:r>
              <a:rPr lang="ru-RU" sz="3200" b="1" dirty="0" smtClean="0"/>
              <a:t>Задачи </a:t>
            </a:r>
            <a:r>
              <a:rPr lang="ru-RU" sz="3200" b="1" dirty="0" smtClean="0"/>
              <a:t>:</a:t>
            </a:r>
            <a:r>
              <a:rPr lang="ru-RU" sz="3200" dirty="0" smtClean="0"/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/>
              <a:t>сокращение адаптационного периода,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/>
              <a:t>снижение уровня тревожности студентов,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/>
              <a:t>повышение </a:t>
            </a:r>
            <a:r>
              <a:rPr lang="ru-RU" sz="3200" dirty="0" smtClean="0"/>
              <a:t>стрессоустойчивости, </a:t>
            </a:r>
            <a:endParaRPr lang="ru-RU" sz="32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/>
              <a:t>формирование положительной </a:t>
            </a:r>
            <a:r>
              <a:rPr lang="ru-RU" sz="3200" dirty="0" smtClean="0"/>
              <a:t>мотивации к </a:t>
            </a:r>
            <a:r>
              <a:rPr lang="ru-RU" sz="3200" dirty="0" smtClean="0"/>
              <a:t>учебной деятельности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 advTm="202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64399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Гипотезу исследования </a:t>
            </a:r>
            <a:r>
              <a:rPr lang="ru-RU" sz="2800" dirty="0" smtClean="0"/>
              <a:t>составляет предположение о том, что успешная адаптация первокурсников к учебной деятельности осуществляется при следующих условиях: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/>
              <a:t>использование </a:t>
            </a:r>
            <a:r>
              <a:rPr lang="ru-RU" sz="2800" dirty="0" smtClean="0"/>
              <a:t>комплекса разнообразных форм воздействия и методов обучения;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/>
              <a:t>осуществление</a:t>
            </a:r>
            <a:r>
              <a:rPr lang="ru-RU" sz="2800" dirty="0" smtClean="0"/>
              <a:t> профессиональной работы классного руководителя группы и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/>
              <a:t>мастера производственного обучения;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/>
              <a:t>систематическая </a:t>
            </a:r>
            <a:r>
              <a:rPr lang="ru-RU" sz="2800" dirty="0" smtClean="0"/>
              <a:t>и целенаправленная работа педагога-психолога, социального педагога, неотъемлемой частью которой является реализация программы адаптации к обучению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000">
        <p14:prism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609600"/>
            <a:ext cx="749079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Процесс адаптации первокурсника идет ступенчато: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38279893"/>
              </p:ext>
            </p:extLst>
          </p:nvPr>
        </p:nvGraphicFramePr>
        <p:xfrm>
          <a:off x="285720" y="1988840"/>
          <a:ext cx="8572560" cy="4226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884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000">
        <p14:prism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85728"/>
            <a:ext cx="8229600" cy="1357322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В процессе адаптации студентов-первокурсников к обучению в </a:t>
            </a:r>
            <a:r>
              <a:rPr lang="ru-RU" sz="3200" dirty="0" smtClean="0">
                <a:solidFill>
                  <a:schemeClr val="tx1"/>
                </a:solidFill>
              </a:rPr>
              <a:t>техникуме </a:t>
            </a:r>
            <a:r>
              <a:rPr lang="ru-RU" sz="3200" dirty="0">
                <a:solidFill>
                  <a:schemeClr val="tx1"/>
                </a:solidFill>
              </a:rPr>
              <a:t>выявляются следующие трудности</a:t>
            </a:r>
            <a:r>
              <a:rPr lang="ru-RU" sz="3200" dirty="0" smtClean="0">
                <a:solidFill>
                  <a:schemeClr val="tx1"/>
                </a:solidFill>
              </a:rPr>
              <a:t>: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197361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600" dirty="0" smtClean="0"/>
              <a:t> </a:t>
            </a:r>
            <a:r>
              <a:rPr lang="ru-RU" sz="2600" dirty="0"/>
              <a:t>Недостаточная мотивационная готовность к выбранной профессии;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dirty="0" smtClean="0"/>
              <a:t>Выбор </a:t>
            </a:r>
            <a:r>
              <a:rPr lang="ru-RU" sz="2600" dirty="0"/>
              <a:t>оптимального режима труда и отдыха в новых условиях;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dirty="0" smtClean="0"/>
              <a:t>Боязнь </a:t>
            </a:r>
            <a:r>
              <a:rPr lang="ru-RU" sz="2600" dirty="0"/>
              <a:t>публичных выступлений перед своими однокурсниками и преподавателями;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dirty="0" smtClean="0"/>
              <a:t> </a:t>
            </a:r>
            <a:r>
              <a:rPr lang="ru-RU" sz="2600" dirty="0"/>
              <a:t>Социально-экономические проблемы у иногородних студентов: обеспечение себя жильем и финансовыми </a:t>
            </a:r>
            <a:r>
              <a:rPr lang="ru-RU" sz="2600" dirty="0" smtClean="0"/>
              <a:t>средствами, </a:t>
            </a:r>
            <a:r>
              <a:rPr lang="ru-RU" sz="2600" dirty="0"/>
              <a:t>отсутствие эмоциональной поддержки родных и </a:t>
            </a:r>
            <a:r>
              <a:rPr lang="ru-RU" sz="2600" dirty="0" smtClean="0"/>
              <a:t>близких</a:t>
            </a:r>
            <a:endParaRPr lang="ru-RU" sz="2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695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000">
        <p14:prism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19842342"/>
              </p:ext>
            </p:extLst>
          </p:nvPr>
        </p:nvGraphicFramePr>
        <p:xfrm>
          <a:off x="683568" y="332656"/>
          <a:ext cx="7488832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000">
        <p14:prism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383567"/>
            <a:ext cx="9144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 направления деятельности: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Учебно-воспитательная работа:</a:t>
            </a:r>
            <a:endParaRPr kumimoji="0" lang="ru-RU" sz="2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режима ступенчатого повышения нагрузки для студентов первого курса с целью обеспечения адаптации к условиям обучения в техникуме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факультативных занятий для студентов первого года обучения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Осуществление  контроля  за соблюдением норм учебной нагрузки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Вовлечение студентов в клубы, секции  и кружки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Проведение индивидуальных и групповых  консультации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</a:t>
            </a:r>
            <a:r>
              <a:rPr kumimoji="0" lang="ru-RU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Диагностическая работа:</a:t>
            </a:r>
            <a:endParaRPr kumimoji="0" lang="ru-RU" sz="2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Комплексное психологическое обследование с целью выявления проблем студентов-первокурсников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Выявление факторов, способствующих адаптации студентов к обучению в техникуме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Определение места студента и его позиции в студенческой группе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Определение самооценки студентов как степени социальной зрелости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Анкетирование студентов и преподавателей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000">
        <p14:prism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1546</TotalTime>
  <Words>330</Words>
  <Application>Microsoft Office PowerPoint</Application>
  <PresentationFormat>Экран (4:3)</PresentationFormat>
  <Paragraphs>56</Paragraphs>
  <Slides>12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Wingdings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Процесс адаптации первокурсника идет ступенчато:</vt:lpstr>
      <vt:lpstr>В процессе адаптации студентов-первокурсников к обучению в техникуме выявляются следующие трудности: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Педагог-психолог</cp:lastModifiedBy>
  <cp:revision>147</cp:revision>
  <dcterms:created xsi:type="dcterms:W3CDTF">2016-11-20T12:28:53Z</dcterms:created>
  <dcterms:modified xsi:type="dcterms:W3CDTF">2024-03-20T09:21:07Z</dcterms:modified>
</cp:coreProperties>
</file>