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5" r:id="rId6"/>
    <p:sldId id="267" r:id="rId7"/>
    <p:sldId id="266" r:id="rId8"/>
    <p:sldId id="263" r:id="rId9"/>
    <p:sldId id="264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5" autoAdjust="0"/>
    <p:restoredTop sz="94660"/>
  </p:normalViewPr>
  <p:slideViewPr>
    <p:cSldViewPr>
      <p:cViewPr varScale="1">
        <p:scale>
          <a:sx n="68" d="100"/>
          <a:sy n="68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5300" b="1" dirty="0" smtClean="0">
                <a:solidFill>
                  <a:srgbClr val="C00000"/>
                </a:solidFill>
              </a:rPr>
              <a:t>Формирование естественнонаучной грамотности обучающихся</a:t>
            </a:r>
            <a:endParaRPr lang="ru-RU" sz="53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797152"/>
            <a:ext cx="3888432" cy="172819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 химии  МАОУ «СОШ №22»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.Великий Новгород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Ильинская С.Е.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«Методы научного познания»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УНИВЕРСАЛЬНЫЕ  </a:t>
            </a:r>
            <a:r>
              <a:rPr lang="ru-RU" sz="1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endParaRPr lang="ru-RU" sz="1800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это приём мышления, который подразумевает разъединение целостного предмета на составляющие части (стороны, признаки, свойства или отношения) с целью их всестороннего изучения.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Синтез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это приём мышления, который подразумевает соединение ранее выделенных частей (сторон, признаков, свойств или отношений) предмета в единое целое.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Абстрагирование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это приём мышления, который заключается в отвлечении от ряда свойств и отношений изучаемого явления с одновременным выделением интересующих исследователя свойств и отношений.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Обобщение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это приём мышления, в результате которого устанавливаются общие свойства и признаки объектов. Операция обобщения осуществляется как переход от частного или менее общего понятия и суждения к более общему понятию или суждению.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Индукция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это способ рассуждения и метод исследования, в котором общий вывод строится на основе частных посылок 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Дедукция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это способ рассуждения, посредством которого из общих посылок с необходимостью следует заключение частного характера.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Аналогия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это приём познания, при котором на основе сходства объектов в одних признаках заключают об их сходстве и в других признаках. Различают две формы проявления аналогии в познании: ассоциативная и логическая аналогии.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Моделирование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это изучение объекта (оригинала) путём создания и исследования его копии (модели), замещающей оригинал с определённых сторон, интересующих познание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«Методы научного познания»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ЭМПИРИЧЕСКИЕ </a:t>
            </a:r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НАУЧНЫЕ МЕТОДЫ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ЭМПИРИЧЕСКОЕ ЗНАНИЕ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целом, эмпирический уровень познания складывается из следующих основных шагов: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Подготовка эмпирического исследования.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Получение исходных данных.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Формирование научных фактов, на основе полученных данных.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Первичная рациональная обработка научных фактов (систематизация, классификация и обобщение) с целью установления эмпирических зависимостей. 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Наблюдение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представляет собой целенаправленное восприятие явлений объективной действительности, в ходе которого наблюдатель получает знание о внешних сторонах, свойствах и отношениях изучаемого объекта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Эмпирическое описание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это фиксация средствами естественного или искусственного языка сведений об объектах, данных в наблюдении.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Измерение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это познавательная операция, в результате которой получается численное значение измеряемых величин.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Эксперимент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особый опыт, имеющий познавательный, целенаправленный, методический характер, который проводится в искусственных (специально заданных), воспроизводимых условиях путём их контролируемого изменения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«Методы научного познания»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научные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ТЕОРЕТИЧЕСКИЕ ЗНАНИЯ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широком смысле слова под «теоретическим» понимается познавательная деятельность вообще. В этом смысле «теория» часто сопоставляется с практической деятельностью человека. Здесь обычно говорят о соотношении теории и практики, теоретической и практической деятельности человека.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МЫСЛЕННЫЙ ЭКСПЕРИМЕНТ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методологии науки мысленный эксперимент трактуется, с одной стороны, как мысленный процесс, представляющий план будущего реального эксперимента; с другой стороны, под мысленным экспериментом понимается особый вид мыслительной деятельности, при котором не просто продумывается ход реального эксперимента, а осуществляется такая комбинация мыслительных образов, которые в действительности вообще не могут быть реализованы.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Контексты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Контекстом можно назвать тематическую область, к которой относится описанная в задании проблемная ситуация.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Например, в PISA эти ситуации группируются по следующим контекстам: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здоровье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природные ресурсы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окружающая среда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опасности и риски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связь науки и технологий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уровня рассмотрения ситуации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Личностный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(связанном с самим учащимся, его семьей, друзьями) 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Местный/национальный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(связанном с проблемами данной местности или страны) 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Глобальный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(когда рассматриваются явления, происходящие в различных уголках мира)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Уровень познавательных действий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Низкий: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Выполнять одношаговую процедуру, например, распознавать факты, термины, принципы или понятия, или найти единственную точку, содержащую информацию, на графике или в таблице. 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Средний: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Использовать и применять понятийное знание для описания или объяснение явлений, выбирать соответствующие процедуры, предполагающие два шага или более, интерпретировать или использовать простые наборы данных в виде таблиц или графиков. 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Высокий 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Анализировать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сложную информацию или данные, обобщать или оценивать доказательства, обосновывать, формулировать выводы, учитывая разные источники информации, разрабатывать план или последовательность шагов, ведущих к решению проблемы.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00811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Набор форматов заданий, используемых в мониторинге ЕНГ </a:t>
            </a:r>
            <a:endParaRPr lang="ru-RU" sz="1800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580597"/>
          <a:ext cx="8147248" cy="6277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812"/>
                <a:gridCol w="2036812"/>
                <a:gridCol w="2036812"/>
                <a:gridCol w="2036812"/>
              </a:tblGrid>
              <a:tr h="5633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Формат заданий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PISA-2018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ЕНГ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класс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ЕНГ 	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291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выбором одного правильного ответа, включая перетаскивание объектов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70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выбором нескольких правильных ответов (множественный выбор)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47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развернутым ответом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39%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47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Интерактивные задания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47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по химии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Вам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необходимо проводить штукатурные работы. Все материалы были куплены заранее. Как можно определить, пригодна ли запасенная вами известь для приготовления штукатурного раствора?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Ответ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хранении гашеной извести, она реагирует с углекислым газов, содержащимся в воздухе с образованием карбоната кальция. Присутствие карбоната в гашеной извести можно обнаружить пробой с любой кислотой (выделение СО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Если газ выделяется очень сильно, известь непригодна для побелки.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по химии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       Две </a:t>
            </a: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хозяйки готовились к стирке. Первая подогрела воду до 60 градусов и замочила в ней белье, вторая нагрела воду до кипения, прокипятила ее 5 минут, а затем охладила до 60 градусов и только после этого начала стирку. У кого белье лучше отстирается? Каким простым опытом это можно доказать и как объяснить?</a:t>
            </a: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   Ответ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Мыло и другие моющие средства намного эффективнее действуют в мягкой воде. Жесткость воды обусловлена наличием в ней гидрокарбонатов кальция и магния, которые при кипячении выпадают в осадок в виде карбонатов: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Ca(HCO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= CaCO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+H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O+CO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Mg(HCO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= MgCO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+H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O+CO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При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нагревании воды до 60 градусов эти реакции не происходят, и вода остается жесткой. Поэтому белье лучше отстирается у той хозяйки, которая прокипятила воду. Это легко доказать простым опытом: опустить по кусочку мыла в подогретую воду и воду той же температуры, но предварительно прокипяченную. В прокипяченной воде мыло растворится почти без осадка, а в сырой воде образуется осадок в виде хлопьев. Образование осадка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стеаратов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кальция и магния происходит за счет взаимодействия растворенных солей кальция и магния с мылом.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Следует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помнить, что кипячением можно устранить только карбонатную, или временную, жесткость воды, а постоянная жесткость, обусловленная присутствием сульфатов и хлоридов кальция и магния, устраняется только действием соды: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С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aSO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+Na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=CaCO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+Na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MgSO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+Na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=MgCO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+Na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по химии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Скорлупа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яиц состоит преимущественно из карбоната кальция СаСО</a:t>
            </a:r>
            <a:r>
              <a:rPr lang="ru-RU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Подсчитайте, сколько кальция теряет организм курицы с каждым снесенным яйцом, если масса скорлупы в среднем 10 г, и сколько кальция должна получить несушка с кормами в течение года, если средняя яйценоскость составляет 220 яиц в год. Определите также годовой запас мела для домашней птицефермы, если на ней содержат 5 кур – несушек.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Ответ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Молярная масса карбоната кальция 100 г/моль.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Массовая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кальция в этом соединении 40%, т.е. 10 г скорлупы содержится 4 г кальция.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каждым яйцом курица теряет 4 г кальция, за год –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220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 = 880 г. Такое количество кальция должна за год получить каждая несушка. Для расчета годового запаса мела проще воспользоваться весом скорлупы, которая состоит из карбоната кальция.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10г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220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 = 11000  Т.о. надо запасти 11 кг мела.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Естественнонаучная грамотность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Естественнонаучная 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грамотность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способность человека занимать активную гражданскую позицию по общественно значимым вопросам, связанным с естественными науками, и его готовность интересоваться естественнонаучными идеями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по химии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Многим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известен способ лечения насморка или радикулита с помощью поваренной соли. Ее нагревают на сковороде или в духовке, насыпают в мешочек из плотной ткани, а мешочек прикладывают к больному месту на несколько часов. Какие свойства поваренной соли использованы в этом рецепте? Кстати, вместо соли можно использовать и чистый песок, который, как известно, состоит преимущественно из SiO</a:t>
            </a:r>
            <a:r>
              <a:rPr lang="ru-RU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данном случае играют роль не химические, а физические свойства хлорида натрия: его довольно высокая теплоемкость. Аналогичными свойствами обладает и песок.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по химии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 В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одной старинной книге описан фокус с букетом тюльпанов. Вначале зритель видит вазу с алыми цветами, затем фокусник накрывает ее непрозрачным колпаком, а когда тот снимается, тюльпаны оказываются… синими! В чем секрет опыта?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Выберите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правильный ответ: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1)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вазу, где они стояли, незаметно капнули соляную кислоту, обладающую кислотными свойствами. Она, испаряясь, проникла в ткани растений, воздействовала на антоцианы, и цвет лепестков изменились с красного на синий.</a:t>
            </a: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2)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вазу, где они стояли, незаметно налили нашатырный спирт, обладающий щелочными свойствами. Он, испаряясь, проник в ткани растений, воздействовал на антоцианы, и цвет лепестков изменились с красного на синий.</a:t>
            </a: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3)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вазу, где они стояли, незаметно налили раствор нитрата натрия. Он, испаряясь, проник в ткани растений, воздействовал на антоцианы, и цвет лепестков изменились с красного на синий.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по химии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    Определите </a:t>
            </a:r>
            <a:r>
              <a:rPr lang="ru-RU" b="1" i="1" dirty="0" smtClean="0"/>
              <a:t>какой из процессов является химическим, а какой </a:t>
            </a:r>
            <a:r>
              <a:rPr lang="ru-RU" b="1" i="1" dirty="0" smtClean="0"/>
              <a:t>физическим:</a:t>
            </a:r>
            <a:endParaRPr lang="ru-RU" b="1" i="1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1.Горение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дров в камине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2.Растворение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глауберовой соли в воде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3.Испарение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воды из луж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4.Коррозия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водопроводных труб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Разложение пищи под действием желудочного сока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Нагревание сковородки на электрической плите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Ответ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Химические -1,4,5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Кодификатор, который используется для разработки и оценки выполнения заданий по ЕНГ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124744"/>
          <a:ext cx="82296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3024336"/>
                <a:gridCol w="4546848"/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Оцениваемые компетенции, умения 	</a:t>
                      </a:r>
                      <a:endParaRPr lang="ru-RU" sz="1400" b="1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Характеристика учебного задания, направленного на формирование/оценку умения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381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Анализировать, интерпретировать данные и делать соответствующие выводы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Предлагается формулировать выводы на основе интерпретации данных, представленных в различных формах: графики, таблицы, диаграммы, фотографии, географические карты, словесный текст. Данные могут быть представлены и в сочетании форм.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Преобразовывать одну форму представления данных в другую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Предлагается преобразовать одну форму представления научной информации в другую, например: словесную в схематический рисунок, табличную форму в график или диаграмму и т.д.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Распознавать допущения, доказательства и рассуждения в научных текстах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Предлагается выявлять и формулировать допущения, на которых строится то или иное научное рассуждение, а также характеризовать сами типы научного текста: доказательство, рассуждение, допущение. 	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Оценивать </a:t>
                      </a:r>
                      <a:r>
                        <a:rPr lang="ru-RU" sz="14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научной точки зрения аргументы и доказательства из различных источников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Предлагается оценить с научной точки зрения корректность и убедительность утверждений, содержащихся в различных источниках, например, научно-популярных текстах, сообщениях СМИ, высказываниях людей. 	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Используемые ресурсы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http://skiv.instrao.ru/content/board1/obshchie-podkhody/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http://www.centeroko.ru</a:t>
            </a:r>
            <a:r>
              <a:rPr lang="en-US" b="1" dirty="0" smtClean="0"/>
              <a:t>/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Международная программа по оценке образовательных достижений учащихся PISA (</a:t>
            </a:r>
            <a:r>
              <a:rPr lang="ru-RU" sz="2400" b="1" dirty="0" err="1" smtClean="0"/>
              <a:t>Programme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for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International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Student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Assessment</a:t>
            </a:r>
            <a:r>
              <a:rPr lang="ru-RU" sz="2400" b="1" dirty="0" smtClean="0"/>
              <a:t>) 2018 год</a:t>
            </a:r>
            <a:endParaRPr lang="ru-RU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0891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Противоречие в результатах исследования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Международные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сравнительные исследования (TIMSS) в области образования подтверждают, что российские учащиеся сильны в области предметных знаний, но у них возникают трудности в применении предметных знаний в ситуациях, приближенных к жизненным реальностям (PISA).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Типы научного знания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Содержательное знание, знание научного содержания, относящегося к следующим областям: «Физические системы», «Живые системы» и «Науки о Земле и Вселенной».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Процедурное знание, знание разнообразных методов, используемых для получения научного знания, а также знание стандартных исследовательских процедур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нашей практике комплекс знаний, умений, компетентностей, относящихся к типу процедурного знания, принято объединять под рубрикой «Методы научного познания».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92500" algn="l">
              <a:lnSpc>
                <a:spcPct val="100000"/>
              </a:lnSpc>
              <a:spcBef>
                <a:spcPts val="790"/>
              </a:spcBef>
            </a:pPr>
            <a:r>
              <a:rPr lang="ru-RU" sz="2400" b="1" spc="-35" dirty="0" smtClean="0">
                <a:solidFill>
                  <a:srgbClr val="FF0000"/>
                </a:solidFill>
                <a:cs typeface="Calibri"/>
              </a:rPr>
              <a:t/>
            </a:r>
            <a:br>
              <a:rPr lang="ru-RU" sz="2400" b="1" spc="-35" dirty="0" smtClean="0">
                <a:solidFill>
                  <a:srgbClr val="FF0000"/>
                </a:solidFill>
                <a:cs typeface="Calibri"/>
              </a:rPr>
            </a:br>
            <a:r>
              <a:rPr lang="ru-RU" sz="2400" b="1" spc="-35" dirty="0" smtClean="0">
                <a:solidFill>
                  <a:srgbClr val="FF0000"/>
                </a:solidFill>
                <a:cs typeface="Calibri"/>
              </a:rPr>
              <a:t/>
            </a:r>
            <a:br>
              <a:rPr lang="ru-RU" sz="2400" b="1" spc="-35" dirty="0" smtClean="0">
                <a:solidFill>
                  <a:srgbClr val="FF0000"/>
                </a:solidFill>
                <a:cs typeface="Calibri"/>
              </a:rPr>
            </a:br>
            <a:r>
              <a:rPr lang="ru-RU" sz="2400" b="1" spc="-35" dirty="0" smtClean="0">
                <a:solidFill>
                  <a:srgbClr val="FF0000"/>
                </a:solidFill>
                <a:cs typeface="Calibri"/>
              </a:rPr>
              <a:t/>
            </a:r>
            <a:br>
              <a:rPr lang="ru-RU" sz="2400" b="1" spc="-35" dirty="0" smtClean="0">
                <a:solidFill>
                  <a:srgbClr val="FF0000"/>
                </a:solidFill>
                <a:cs typeface="Calibri"/>
              </a:rPr>
            </a:br>
            <a:r>
              <a:rPr lang="ru-RU" sz="2400" b="1" spc="-35" dirty="0" smtClean="0">
                <a:solidFill>
                  <a:srgbClr val="FF0000"/>
                </a:solidFill>
                <a:cs typeface="Calibri"/>
              </a:rPr>
              <a:t/>
            </a:r>
            <a:br>
              <a:rPr lang="ru-RU" sz="2400" b="1" spc="-35" dirty="0" smtClean="0">
                <a:solidFill>
                  <a:srgbClr val="FF0000"/>
                </a:solidFill>
                <a:cs typeface="Calibri"/>
              </a:rPr>
            </a:br>
            <a:r>
              <a:rPr lang="ru-RU" b="1" spc="-35" dirty="0" smtClean="0">
                <a:solidFill>
                  <a:srgbClr val="FF0000"/>
                </a:solidFill>
                <a:cs typeface="Calibri"/>
              </a:rPr>
              <a:t>Точка</a:t>
            </a:r>
            <a:r>
              <a:rPr lang="ru-RU" b="1" spc="-45" dirty="0" smtClean="0">
                <a:solidFill>
                  <a:srgbClr val="FF0000"/>
                </a:solidFill>
                <a:cs typeface="Calibri"/>
              </a:rPr>
              <a:t> </a:t>
            </a:r>
            <a:r>
              <a:rPr lang="ru-RU" b="1" dirty="0" smtClean="0">
                <a:solidFill>
                  <a:srgbClr val="FF0000"/>
                </a:solidFill>
                <a:cs typeface="Calibri"/>
              </a:rPr>
              <a:t>зрения</a:t>
            </a:r>
            <a:r>
              <a:rPr lang="ru-RU" b="1" spc="-45" dirty="0" smtClean="0">
                <a:solidFill>
                  <a:srgbClr val="FF0000"/>
                </a:solidFill>
                <a:cs typeface="Calibri"/>
              </a:rPr>
              <a:t> </a:t>
            </a:r>
            <a:r>
              <a:rPr lang="ru-RU" b="1" spc="-10" dirty="0" smtClean="0">
                <a:solidFill>
                  <a:srgbClr val="FF0000"/>
                </a:solidFill>
                <a:cs typeface="Calibri"/>
              </a:rPr>
              <a:t>PISA</a:t>
            </a:r>
            <a:br>
              <a:rPr lang="ru-RU" b="1" spc="-10" dirty="0" smtClean="0">
                <a:solidFill>
                  <a:srgbClr val="FF0000"/>
                </a:solidFill>
                <a:cs typeface="Calibri"/>
              </a:rPr>
            </a:br>
            <a:r>
              <a:rPr lang="ru-RU" sz="2400" dirty="0" smtClean="0">
                <a:cs typeface="Calibri"/>
              </a:rPr>
              <a:t/>
            </a:r>
            <a:br>
              <a:rPr lang="ru-RU" sz="2400" dirty="0" smtClean="0">
                <a:cs typeface="Calibri"/>
              </a:rPr>
            </a:br>
            <a:r>
              <a:rPr lang="ru-RU" sz="2400" dirty="0" smtClean="0">
                <a:cs typeface="Calibri"/>
              </a:rPr>
              <a:t/>
            </a:r>
            <a:br>
              <a:rPr lang="ru-RU" sz="2400" dirty="0" smtClean="0">
                <a:cs typeface="Calibri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1F5F"/>
                </a:solidFill>
                <a:cs typeface="Calibri"/>
              </a:rPr>
              <a:t>Задания</a:t>
            </a:r>
            <a:r>
              <a:rPr lang="ru-RU" sz="4000" spc="-15" dirty="0" smtClean="0">
                <a:solidFill>
                  <a:srgbClr val="001F5F"/>
                </a:solidFill>
                <a:cs typeface="Calibri"/>
              </a:rPr>
              <a:t> </a:t>
            </a:r>
            <a:r>
              <a:rPr lang="ru-RU" sz="4000" spc="-5" dirty="0" smtClean="0">
                <a:solidFill>
                  <a:srgbClr val="001F5F"/>
                </a:solidFill>
                <a:cs typeface="Calibri"/>
              </a:rPr>
              <a:t>носят </a:t>
            </a:r>
            <a:r>
              <a:rPr lang="ru-RU" sz="4000" b="1" spc="-10" dirty="0" err="1" smtClean="0">
                <a:solidFill>
                  <a:srgbClr val="001F5F"/>
                </a:solidFill>
                <a:cs typeface="Calibri"/>
              </a:rPr>
              <a:t>межпредметный</a:t>
            </a:r>
            <a:r>
              <a:rPr lang="ru-RU" sz="4000" dirty="0" smtClean="0">
                <a:cs typeface="Calibri"/>
              </a:rPr>
              <a:t/>
            </a:r>
            <a:br>
              <a:rPr lang="ru-RU" sz="4000" dirty="0" smtClean="0">
                <a:cs typeface="Calibri"/>
              </a:rPr>
            </a:br>
            <a:r>
              <a:rPr lang="ru-RU" sz="4000" spc="-5" dirty="0" smtClean="0">
                <a:solidFill>
                  <a:srgbClr val="001F5F"/>
                </a:solidFill>
                <a:cs typeface="Calibri"/>
              </a:rPr>
              <a:t>характер</a:t>
            </a:r>
            <a:r>
              <a:rPr lang="ru-RU" sz="4000" spc="-5" dirty="0" smtClean="0">
                <a:solidFill>
                  <a:srgbClr val="001F5F"/>
                </a:solidFill>
                <a:cs typeface="Calibri"/>
              </a:rPr>
              <a:t>.</a:t>
            </a:r>
          </a:p>
          <a:p>
            <a:r>
              <a:rPr lang="ru-RU" sz="4000" b="1" spc="-5" dirty="0" smtClean="0">
                <a:solidFill>
                  <a:srgbClr val="001F5F"/>
                </a:solidFill>
                <a:cs typeface="Calibri"/>
              </a:rPr>
              <a:t>Локально:</a:t>
            </a:r>
            <a:r>
              <a:rPr lang="ru-RU" sz="4000" b="1" dirty="0" smtClean="0">
                <a:solidFill>
                  <a:srgbClr val="001F5F"/>
                </a:solidFill>
                <a:cs typeface="Calibri"/>
              </a:rPr>
              <a:t> </a:t>
            </a:r>
            <a:r>
              <a:rPr lang="ru-RU" sz="4000" spc="-5" dirty="0" smtClean="0">
                <a:solidFill>
                  <a:srgbClr val="001F5F"/>
                </a:solidFill>
                <a:cs typeface="Calibri"/>
              </a:rPr>
              <a:t>научить</a:t>
            </a:r>
            <a:r>
              <a:rPr lang="ru-RU" sz="4000" spc="20" dirty="0" smtClean="0">
                <a:solidFill>
                  <a:srgbClr val="001F5F"/>
                </a:solidFill>
                <a:cs typeface="Calibri"/>
              </a:rPr>
              <a:t> </a:t>
            </a:r>
            <a:r>
              <a:rPr lang="ru-RU" sz="4000" spc="-10" dirty="0" smtClean="0">
                <a:solidFill>
                  <a:srgbClr val="001F5F"/>
                </a:solidFill>
                <a:cs typeface="Calibri"/>
              </a:rPr>
              <a:t>детей</a:t>
            </a:r>
            <a:r>
              <a:rPr lang="ru-RU" sz="4000" spc="5" dirty="0" smtClean="0">
                <a:solidFill>
                  <a:srgbClr val="001F5F"/>
                </a:solidFill>
                <a:cs typeface="Calibri"/>
              </a:rPr>
              <a:t> </a:t>
            </a:r>
            <a:r>
              <a:rPr lang="ru-RU" sz="4000" spc="-10" dirty="0" smtClean="0">
                <a:solidFill>
                  <a:srgbClr val="001F5F"/>
                </a:solidFill>
                <a:cs typeface="Calibri"/>
              </a:rPr>
              <a:t>использовать</a:t>
            </a:r>
            <a:r>
              <a:rPr lang="ru-RU" sz="4000" spc="35" dirty="0" smtClean="0">
                <a:solidFill>
                  <a:srgbClr val="001F5F"/>
                </a:solidFill>
                <a:cs typeface="Calibri"/>
              </a:rPr>
              <a:t> </a:t>
            </a:r>
            <a:r>
              <a:rPr lang="ru-RU" sz="4000" spc="-10" dirty="0" smtClean="0">
                <a:solidFill>
                  <a:srgbClr val="001F5F"/>
                </a:solidFill>
                <a:cs typeface="Calibri"/>
              </a:rPr>
              <a:t>получаемые </a:t>
            </a:r>
            <a:r>
              <a:rPr lang="ru-RU" sz="4000" spc="-390" dirty="0" smtClean="0">
                <a:solidFill>
                  <a:srgbClr val="001F5F"/>
                </a:solidFill>
                <a:cs typeface="Calibri"/>
              </a:rPr>
              <a:t> </a:t>
            </a:r>
            <a:r>
              <a:rPr lang="ru-RU" sz="4000" dirty="0" smtClean="0">
                <a:solidFill>
                  <a:srgbClr val="001F5F"/>
                </a:solidFill>
                <a:cs typeface="Calibri"/>
              </a:rPr>
              <a:t>знания</a:t>
            </a:r>
            <a:r>
              <a:rPr lang="ru-RU" sz="4000" spc="5" dirty="0" smtClean="0">
                <a:solidFill>
                  <a:srgbClr val="001F5F"/>
                </a:solidFill>
                <a:cs typeface="Calibri"/>
              </a:rPr>
              <a:t> </a:t>
            </a:r>
            <a:r>
              <a:rPr lang="ru-RU" sz="4000" dirty="0" smtClean="0">
                <a:solidFill>
                  <a:srgbClr val="001F5F"/>
                </a:solidFill>
                <a:cs typeface="Calibri"/>
              </a:rPr>
              <a:t>на</a:t>
            </a:r>
            <a:r>
              <a:rPr lang="ru-RU" sz="4000" spc="15" dirty="0" smtClean="0">
                <a:solidFill>
                  <a:srgbClr val="001F5F"/>
                </a:solidFill>
                <a:cs typeface="Calibri"/>
              </a:rPr>
              <a:t> </a:t>
            </a:r>
            <a:r>
              <a:rPr lang="ru-RU" sz="4000" spc="-5" dirty="0" smtClean="0">
                <a:solidFill>
                  <a:srgbClr val="001F5F"/>
                </a:solidFill>
                <a:cs typeface="Calibri"/>
              </a:rPr>
              <a:t>практике</a:t>
            </a:r>
            <a:endParaRPr lang="ru-RU" sz="4000" dirty="0" smtClean="0">
              <a:cs typeface="Calibri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Что все таки проверяется?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10" dirty="0" smtClean="0">
                <a:solidFill>
                  <a:srgbClr val="00B0F0"/>
                </a:solidFill>
                <a:cs typeface="Calibri"/>
              </a:rPr>
              <a:t>Ученик</a:t>
            </a:r>
            <a:r>
              <a:rPr lang="ru-RU" b="1" spc="-45" dirty="0" smtClean="0">
                <a:solidFill>
                  <a:srgbClr val="00B0F0"/>
                </a:solidFill>
                <a:cs typeface="Calibri"/>
              </a:rPr>
              <a:t> </a:t>
            </a:r>
            <a:r>
              <a:rPr lang="ru-RU" b="1" spc="-15" dirty="0" smtClean="0">
                <a:solidFill>
                  <a:srgbClr val="00B0F0"/>
                </a:solidFill>
                <a:cs typeface="Calibri"/>
              </a:rPr>
              <a:t>должен</a:t>
            </a:r>
            <a:r>
              <a:rPr lang="ru-RU" b="1" spc="-50" dirty="0" smtClean="0">
                <a:solidFill>
                  <a:srgbClr val="00B0F0"/>
                </a:solidFill>
                <a:cs typeface="Calibri"/>
              </a:rPr>
              <a:t> </a:t>
            </a:r>
            <a:r>
              <a:rPr lang="ru-RU" b="1" spc="-5" dirty="0" smtClean="0">
                <a:solidFill>
                  <a:srgbClr val="00B0F0"/>
                </a:solidFill>
                <a:cs typeface="Calibri"/>
              </a:rPr>
              <a:t>уметь:</a:t>
            </a:r>
            <a:endParaRPr lang="ru-RU" dirty="0" smtClean="0">
              <a:solidFill>
                <a:srgbClr val="00B0F0"/>
              </a:solidFill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pc="-5" dirty="0" smtClean="0">
                <a:solidFill>
                  <a:srgbClr val="001F5F"/>
                </a:solidFill>
                <a:cs typeface="Calibri"/>
              </a:rPr>
              <a:t>Объяснять</a:t>
            </a:r>
            <a:endParaRPr lang="ru-RU" dirty="0" smtClean="0"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pc="-10" dirty="0" smtClean="0">
                <a:solidFill>
                  <a:srgbClr val="001F5F"/>
                </a:solidFill>
                <a:cs typeface="Calibri"/>
              </a:rPr>
              <a:t>Исследовать</a:t>
            </a:r>
            <a:endParaRPr lang="ru-RU" dirty="0" smtClean="0"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pc="-5" dirty="0" smtClean="0">
                <a:solidFill>
                  <a:srgbClr val="001F5F"/>
                </a:solidFill>
                <a:cs typeface="Calibri"/>
              </a:rPr>
              <a:t>Анализировать</a:t>
            </a:r>
            <a:endParaRPr lang="ru-RU" dirty="0" smtClean="0"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pc="-10" dirty="0" smtClean="0">
                <a:solidFill>
                  <a:srgbClr val="001F5F"/>
                </a:solidFill>
                <a:cs typeface="Calibri"/>
              </a:rPr>
              <a:t>Д</a:t>
            </a:r>
            <a:r>
              <a:rPr lang="ru-RU" spc="-20" dirty="0" smtClean="0">
                <a:solidFill>
                  <a:srgbClr val="001F5F"/>
                </a:solidFill>
                <a:cs typeface="Calibri"/>
              </a:rPr>
              <a:t>е</a:t>
            </a:r>
            <a:r>
              <a:rPr lang="ru-RU" dirty="0" smtClean="0">
                <a:solidFill>
                  <a:srgbClr val="001F5F"/>
                </a:solidFill>
                <a:cs typeface="Calibri"/>
              </a:rPr>
              <a:t>лать</a:t>
            </a:r>
            <a:r>
              <a:rPr lang="ru-RU" spc="-20" dirty="0" smtClean="0">
                <a:solidFill>
                  <a:srgbClr val="001F5F"/>
                </a:solidFill>
                <a:cs typeface="Calibri"/>
              </a:rPr>
              <a:t> </a:t>
            </a:r>
            <a:r>
              <a:rPr lang="ru-RU" dirty="0" smtClean="0">
                <a:solidFill>
                  <a:srgbClr val="001F5F"/>
                </a:solidFill>
                <a:cs typeface="Calibri"/>
              </a:rPr>
              <a:t>выв</a:t>
            </a:r>
            <a:r>
              <a:rPr lang="ru-RU" spc="-45" dirty="0" smtClean="0">
                <a:solidFill>
                  <a:srgbClr val="001F5F"/>
                </a:solidFill>
                <a:cs typeface="Calibri"/>
              </a:rPr>
              <a:t>о</a:t>
            </a:r>
            <a:r>
              <a:rPr lang="ru-RU" spc="-5" dirty="0" smtClean="0">
                <a:solidFill>
                  <a:srgbClr val="001F5F"/>
                </a:solidFill>
                <a:cs typeface="Calibri"/>
              </a:rPr>
              <a:t>ды</a:t>
            </a:r>
            <a:endParaRPr lang="ru-RU" dirty="0" smtClean="0">
              <a:cs typeface="Calibri"/>
            </a:endParaRPr>
          </a:p>
          <a:p>
            <a:pPr marL="299085" marR="37084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pc="-5" dirty="0" smtClean="0">
                <a:solidFill>
                  <a:srgbClr val="001F5F"/>
                </a:solidFill>
                <a:cs typeface="Calibri"/>
              </a:rPr>
              <a:t>Предлагать </a:t>
            </a:r>
            <a:r>
              <a:rPr lang="ru-RU" dirty="0" smtClean="0">
                <a:solidFill>
                  <a:srgbClr val="001F5F"/>
                </a:solidFill>
                <a:cs typeface="Calibri"/>
              </a:rPr>
              <a:t> а</a:t>
            </a:r>
            <a:r>
              <a:rPr lang="ru-RU" spc="5" dirty="0" smtClean="0">
                <a:solidFill>
                  <a:srgbClr val="001F5F"/>
                </a:solidFill>
                <a:cs typeface="Calibri"/>
              </a:rPr>
              <a:t>л</a:t>
            </a:r>
            <a:r>
              <a:rPr lang="ru-RU" spc="-80" dirty="0" smtClean="0">
                <a:solidFill>
                  <a:srgbClr val="001F5F"/>
                </a:solidFill>
                <a:cs typeface="Calibri"/>
              </a:rPr>
              <a:t>ь</a:t>
            </a:r>
            <a:r>
              <a:rPr lang="ru-RU" spc="-15" dirty="0" smtClean="0">
                <a:solidFill>
                  <a:srgbClr val="001F5F"/>
                </a:solidFill>
                <a:cs typeface="Calibri"/>
              </a:rPr>
              <a:t>т</a:t>
            </a:r>
            <a:r>
              <a:rPr lang="ru-RU" dirty="0" smtClean="0">
                <a:solidFill>
                  <a:srgbClr val="001F5F"/>
                </a:solidFill>
                <a:cs typeface="Calibri"/>
              </a:rPr>
              <a:t>е</a:t>
            </a:r>
            <a:r>
              <a:rPr lang="ru-RU" spc="5" dirty="0" smtClean="0">
                <a:solidFill>
                  <a:srgbClr val="001F5F"/>
                </a:solidFill>
                <a:cs typeface="Calibri"/>
              </a:rPr>
              <a:t>р</a:t>
            </a:r>
            <a:r>
              <a:rPr lang="ru-RU" dirty="0" smtClean="0">
                <a:solidFill>
                  <a:srgbClr val="001F5F"/>
                </a:solidFill>
                <a:cs typeface="Calibri"/>
              </a:rPr>
              <a:t>нативные  варианты</a:t>
            </a:r>
            <a:endParaRPr lang="ru-RU" dirty="0" smtClean="0">
              <a:cs typeface="Calibri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Чем отличается новая система заданий от традиционно используемых в отечественной школе?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описание реальной ситуации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проблемном ключе,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вопросы-задания, связанных с этой ситуацией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spc="-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  <a:r>
              <a:rPr lang="ru-RU" sz="4000" b="1" spc="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="1" spc="-2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ЕНГ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1F5F"/>
                </a:solidFill>
                <a:cs typeface="Calibri"/>
              </a:rPr>
              <a:t>   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КАКИЕ</a:t>
            </a:r>
            <a:r>
              <a:rPr lang="ru-RU" b="1" spc="-25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  <a:r>
              <a:rPr lang="ru-RU" b="1" spc="-15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ПРОВЕРЯЮТСЯ?</a:t>
            </a:r>
          </a:p>
          <a:p>
            <a:r>
              <a:rPr lang="ru-RU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научное</a:t>
            </a:r>
            <a:r>
              <a:rPr lang="ru-RU" spc="-2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объяснение</a:t>
            </a:r>
            <a:r>
              <a:rPr lang="ru-RU" spc="-2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явлений</a:t>
            </a:r>
            <a:endParaRPr lang="ru-RU" spc="-10" dirty="0" smtClean="0">
              <a:solidFill>
                <a:srgbClr val="001F5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понимание особенностей </a:t>
            </a:r>
            <a:r>
              <a:rPr lang="ru-RU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естес</a:t>
            </a:r>
            <a:r>
              <a:rPr lang="ru-RU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вен</a:t>
            </a:r>
            <a:r>
              <a:rPr lang="ru-RU" spc="-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pc="-2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чно</a:t>
            </a:r>
            <a:r>
              <a:rPr lang="ru-RU" spc="-2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pc="-4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pc="-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pc="-2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pc="-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ова</a:t>
            </a:r>
            <a:r>
              <a:rPr lang="ru-RU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ия</a:t>
            </a:r>
          </a:p>
          <a:p>
            <a:r>
              <a:rPr lang="ru-RU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интерпретация</a:t>
            </a:r>
            <a:r>
              <a:rPr lang="ru-RU" spc="-4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ru-RU" spc="-2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pc="-2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pc="-254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научных </a:t>
            </a:r>
            <a:r>
              <a:rPr lang="ru-RU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доказательств 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получения </a:t>
            </a:r>
            <a:r>
              <a:rPr lang="ru-RU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выводов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2022</Words>
  <Application>Microsoft Office PowerPoint</Application>
  <PresentationFormat>Экран (4:3)</PresentationFormat>
  <Paragraphs>157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   Формирование естественнонаучной грамотности обучающихся</vt:lpstr>
      <vt:lpstr>Естественнонаучная грамотность</vt:lpstr>
      <vt:lpstr>Международная программа по оценке образовательных достижений учащихся PISA (Programme for International Student Assessment) 2018 год</vt:lpstr>
      <vt:lpstr>Противоречие в результатах исследования </vt:lpstr>
      <vt:lpstr>Типы научного знания </vt:lpstr>
      <vt:lpstr>    Точка зрения PISA   </vt:lpstr>
      <vt:lpstr>Что все таки проверяется?</vt:lpstr>
      <vt:lpstr>Чем отличается новая система заданий от традиционно используемых в отечественной школе?</vt:lpstr>
      <vt:lpstr>Компетенции в ЕНГ</vt:lpstr>
      <vt:lpstr>«Методы научного познания» </vt:lpstr>
      <vt:lpstr>«Методы научного познания» </vt:lpstr>
      <vt:lpstr>«Методы научного познания» </vt:lpstr>
      <vt:lpstr>Контексты </vt:lpstr>
      <vt:lpstr>Три уровня рассмотрения ситуации </vt:lpstr>
      <vt:lpstr>Уровень познавательных действий </vt:lpstr>
      <vt:lpstr>Набор форматов заданий, используемых в мониторинге ЕНГ </vt:lpstr>
      <vt:lpstr>Задачи по химии</vt:lpstr>
      <vt:lpstr>Задачи по химии</vt:lpstr>
      <vt:lpstr>Задачи по химии</vt:lpstr>
      <vt:lpstr>Задачи по химии</vt:lpstr>
      <vt:lpstr>Задачи по химии</vt:lpstr>
      <vt:lpstr>Задачи по химии</vt:lpstr>
      <vt:lpstr>Кодификатор, который используется для разработки и оценки выполнения заданий по ЕНГ</vt:lpstr>
      <vt:lpstr>Используемые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Формирование естественнонаучной грамотности обучающихся</dc:title>
  <dc:creator>user</dc:creator>
  <cp:lastModifiedBy>user</cp:lastModifiedBy>
  <cp:revision>8</cp:revision>
  <dcterms:created xsi:type="dcterms:W3CDTF">2022-10-28T04:23:39Z</dcterms:created>
  <dcterms:modified xsi:type="dcterms:W3CDTF">2022-10-28T06:52:28Z</dcterms:modified>
</cp:coreProperties>
</file>