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3" r:id="rId7"/>
    <p:sldId id="262" r:id="rId8"/>
    <p:sldId id="261" r:id="rId9"/>
    <p:sldId id="259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7772400" cy="2118097"/>
          </a:xfrm>
        </p:spPr>
        <p:txBody>
          <a:bodyPr/>
          <a:lstStyle/>
          <a:p>
            <a:pPr algn="ctr"/>
            <a:r>
              <a:rPr lang="ru-RU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Крячков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Андрей Дмитриевич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7" y="5013176"/>
            <a:ext cx="3681798" cy="1752600"/>
          </a:xfrm>
        </p:spPr>
        <p:txBody>
          <a:bodyPr>
            <a:normAutofit/>
          </a:bodyPr>
          <a:lstStyle/>
          <a:p>
            <a:pPr algn="l"/>
            <a:endParaRPr lang="ru-RU" sz="2000" dirty="0" smtClean="0">
              <a:solidFill>
                <a:schemeClr val="tx1"/>
              </a:solidFill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Выполнила учитель МБОУ С(К) ШИ № 39 г Новосибирск </a:t>
            </a:r>
          </a:p>
          <a:p>
            <a:pPr algn="l"/>
            <a:r>
              <a:rPr lang="ru-RU" sz="2000" smtClean="0"/>
              <a:t>Демидова Л.В.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Новосибирский государственный художественный музей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46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Здание </a:t>
            </a:r>
            <a:r>
              <a:rPr lang="ru-RU" sz="2400" dirty="0" err="1"/>
              <a:t>Сибревкома</a:t>
            </a:r>
            <a:r>
              <a:rPr lang="ru-RU" sz="2400" dirty="0"/>
              <a:t> </a:t>
            </a:r>
            <a:r>
              <a:rPr lang="ru-RU" sz="2400" dirty="0" smtClean="0"/>
              <a:t>построено в </a:t>
            </a:r>
            <a:r>
              <a:rPr lang="ru-RU" sz="2400" dirty="0"/>
              <a:t>1925-1926 </a:t>
            </a:r>
            <a:r>
              <a:rPr lang="ru-RU" sz="2400" dirty="0" smtClean="0"/>
              <a:t>годах, признано </a:t>
            </a:r>
            <a:r>
              <a:rPr lang="ru-RU" sz="2400" dirty="0"/>
              <a:t>памятником архитектуры федерального </a:t>
            </a:r>
            <a:r>
              <a:rPr lang="ru-RU" sz="2400" dirty="0" smtClean="0"/>
              <a:t>значения.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С</a:t>
            </a:r>
            <a:r>
              <a:rPr lang="ru-RU" sz="2400" dirty="0"/>
              <a:t> 1958 </a:t>
            </a:r>
            <a:r>
              <a:rPr lang="ru-RU" sz="2400" dirty="0" smtClean="0"/>
              <a:t>года это Новосибирская картинная галерея.</a:t>
            </a:r>
          </a:p>
          <a:p>
            <a:pPr marL="0" indent="0">
              <a:buNone/>
            </a:pPr>
            <a:r>
              <a:rPr lang="ru-RU" sz="2400" dirty="0" smtClean="0"/>
              <a:t>С 2004 года - </a:t>
            </a:r>
            <a:r>
              <a:rPr lang="ru-RU" sz="2400" dirty="0"/>
              <a:t>Новосибирский государственный художественный </a:t>
            </a:r>
            <a:r>
              <a:rPr lang="ru-RU" sz="2400" dirty="0" smtClean="0"/>
              <a:t>музей.</a:t>
            </a:r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284984"/>
            <a:ext cx="5339811" cy="338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Спасибо за внимание!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8691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vi-VN" sz="4000" b="1" dirty="0"/>
              <a:t>Андрей Дмитриевич Крячко́в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29513"/>
            <a:ext cx="4608512" cy="4889407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Русский </a:t>
            </a:r>
            <a:r>
              <a:rPr lang="ru-RU" sz="2400" dirty="0"/>
              <a:t>и советский архитектор </a:t>
            </a:r>
            <a:r>
              <a:rPr lang="ru-RU" sz="2400" dirty="0" smtClean="0"/>
              <a:t>и </a:t>
            </a:r>
            <a:r>
              <a:rPr lang="ru-RU" sz="2400" dirty="0"/>
              <a:t>преподаватель, доктор технических наук (1942), заслуженный деятель науки и техники РСФСР (1944).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 его проектам построено </a:t>
            </a:r>
            <a:r>
              <a:rPr lang="ru-RU" sz="2400" dirty="0"/>
              <a:t>около 100 крупных зданий и сооружений в городах Сибири, многие </a:t>
            </a:r>
            <a:r>
              <a:rPr lang="ru-RU" sz="2400" dirty="0" smtClean="0"/>
              <a:t>являются </a:t>
            </a:r>
            <a:r>
              <a:rPr lang="ru-RU" sz="2400" dirty="0"/>
              <a:t>памятниками истории и </a:t>
            </a:r>
            <a:r>
              <a:rPr lang="ru-RU" sz="2400" dirty="0" smtClean="0"/>
              <a:t>культуры.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35193"/>
            <a:ext cx="3926210" cy="510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5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Биография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7336788" cy="25922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100" dirty="0" smtClean="0"/>
              <a:t>Родился 24</a:t>
            </a:r>
            <a:r>
              <a:rPr lang="ru-RU" sz="3100" dirty="0"/>
              <a:t> </a:t>
            </a:r>
            <a:r>
              <a:rPr lang="ru-RU" sz="3100" dirty="0" smtClean="0"/>
              <a:t>ноября 1876 года, д. </a:t>
            </a:r>
            <a:r>
              <a:rPr lang="ru-RU" sz="3100" dirty="0" err="1" smtClean="0"/>
              <a:t>Вахрево</a:t>
            </a:r>
            <a:r>
              <a:rPr lang="ru-RU" sz="3100" dirty="0" smtClean="0"/>
              <a:t>, Ростовский уезд, Ярославской губернии.</a:t>
            </a:r>
          </a:p>
          <a:p>
            <a:pPr marL="0" indent="0">
              <a:buNone/>
            </a:pPr>
            <a:r>
              <a:rPr lang="ru-RU" sz="3100" dirty="0" smtClean="0"/>
              <a:t>В </a:t>
            </a:r>
            <a:r>
              <a:rPr lang="ru-RU" sz="3100" dirty="0"/>
              <a:t>1897 году поступил в Петербургский институт гражданских </a:t>
            </a:r>
            <a:r>
              <a:rPr lang="ru-RU" sz="3100" dirty="0" smtClean="0"/>
              <a:t>инженеров, после его окончания </a:t>
            </a:r>
            <a:r>
              <a:rPr lang="ru-RU" sz="3100" dirty="0"/>
              <a:t>выбрал Строительное отделение </a:t>
            </a:r>
            <a:r>
              <a:rPr lang="ru-RU" sz="3100" dirty="0" smtClean="0"/>
              <a:t>Томского губернского правления. В 1905 году, стал архитектором </a:t>
            </a:r>
            <a:r>
              <a:rPr lang="ru-RU" sz="3100" dirty="0"/>
              <a:t>Западно-Сибирского учебного округа </a:t>
            </a:r>
            <a:r>
              <a:rPr lang="ru-RU" sz="3100" dirty="0" smtClean="0"/>
              <a:t>и Томского университета.</a:t>
            </a:r>
          </a:p>
          <a:p>
            <a:pPr marL="0" indent="0">
              <a:buNone/>
            </a:pPr>
            <a:endParaRPr lang="ru-RU" sz="3100" dirty="0"/>
          </a:p>
          <a:p>
            <a:pPr marL="0" indent="0">
              <a:buNone/>
            </a:pPr>
            <a:endParaRPr lang="ru-RU" sz="31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695" y="1019211"/>
            <a:ext cx="2055875" cy="276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33098" y="3645024"/>
            <a:ext cx="8910902" cy="306676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dirty="0" smtClean="0"/>
              <a:t>В 1920 году избран в звании профессора. 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С 1934 года — руководитель Новосибирского отделения Союза архитекторов СССР.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В 1937 году его проекты (Дом Советов в Иркутске и Красноярске, </a:t>
            </a:r>
            <a:r>
              <a:rPr lang="ru-RU" dirty="0" err="1" smtClean="0"/>
              <a:t>Стоквартирный</a:t>
            </a:r>
            <a:r>
              <a:rPr lang="ru-RU" dirty="0" smtClean="0"/>
              <a:t> дом в Новосибирске) были представлены на Всемирной выставке в Париже и удостоены Гран-при и Золотой медали.</a:t>
            </a:r>
          </a:p>
          <a:p>
            <a:pPr marL="0" indent="0">
              <a:buFont typeface="Wingdings 2"/>
              <a:buNone/>
            </a:pPr>
            <a:r>
              <a:rPr lang="ru-RU" dirty="0" smtClean="0"/>
              <a:t>Умер 25 августа 1950 году в Сочи.</a:t>
            </a:r>
          </a:p>
          <a:p>
            <a:pPr marL="0" indent="0">
              <a:buFont typeface="Wingdings 2"/>
              <a:buNone/>
            </a:pPr>
            <a:endParaRPr lang="ru-RU" sz="3100" dirty="0" smtClean="0"/>
          </a:p>
          <a:p>
            <a:pPr marL="0" indent="0">
              <a:buFont typeface="Wingdings 2"/>
              <a:buNone/>
            </a:pPr>
            <a:endParaRPr lang="ru-RU" sz="31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064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9286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Некоторые проекты в </a:t>
            </a:r>
            <a:r>
              <a:rPr lang="ru-RU" sz="4000" b="1" dirty="0"/>
              <a:t>Н</a:t>
            </a:r>
            <a:r>
              <a:rPr lang="ru-RU" sz="4000" b="1" dirty="0" smtClean="0"/>
              <a:t>овосибирске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492" y="1628800"/>
            <a:ext cx="5224358" cy="4563888"/>
          </a:xfrm>
        </p:spPr>
        <p:txBody>
          <a:bodyPr>
            <a:normAutofit/>
          </a:bodyPr>
          <a:lstStyle/>
          <a:p>
            <a:r>
              <a:rPr lang="ru-RU" dirty="0" smtClean="0"/>
              <a:t>Городской торговый корпус.</a:t>
            </a:r>
          </a:p>
          <a:p>
            <a:r>
              <a:rPr lang="ru-RU" dirty="0"/>
              <a:t>Коммерческое </a:t>
            </a:r>
            <a:r>
              <a:rPr lang="ru-RU" dirty="0" smtClean="0"/>
              <a:t>собрание</a:t>
            </a:r>
            <a:r>
              <a:rPr lang="ru-RU" dirty="0"/>
              <a:t>.</a:t>
            </a:r>
          </a:p>
          <a:p>
            <a:r>
              <a:rPr lang="ru-RU" dirty="0" smtClean="0"/>
              <a:t>Часовня </a:t>
            </a:r>
            <a:r>
              <a:rPr lang="ru-RU" dirty="0"/>
              <a:t>во имя Святителя и Чудотворца </a:t>
            </a:r>
            <a:r>
              <a:rPr lang="ru-RU" dirty="0" smtClean="0"/>
              <a:t>Николая.</a:t>
            </a:r>
          </a:p>
          <a:p>
            <a:r>
              <a:rPr lang="ru-RU" dirty="0"/>
              <a:t>Реальное училище имени Дома </a:t>
            </a:r>
            <a:r>
              <a:rPr lang="ru-RU" dirty="0" smtClean="0"/>
              <a:t>Романовых.</a:t>
            </a:r>
            <a:endParaRPr lang="ru-RU" dirty="0"/>
          </a:p>
          <a:p>
            <a:r>
              <a:rPr lang="ru-RU" dirty="0"/>
              <a:t>«</a:t>
            </a:r>
            <a:r>
              <a:rPr lang="ru-RU" dirty="0" err="1"/>
              <a:t>Стоквартирный</a:t>
            </a:r>
            <a:r>
              <a:rPr lang="ru-RU" dirty="0"/>
              <a:t> </a:t>
            </a:r>
            <a:r>
              <a:rPr lang="ru-RU" dirty="0" smtClean="0"/>
              <a:t>дом».</a:t>
            </a:r>
            <a:endParaRPr lang="ru-RU" dirty="0"/>
          </a:p>
          <a:p>
            <a:r>
              <a:rPr lang="ru-RU" dirty="0" smtClean="0"/>
              <a:t>«</a:t>
            </a:r>
            <a:r>
              <a:rPr lang="ru-RU" dirty="0" err="1" smtClean="0"/>
              <a:t>Сибревком</a:t>
            </a:r>
            <a:r>
              <a:rPr lang="ru-RU" dirty="0" smtClean="0"/>
              <a:t>».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50" y="1239366"/>
            <a:ext cx="3199227" cy="160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62" y="2718464"/>
            <a:ext cx="1031250" cy="154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851" y="2718464"/>
            <a:ext cx="2170526" cy="144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37" y="4166188"/>
            <a:ext cx="1628323" cy="122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5387430"/>
            <a:ext cx="2349949" cy="13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410" y="4166188"/>
            <a:ext cx="1558667" cy="122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2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Краеведческий</a:t>
            </a:r>
            <a:r>
              <a:rPr lang="ru-RU" dirty="0" smtClean="0"/>
              <a:t> </a:t>
            </a:r>
            <a:r>
              <a:rPr lang="ru-RU" b="1" dirty="0" smtClean="0"/>
              <a:t>музей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911824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Городской торговый корпус </a:t>
            </a:r>
            <a:r>
              <a:rPr lang="ru-RU" sz="2400" dirty="0" smtClean="0"/>
              <a:t>- это </a:t>
            </a:r>
            <a:r>
              <a:rPr lang="ru-RU" sz="2400" dirty="0"/>
              <a:t>памятник истории и архитектуры, построенный </a:t>
            </a:r>
            <a:r>
              <a:rPr lang="ru-RU" sz="2400" dirty="0" smtClean="0"/>
              <a:t>в </a:t>
            </a:r>
            <a:r>
              <a:rPr lang="ru-RU" sz="2400" dirty="0"/>
              <a:t>1910 </a:t>
            </a:r>
            <a:r>
              <a:rPr lang="ru-RU" sz="2400" dirty="0" smtClean="0"/>
              <a:t>году, расположен напротив </a:t>
            </a:r>
            <a:r>
              <a:rPr lang="ru-RU" sz="2400" dirty="0"/>
              <a:t>здания городской мэрии.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С 1985 года здание занимает Новосибирский краеведческий музей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624174" cy="33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24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br>
              <a:rPr lang="ru-RU" dirty="0"/>
            </a:br>
            <a:r>
              <a:rPr lang="ru-RU" b="1" dirty="0" smtClean="0"/>
              <a:t>Театр  «Красный факел»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Здание </a:t>
            </a:r>
            <a:r>
              <a:rPr lang="ru-RU" sz="2400" dirty="0"/>
              <a:t>Коммерческого клуба </a:t>
            </a:r>
            <a:r>
              <a:rPr lang="ru-RU" sz="2400" dirty="0" smtClean="0"/>
              <a:t>построено </a:t>
            </a:r>
            <a:r>
              <a:rPr lang="ru-RU" sz="2400" dirty="0"/>
              <a:t>в 1914 </a:t>
            </a:r>
            <a:r>
              <a:rPr lang="ru-RU" sz="2400" dirty="0" smtClean="0"/>
              <a:t>году, предназначалось </a:t>
            </a:r>
            <a:r>
              <a:rPr lang="ru-RU" sz="2400" dirty="0"/>
              <a:t>для деловых и неофициальных встреч, банкетов и развлечений</a:t>
            </a:r>
            <a:r>
              <a:rPr lang="ru-RU" sz="2400" dirty="0" smtClean="0"/>
              <a:t>. </a:t>
            </a:r>
          </a:p>
          <a:p>
            <a:pPr marL="0" indent="0">
              <a:buNone/>
            </a:pPr>
            <a:r>
              <a:rPr lang="ru-RU" sz="2400" dirty="0" smtClean="0"/>
              <a:t>С 1932 года – это театр «Красный факел», один </a:t>
            </a:r>
            <a:r>
              <a:rPr lang="ru-RU" sz="2400" dirty="0"/>
              <a:t>из ведущих театров города Новосибирска.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7"/>
            <a:ext cx="5936068" cy="307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8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Часовня во имя Святителя и Чудотворца Николая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5" y="2204864"/>
            <a:ext cx="5112569" cy="4101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Православная часовня, является </a:t>
            </a:r>
            <a:r>
              <a:rPr lang="ru-RU" sz="2400" dirty="0"/>
              <a:t>одним из символов города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Её </a:t>
            </a:r>
            <a:r>
              <a:rPr lang="ru-RU" sz="2400" dirty="0"/>
              <a:t>проект </a:t>
            </a:r>
            <a:r>
              <a:rPr lang="ru-RU" sz="2400" dirty="0" smtClean="0"/>
              <a:t>А.Д. Крячков </a:t>
            </a:r>
            <a:r>
              <a:rPr lang="ru-RU" sz="2400" dirty="0"/>
              <a:t>составил </a:t>
            </a:r>
            <a:r>
              <a:rPr lang="ru-RU" sz="2400" dirty="0" smtClean="0"/>
              <a:t>безвозмездно.</a:t>
            </a:r>
          </a:p>
          <a:p>
            <a:pPr marL="0" indent="0">
              <a:buNone/>
            </a:pPr>
            <a:r>
              <a:rPr lang="ru-RU" sz="2400" dirty="0" smtClean="0"/>
              <a:t>Строительство </a:t>
            </a:r>
            <a:r>
              <a:rPr lang="ru-RU" sz="2400" dirty="0"/>
              <a:t>часовни началось </a:t>
            </a:r>
            <a:r>
              <a:rPr lang="ru-RU" sz="2400" dirty="0" smtClean="0"/>
              <a:t>20 июля 1914 года к 20-летнему юбилею </a:t>
            </a:r>
            <a:r>
              <a:rPr lang="ru-RU" sz="2400" dirty="0"/>
              <a:t>со дня закладки железнодорожного моста через </a:t>
            </a:r>
            <a:r>
              <a:rPr lang="ru-RU" sz="2400" dirty="0" smtClean="0"/>
              <a:t>Обь.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39" y="1750963"/>
            <a:ext cx="3133509" cy="498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0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/>
              <a:t>Городская </a:t>
            </a:r>
            <a:r>
              <a:rPr lang="ru-RU" sz="4400" b="1" dirty="0"/>
              <a:t>детская больница скорой </a:t>
            </a:r>
            <a:r>
              <a:rPr lang="ru-RU" sz="4400" b="1" dirty="0" smtClean="0"/>
              <a:t>помощи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63261"/>
            <a:ext cx="8805822" cy="468052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400" dirty="0" smtClean="0"/>
              <a:t>Реальное </a:t>
            </a:r>
            <a:r>
              <a:rPr lang="ru-RU" sz="2400" dirty="0"/>
              <a:t>училище имени Дома Романовых </a:t>
            </a:r>
            <a:r>
              <a:rPr lang="ru-RU" sz="2400" dirty="0" smtClean="0"/>
              <a:t>построено в 1911-1912 годах. </a:t>
            </a:r>
            <a:r>
              <a:rPr lang="ru-RU" sz="2400" dirty="0"/>
              <a:t>Архитекторы: А.Д. </a:t>
            </a:r>
            <a:r>
              <a:rPr lang="ru-RU" sz="2400" dirty="0" smtClean="0"/>
              <a:t>Крячков и </a:t>
            </a:r>
            <a:r>
              <a:rPr lang="ru-RU" sz="2400" dirty="0"/>
              <a:t>К.М. </a:t>
            </a:r>
            <a:r>
              <a:rPr lang="ru-RU" sz="2400" dirty="0" err="1" smtClean="0"/>
              <a:t>Лукашевский</a:t>
            </a:r>
            <a:r>
              <a:rPr lang="ru-RU" sz="2400" dirty="0" smtClean="0"/>
              <a:t>. Самое </a:t>
            </a:r>
            <a:r>
              <a:rPr lang="ru-RU" sz="2400" dirty="0"/>
              <a:t>престижное учебное заведение Ново-Николаевска, готовило юношей для поступления в технические </a:t>
            </a:r>
            <a:r>
              <a:rPr lang="ru-RU" sz="2400" dirty="0" smtClean="0"/>
              <a:t>университеты.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С 1938 года здесь размещается медицинское учреждение.</a:t>
            </a:r>
            <a:endParaRPr lang="ru-RU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05064"/>
            <a:ext cx="4248472" cy="273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29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Стоквартирный</a:t>
            </a:r>
            <a:r>
              <a:rPr lang="ru-RU" dirty="0"/>
              <a:t> </a:t>
            </a:r>
            <a:r>
              <a:rPr lang="ru-RU" b="1" dirty="0"/>
              <a:t>дом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72816"/>
            <a:ext cx="370892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Восьмиэтажное </a:t>
            </a:r>
            <a:r>
              <a:rPr lang="ru-RU" sz="2400" dirty="0"/>
              <a:t>жилое </a:t>
            </a:r>
            <a:r>
              <a:rPr lang="ru-RU" sz="2400" dirty="0" smtClean="0"/>
              <a:t>здание, по </a:t>
            </a:r>
            <a:r>
              <a:rPr lang="ru-RU" sz="2400" dirty="0"/>
              <a:t>адресу: Красный проспект, </a:t>
            </a:r>
            <a:r>
              <a:rPr lang="ru-RU" sz="2400" dirty="0" smtClean="0"/>
              <a:t>16, </a:t>
            </a:r>
            <a:r>
              <a:rPr lang="ru-RU" sz="2400" dirty="0"/>
              <a:t>памятник истории и культуры федерального значения. Построен в </a:t>
            </a:r>
            <a:r>
              <a:rPr lang="ru-RU" sz="2400" dirty="0" smtClean="0"/>
              <a:t>1934-1937 </a:t>
            </a:r>
            <a:r>
              <a:rPr lang="ru-RU" sz="2400" dirty="0"/>
              <a:t>годах по проекту </a:t>
            </a:r>
            <a:r>
              <a:rPr lang="ru-RU" sz="2400" dirty="0" smtClean="0"/>
              <a:t>А.Д</a:t>
            </a:r>
            <a:r>
              <a:rPr lang="ru-RU" sz="2400" dirty="0"/>
              <a:t>. </a:t>
            </a:r>
            <a:r>
              <a:rPr lang="ru-RU" sz="2400" dirty="0" err="1"/>
              <a:t>Крячкова</a:t>
            </a:r>
            <a:r>
              <a:rPr lang="ru-RU" sz="2400" dirty="0"/>
              <a:t> и </a:t>
            </a:r>
            <a:r>
              <a:rPr lang="ru-RU" sz="2400" dirty="0" smtClean="0"/>
              <a:t>В.С</a:t>
            </a:r>
            <a:r>
              <a:rPr lang="ru-RU" sz="2400" dirty="0"/>
              <a:t>. </a:t>
            </a:r>
            <a:r>
              <a:rPr lang="ru-RU" sz="2400" dirty="0" smtClean="0"/>
              <a:t>Масленникова.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772816"/>
            <a:ext cx="5130147" cy="396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9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374</TotalTime>
  <Words>287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Constantia</vt:lpstr>
      <vt:lpstr>Wingdings 2</vt:lpstr>
      <vt:lpstr>Поток</vt:lpstr>
      <vt:lpstr>Крячков Андрей Дмитриевич</vt:lpstr>
      <vt:lpstr>Андрей Дмитриевич Крячко́в</vt:lpstr>
      <vt:lpstr>Биография</vt:lpstr>
      <vt:lpstr>Некоторые проекты в Новосибирске</vt:lpstr>
      <vt:lpstr>Краеведческий музей</vt:lpstr>
      <vt:lpstr>  Театр  «Красный факел»</vt:lpstr>
      <vt:lpstr>Часовня во имя Святителя и Чудотворца Николая</vt:lpstr>
      <vt:lpstr> Городская детская больница скорой помощи</vt:lpstr>
      <vt:lpstr>Стоквартирный дом</vt:lpstr>
      <vt:lpstr>Новосибирский государственный художественный музей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Крячков Андрей Дмитриевич</dc:title>
  <dc:creator>user2</dc:creator>
  <cp:lastModifiedBy>user</cp:lastModifiedBy>
  <cp:revision>30</cp:revision>
  <dcterms:created xsi:type="dcterms:W3CDTF">2018-03-01T08:07:47Z</dcterms:created>
  <dcterms:modified xsi:type="dcterms:W3CDTF">2024-03-26T01:23:59Z</dcterms:modified>
</cp:coreProperties>
</file>