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77" r:id="rId3"/>
    <p:sldId id="291" r:id="rId4"/>
    <p:sldId id="278" r:id="rId5"/>
    <p:sldId id="267" r:id="rId6"/>
    <p:sldId id="266" r:id="rId7"/>
    <p:sldId id="268" r:id="rId8"/>
    <p:sldId id="279" r:id="rId9"/>
    <p:sldId id="273" r:id="rId10"/>
    <p:sldId id="275" r:id="rId11"/>
    <p:sldId id="276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165"/>
    <a:srgbClr val="FEDE65"/>
    <a:srgbClr val="FDDD56"/>
    <a:srgbClr val="BB6F1B"/>
    <a:srgbClr val="F0A22E"/>
    <a:srgbClr val="00A652"/>
    <a:srgbClr val="0000FD"/>
    <a:srgbClr val="F7941D"/>
    <a:srgbClr val="EF1B25"/>
    <a:srgbClr val="ED1B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2299" y="7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979D5C-EB26-C948-85C6-756FD3F9AB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451DE38-AD7E-8411-A627-6E98349F72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43EB9-1D86-46C8-A3D9-7AB4E61578B8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82A7F52-79A6-F879-0A50-E13EC13F7A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F50509-FFDC-A144-C7D1-095543A6E0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FAA46-12F9-4635-8041-DAE8C4482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44236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 xmlns="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D08278-D988-40BA-9D6E-30809762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6618210-AA3C-4E5C-8A8F-AA37F5428033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1E7A21-8122-4DEB-9367-1A8F2A85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1B45FA-8D82-49B8-AF8C-62AC87B7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95F67E-993F-431F-A08C-E45B68AE6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11142"/>
            <a:ext cx="8442960" cy="1189990"/>
          </a:xfrm>
        </p:spPr>
        <p:txBody>
          <a:bodyPr anchor="b"/>
          <a:lstStyle>
            <a:lvl1pPr algn="ctr">
              <a:defRPr sz="6000" b="1">
                <a:solidFill>
                  <a:srgbClr val="0D616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2704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24ED08-9090-4A7B-A2A9-6DBCA386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1EB1221-842C-403E-B1A1-91719B5A8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F001B2-1A7C-4CAD-8733-3AEADA4B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F1A205-2616-4D1B-B0D4-48D4E243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AABEDE-B4BD-4D75-AE29-38DCED51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55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D1DD495-9850-4117-BDA0-9C259257E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87B888-75AB-4F56-88DF-ED76C303B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0A6CAC-4F78-46F2-9AC6-1669A3B0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D5F4FE-012B-4560-9DAC-0A43C520E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A8C788-4EC8-4400-93A1-1160414F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15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765C3D-4FE4-4016-9516-175CB1F8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373"/>
            <a:ext cx="10012680" cy="1069039"/>
          </a:xfrm>
        </p:spPr>
        <p:txBody>
          <a:bodyPr>
            <a:normAutofit/>
          </a:bodyPr>
          <a:lstStyle>
            <a:lvl1pPr>
              <a:defRPr sz="5400" b="1">
                <a:solidFill>
                  <a:srgbClr val="0D616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A558D4-9753-40E4-B34D-D088F2769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27704" cy="4351338"/>
          </a:xfrm>
        </p:spPr>
        <p:txBody>
          <a:bodyPr/>
          <a:lstStyle>
            <a:lvl1pPr>
              <a:defRPr>
                <a:solidFill>
                  <a:srgbClr val="0D6165"/>
                </a:solidFill>
              </a:defRPr>
            </a:lvl1pPr>
            <a:lvl2pPr>
              <a:defRPr>
                <a:solidFill>
                  <a:srgbClr val="0D6165"/>
                </a:solidFill>
              </a:defRPr>
            </a:lvl2pPr>
            <a:lvl3pPr>
              <a:defRPr>
                <a:solidFill>
                  <a:srgbClr val="0D6165"/>
                </a:solidFill>
              </a:defRPr>
            </a:lvl3pPr>
            <a:lvl4pPr>
              <a:defRPr>
                <a:solidFill>
                  <a:srgbClr val="0D6165"/>
                </a:solidFill>
              </a:defRPr>
            </a:lvl4pPr>
            <a:lvl5pPr>
              <a:defRPr>
                <a:solidFill>
                  <a:srgbClr val="0D616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A8B73C-8744-4547-AC4E-9445A4254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D6165"/>
                </a:solidFill>
              </a:defRPr>
            </a:lvl1pPr>
          </a:lstStyle>
          <a:p>
            <a:fld id="{E6618210-AA3C-4E5C-8A8F-AA37F5428033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294C85-328D-4160-AFB8-A0579446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D6165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BC8B44-D09A-4DB2-AD13-4D1BCE2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D6165"/>
                </a:solidFill>
              </a:defRPr>
            </a:lvl1pPr>
          </a:lstStyle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36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2BEFD3-42A7-40D4-AE15-06B41A69A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D87512-81CE-43DD-83C1-0194C03DC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D38D8C-1E6C-4603-AE65-B38DD4F0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A582A2-5E7D-485A-896E-2C84108AB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ED6AD7-041E-463D-A9B6-DB4319A1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874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823234-07AF-4BD9-97F7-20AEF9585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C737C2-1435-4654-BF19-C417FA068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779B334-160F-4633-98A4-4BD9CCBBC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FC676CA-5D96-4C8D-AF68-CA3714030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4A252F-1666-4B65-9D54-C2223B07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768EB8-F2B8-41A7-A0EF-ED80B6CB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377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F3AE1C-FF38-4BFE-B712-397DDBF65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3B6923-74C8-4877-9899-406265B94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1ADBBF-CB3D-4567-9DF3-6CF4863A0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09527ED-4BFF-4259-83FB-62B134455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035884B-89B4-4FAF-BD14-55E24D360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20CD5F7-DAB5-4B57-9579-83889F729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E2A1D4F-1950-45D5-8F32-A72C3C45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338E15C-FDE6-42B0-B55A-DC3B0159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357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5EA09-37D5-4D29-80A2-4F8DDAA3D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4942A8-27BB-4326-8431-C941C67A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8EBDD14-2718-4270-B20E-8D11D522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7EFBDD-443E-448A-ACF9-BBC243BE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06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FC41FED-1608-4666-8886-8A38B1B1C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A495F25-D619-4BCD-8483-4AAD8A39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D209007-F56F-4E5E-8170-15859EA4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442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D41737-08AD-4EDB-9A9F-82017432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E55DB0-9C64-4E83-8C0E-669DCF469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57EA21E-7F3C-4768-A0F4-5F92150CC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65257C7-91F6-4D0B-A014-3BE165FB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57C62C-18AF-41D7-B700-5244780B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5D2BE1-3656-432B-AB6C-4143BE91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50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121362-D3D5-4D33-893B-B8BF9C3D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192DC63-A57D-4768-AFCC-DC6F5A463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623BAF7-0E12-46CF-AE31-A6DB8A4BF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2DEB881-C36E-4CE1-9451-D1D43F12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8210-AA3C-4E5C-8A8F-AA37F5428033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DA3163F-5E35-4B0E-848B-8A59A851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990EEA-544D-4BD6-A216-42BF5DB5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214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5F1F4-0E35-4F4C-824C-B92D65D34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AF0AF37-D72C-41CC-991F-A2CA399C7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12139C-4313-415D-96A1-88AD68ED2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18210-AA3C-4E5C-8A8F-AA37F5428033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1AA7C9-98E5-4D19-8D59-E95304CCA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79B958-4CDF-4A11-8B51-3F814BF3D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82F82-4D2C-48BD-8F54-4A7BAA97B53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:a16="http://schemas.microsoft.com/office/drawing/2014/main" xmlns="" id="{ED67FCFF-73A7-4101-88BC-543CB4B383D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730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laws.ru/acts/Prikaz-Minprosvescheniya-Rossii-ot-09.11.2018-N-196/" TargetMode="External"/><Relationship Id="rId7" Type="http://schemas.openxmlformats.org/officeDocument/2006/relationships/hyperlink" Target="https://rulaws.ru/acts/Prikaz-Minprosvescheniya-Rossii-ot-03.09.2019-N-467/" TargetMode="External"/><Relationship Id="rId2" Type="http://schemas.openxmlformats.org/officeDocument/2006/relationships/hyperlink" Target="https://rulaws.ru/goverment/Rasporyazhenie-Pravitelstva-RF-ot-31.03.2022-N-678-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laws.ru/acts/Prikaz-Minobrnauki-Rossii-ot-19.12.2014-N-1599/" TargetMode="External"/><Relationship Id="rId5" Type="http://schemas.openxmlformats.org/officeDocument/2006/relationships/hyperlink" Target="https://rulaws.ru/acts/Prikaz-Minobrnauki-Rossii-ot-19.12.2014-N-1598/" TargetMode="External"/><Relationship Id="rId4" Type="http://schemas.openxmlformats.org/officeDocument/2006/relationships/hyperlink" Target="https://rulaws.ru/acts/Prikaz-Minprosvescheniya-Rossii-ot-27.07.2022-N-629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laws.ru/laws/Federalnyy-zakon-ot-24.11.1995-N-181-FZ/" TargetMode="External"/><Relationship Id="rId2" Type="http://schemas.openxmlformats.org/officeDocument/2006/relationships/hyperlink" Target="https://rulaws.ru/acts/Pismo-Minobrnauki-Rossii-ot-29.03.2016-N-VK-641_0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laws.ru/laws/Federalnyy-zakon-ot-29.12.2012-N-273-F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laws.ru/acts/Pismo-Minobrnauki-Rossii-ot-29.03.2016-N-VK-641_09/" TargetMode="External"/><Relationship Id="rId2" Type="http://schemas.openxmlformats.org/officeDocument/2006/relationships/hyperlink" Target="https://rulaws.ru/acts/Prikaz-Minprosvescheniya-Rossii-ot-03.09.2019-N-467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laws.ru/laws/Federalnyy-zakon-ot-29.12.2012-N-273-FZ/" TargetMode="External"/><Relationship Id="rId4" Type="http://schemas.openxmlformats.org/officeDocument/2006/relationships/hyperlink" Target="https://rulaws.ru/laws/Federalnyy-zakon-ot-24.11.1995-N-181-FZ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F57FD0-E38D-44FB-923F-05E180AA0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138" y="391887"/>
            <a:ext cx="9132124" cy="2778826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ЭФФЕКТИВНОГО ИНКЛЮЗИВНОГО ПРОСТРАНСТВА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ДЕТЕЙ С ОГРАНИЧЕННЫМИ ВОЗМОЖНОСТЯМИ ЗДОРОВЬЯ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ДЕТЕЙ-ИНВАЛИДОВ  В  УЧРЕЖДЕНИИ ДОПОЛНИТЕЛЬНОГО ОБРАЗОВАНИЯ </a:t>
            </a:r>
            <a:endParaRPr lang="ru-RU" sz="27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8E2406-4DC1-2B7A-408E-03F02D3627B2}"/>
              </a:ext>
            </a:extLst>
          </p:cNvPr>
          <p:cNvSpPr txBox="1"/>
          <p:nvPr/>
        </p:nvSpPr>
        <p:spPr>
          <a:xfrm>
            <a:off x="7291449" y="4730887"/>
            <a:ext cx="2956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D6165"/>
                </a:solidFill>
                <a:latin typeface="Times New Roman" pitchFamily="18" charset="0"/>
                <a:cs typeface="Times New Roman" pitchFamily="18" charset="0"/>
              </a:rPr>
              <a:t>  Подготовила председатель ТПМПК 2: Скорая И.В</a:t>
            </a:r>
            <a:endParaRPr lang="en-US" dirty="0">
              <a:solidFill>
                <a:srgbClr val="0D616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AutoShape 4" descr="https://top-fon.com/uploads/posts/2023-01/1674751980_top-fon-com-p-fon-prezentatsii-ovz-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s://top-fon.com/uploads/posts/2023-01/1674717482_top-fon-com-p-fon-dlya-prezentatsii-deti-s-ovz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2" name="Picture 10" descr="Ребенок с овз картинка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140" y="3847605"/>
            <a:ext cx="6792686" cy="2493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801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65018"/>
            <a:ext cx="9457706" cy="5511945"/>
          </a:xfrm>
        </p:spPr>
        <p:txBody>
          <a:bodyPr>
            <a:normAutofit fontScale="92500"/>
          </a:bodyPr>
          <a:lstStyle/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целью оказания помощи образовательным организациям и их педагогам в части разработки и адаптации дополнительных общеобразовательных программ при поддержке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России с 2020 года на базе федерального государственного бюджетного учреждения "Институт коррекционной педагогики РАО" функционирует федеральный ресурсный центр по развитию системы комплексного сопровождения детей с ОВЗ и детей-инвалидов (далее - Ресурсный центр). Ресурсным центром разработан конструктор адаптированных дополнительных общеобразовательных программ для специалистов, работающих с обучающимися с особыми образовательными потребностями (далее - Конструктор АДОП).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Конструктор АДОП размещен по ссылке https://adop.ikp-rao.ru/.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75013"/>
            <a:ext cx="10063348" cy="570195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того, подведомственными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России организациями, являющимися федеральными ресурсными центрами развития дополнительного образования детей по направленностям, разработаны АДОП по всем шести направленностям дополнительного образования детей.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АДОП для использования в работе размещены по следующим ссылкам: http://vcht.center/sample-page/reestr-adoop/ (программы художественной и социально-гуманитарной направленностей разработаны ФГБУК "ВЦХТ");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https://clck.ru/sH8mJ (программы технической,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туристско-краеведческой направленностей разработаны ФГБОУ ДО ФЦДО);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https://фцомофв.рф/activities/org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metod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/page520/page815/ (программы физкультурно-спортивной направленности разработаны ФГБУ ФЦОМОФВ).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7506"/>
            <a:ext cx="10012680" cy="55814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Адаптация программ дополнительного образования для слепых и слабовидящих детей подразумевает следующее: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10640"/>
            <a:ext cx="7842662" cy="5403272"/>
          </a:xfrm>
        </p:spPr>
        <p:txBody>
          <a:bodyPr>
            <a:noAutofit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постановка специальных задач обучения, ориентированных на особые образовательные потребности обучающихся с нарушениями зрения, реализация которых доступна в рамках образовательной среды;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социально-психологическая адаптация (социальная интеграция, расширение сферы деятельности);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интерактивных ресурсов, где ребенок с нарушениями зрения имеет возможность прожить реальные ситуации в игровой форме и усвоить успешные формы поведения;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и коррекция познавательной сферы с использованием виртуальных ресурсов;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и коррекция эмоциональной сферы, осуществляемая в рамках группового взаимодействия;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дифференцированное и индивидуализированное обучение с учетом специфики развития и сохранных функций ребенка с нарушением зрения: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учет компенсаторной функции речи, слуховой и тактильной памяти (для тотально слепых);</a:t>
            </a:r>
          </a:p>
        </p:txBody>
      </p:sp>
      <p:pic>
        <p:nvPicPr>
          <p:cNvPr id="13314" name="Picture 2" descr="https://avatars.mds.yandex.net/i?id=ed6f33731ae5888a7e72ce6f2518d458c3112d58-10906504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8368" y="2268187"/>
            <a:ext cx="3040083" cy="38951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73132"/>
            <a:ext cx="9627704" cy="5903831"/>
          </a:xfrm>
        </p:spPr>
        <p:txBody>
          <a:bodyPr>
            <a:normAutofit fontScale="40000" lnSpcReduction="20000"/>
          </a:bodyPr>
          <a:lstStyle/>
          <a:p>
            <a:pPr fontAlgn="base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учет особенностей личностной сферы и малого опыта социального взаимодействия у детей с нарушениями зрения;</a:t>
            </a:r>
          </a:p>
          <a:p>
            <a:pPr fontAlgn="base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комплексное воздействие на детей, осуществляемое на индивидуальных и групповых занятиях;</a:t>
            </a:r>
          </a:p>
          <a:p>
            <a:pPr fontAlgn="base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оптимальный режим образовательной нагрузки с учетом темпа деятельности, истощаемости ребенка с нарушениями зрения. Дистанционное образование позволяет минимизировать степень истощения ребенка своей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легкодоступностью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использование специального оборудования и специального программного обеспечения:</a:t>
            </a:r>
          </a:p>
          <a:p>
            <a:pPr fontAlgn="base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программы для коммуникации, позволяющие взаимодействовать с другими членами группы и учителем (например, программа SKYPE);</a:t>
            </a:r>
          </a:p>
          <a:p>
            <a:pPr fontAlgn="base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использование специальных возможностей операционной системы:</a:t>
            </a:r>
          </a:p>
          <a:p>
            <a:pPr fontAlgn="base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увеличенные шрифты и курсор, экранная лупа, экранная клавиатура с увеличенными буквами, звуковое описание (для слабовидящих);</a:t>
            </a:r>
          </a:p>
          <a:p>
            <a:pPr fontAlgn="base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использование специального оборудования (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брайлевский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дисплей,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брайлевская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клавиатура (для слепых), клавиатура с увеличенными буквами);</a:t>
            </a:r>
          </a:p>
          <a:p>
            <a:pPr fontAlgn="base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использование музыкальных инструментов, в том числе подключаемых к компьютеру, в курсах музыкального дополнительного образования;</a:t>
            </a:r>
          </a:p>
          <a:p>
            <a:pPr fontAlgn="base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использование специальных деталей, блоков в курсах, связанных с конструкторской деятельностью.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подбор слухового материала с учетом недостаточности чувственного опыта; подбор материала с учетом особенностей восприятия ребенка;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освоения АДОП обучающимися с нарушениями опорно-двигательного аппарата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16280"/>
            <a:ext cx="7569530" cy="5355771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дети с нарушениями опорно-двигательного аппарата представлены следующими категориями: дети с церебральным параличом (далее - ДЦП); с последствиями полиомиелита в восстановительной или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резидуальной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стадии; с миопатией; с врожденными и приобретенными недоразвитиями и деформациями опорно-двигательного аппарата.</a:t>
            </a:r>
          </a:p>
          <a:p>
            <a:pPr fontAlgn="base">
              <a:buNone/>
            </a:pPr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При </a:t>
            </a:r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организации дополнительного образования для детей с НОДА при материально-техническом обеспечении необходимо учитывать следующее.</a:t>
            </a:r>
          </a:p>
          <a:p>
            <a:pPr fontAlgn="base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Все помещения образовательной деятельности, включая санузлы, должны обеспечивать ребенку с нарушениями ОДА беспрепятственное передвижение (наличие пандусов, лифтов, подъемников, поручней, широких дверных проемов). Ребенок с НОДА (особенно с ДЦП) требует от специалиста системы дополнительного образования больше внимания, в случае выраженных двигательных нарушений, чем нормально развивающийся, поэтому наполняемость класса (группы), должна быть меньше. В случае необходимости (выраженные двигательные расстройства, тяжелое поражение рук, препятствующее формированию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графомоторных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навыков) рабочее место обучающегося с НОДА должно быть специально организовано. Необходимо предусмотреть наличие персональных компьютеров, технических приспособлений (специальная клавиатура, различного вида контакторы, заменяющие мышь (джойстики, трекболы, сенсорные планшеты)). В этом случае сопровождать работу ребенка во время урока должен специалист, педагог.</a:t>
            </a:r>
          </a:p>
          <a:p>
            <a:endParaRPr lang="ru-RU" dirty="0"/>
          </a:p>
        </p:txBody>
      </p:sp>
      <p:pic>
        <p:nvPicPr>
          <p:cNvPr id="11266" name="Picture 2" descr="Ребенок с овз картинка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4613" y="4773880"/>
            <a:ext cx="3094718" cy="20841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2374"/>
            <a:ext cx="10012680" cy="79390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материально-технического обеспечения программ дополнительного образования для слабослышащих, позднооглохших и глухих детей</a:t>
            </a:r>
            <a:endParaRPr lang="ru-RU" sz="20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843148"/>
            <a:ext cx="7593281" cy="5735782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особой организацией образовательного пространства понимается создание комфортных условий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слухозрительного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слухового восприятия устной речи слабослышащих, позднооглохших и глухих детей. Среди них: расположение обучающегося в помещении, продуманность освещенности лица говорящего и фона за ним, использование современной электроакустической, в том числе звукоусиливающей аппаратуры, а также аппаратуры, позволяющей лучше видеть происходящее на расстоянии (проецирование на большой экран), регулирование уровня шума в помещениях и другие. Обязательный учет данных условий требует специальной организации образовательного пространства при проведении любого рода мероприятий во всех учебных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внеучебных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помещениях (включая коридоры, холлы, залы и др.), а также при проведении выездных мероприятий.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Важным условием организации пространства при реализации дополнительных общеобразовательных программ для слабослышащих и позднооглохших детей является наличие текстовой информации, представленной в виде печатных таблиц на стендах или электронных носителях, предупреждающей об опасностях, изменениях в режиме обучения и обозначающей названия приборов, кабинетов и мастерских, облегчающих самостоятельную ориентировку в пространстве образовательной организации. В помещениях для занятий необходимо предусмотреть специальные места для хранения FM-систем, слуховых аппаратов, зарядных устройств, батареек.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avatars.mds.yandex.net/i?id=0604343edeb499166d9fc3854a50d2b99c7cb6d8-904962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6488" y="3216790"/>
            <a:ext cx="3040083" cy="304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освоения АДОП обучающимися с расстройствами аутистического спектра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16281"/>
            <a:ext cx="8329551" cy="506068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 не предполагает проведения аттестационных мероприятий, что значительно расширяет рамки адаптационного компонента программы детей с РАС на содержательном, темповом, методическом уровнях. Например, существует возможность использовать информационные технологии, нестандартные способы и методы подачи содержания. Отсутствие жестких временных рамок позволяет изучать материал в темпе и объеме, который доступен ребенку. Каждый ребенок с РАС уникален в своих проявлениях, что требует формирования индивидуальной адаптированной содержательной траектории и особого подхода в рамках реализации программы. Форма организации дополнительного образования дает возможность сохранить для ученика привычный средовой уровень, позволяет находиться в комфортных условиях, не создающих дополнительных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зашумляющих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факторов. Коммуникация происходит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дозированно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без форсирования и с сохранением дистанции. Использование материалов в цифровом варианте позволяет минимизировать технические трудности при организации учебного процесса.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Рисунки на тему аутиз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5881" y="2339439"/>
            <a:ext cx="2648197" cy="30757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освоения АДОП обучающимися с задержкой психического развития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1" y="914400"/>
            <a:ext cx="7142018" cy="5522026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Особые образовательные потребности обучающихся с ЗПР включают общие, свойственные всем детям с ОВЗ, и специфические: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получении специальной помощи средствами образования сразу же после выявления первичного нарушения развития;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обеспечении преемственности между дошкольным и школьным образованием как условия непрерывности коррекционно-развивающего процесса;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получении начального общего образования в условиях образовательных организаций общего или специального типа, адекватного образовательным потребностям обучающегося и выраженности задержки психического развития;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обеспечении коррекционно-развивающей направленности обучения в рамках основных образовательных областей;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организации процесса обучения с учетом специфики усвоения знаний, умений и навыков обучающимися с ЗПР ("пошаговом" предъявлении материала, дозированной помощи взрослого, использовании специальных методов, приемов и средств, способствующих как общему развитию обучающегося, так и компенсации индивидуальных недостатков развития);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обеспечении непрерывного контроля за становлением учебно-познавательной деятельности обучающегося, продолжающегося до достижения уровня, позволяющего справляться с учебными заданиями самостоятельно;</a:t>
            </a:r>
          </a:p>
          <a:p>
            <a:endParaRPr lang="ru-RU" dirty="0"/>
          </a:p>
        </p:txBody>
      </p:sp>
      <p:pic>
        <p:nvPicPr>
          <p:cNvPr id="8194" name="Picture 2" descr="https://kirovipk.ru/wp-content/uploads/2021/03/ncbe7or7i-1024x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9178" y="1448789"/>
            <a:ext cx="3843647" cy="48213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освоения АДОП обучающимися с тяжелыми нарушениями речи</a:t>
            </a:r>
            <a:endParaRPr lang="ru-RU" sz="20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14400"/>
            <a:ext cx="8472055" cy="5723905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своевременного учета особых образовательных потребностей детей с нарушениями речи необходимо следующее:</a:t>
            </a:r>
          </a:p>
          <a:p>
            <a:pPr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возможность адаптации образовательной программы с учетом необходимости коррекции речевых нарушений и оптимизации коммуникативных навыков учащихся;</a:t>
            </a:r>
          </a:p>
          <a:p>
            <a:pPr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гибкое варьирование двух компонентов - академического и жизненной компетенции в процессе обучения путем расширения/сокращения содержания отдельных образовательных областей, изменения количества учебных часов и использования соответствующих методик и технологий;</a:t>
            </a:r>
          </a:p>
          <a:p>
            <a:pPr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индивидуальный темп обучения и продвижения в образовательном пространстве для разных категорий детей с нарушениями речи;</a:t>
            </a:r>
          </a:p>
          <a:p>
            <a:pPr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применение специальных методов, приемов и средств обучения, в том числе специализированных компьютерных технологий, дидактических пособий, визуальных средств, обеспечивающих реализацию "обходных путей" коррекционного воздействия на речевые процессы, повышающих контроль за устной и письменной речью;</a:t>
            </a:r>
          </a:p>
          <a:p>
            <a:pPr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возможность (при необходимости и наличии заявления родителей) обучаться дистанционно в случае тяжелых форм речевой патологии, а также при сочетанных нарушениях психофизического развития;</a:t>
            </a:r>
          </a:p>
          <a:p>
            <a:pPr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максимальное расширение образовательного пространства, увеличения социальных контактов; обучение умению выбирать и применять адекватные коммуникативные стратегии и тактики;</a:t>
            </a:r>
          </a:p>
          <a:p>
            <a:pPr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организация партнерских отношений с родителями.</a:t>
            </a:r>
          </a:p>
          <a:p>
            <a:endParaRPr lang="ru-RU" dirty="0"/>
          </a:p>
        </p:txBody>
      </p:sp>
      <p:pic>
        <p:nvPicPr>
          <p:cNvPr id="7170" name="Picture 2" descr="https://avatars.mds.yandex.net/i?id=add1e3705774d26c4b0929885392f7cc28a7237b-568048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4622" y="3812948"/>
            <a:ext cx="3107377" cy="24003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Материально-техническое и информационное оснащение образовательной деятельности обучающихся с ТНР, ЗПР и РАС должно обеспечивать возможность: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11283"/>
            <a:ext cx="9627704" cy="4965680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создания и использования информации (в том числе запись и обработка изображений и звука, выступления с аудио-,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видеосопровождением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и графическим сопровождением, общение в сети Интернет и др.);</a:t>
            </a:r>
          </a:p>
          <a:p>
            <a:pPr fontAlgn="base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получения информации различными способами из разных источников (поиск информации в сети Интернет, работа в библиотеке и др.);</a:t>
            </a:r>
          </a:p>
          <a:p>
            <a:pPr fontAlgn="base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проведения экспериментов, в том числе с использованием учебного лабораторного оборудования, вещественных и виртуально-наглядных моделей и коллекций основных математических и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естественно-научных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объектов и явлений; цифрового (электронного) и традиционного измерения;</a:t>
            </a:r>
          </a:p>
          <a:p>
            <a:pPr fontAlgn="base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наблюдений (включая наблюдение микрообъектов), определения местонахождения, наглядного представления и анализа данных; использования цифровых планов и карт, спутниковых изображений;</a:t>
            </a:r>
          </a:p>
          <a:p>
            <a:pPr fontAlgn="base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создания материальных объектов, в том числе произведений искусства;</a:t>
            </a:r>
          </a:p>
          <a:p>
            <a:pPr fontAlgn="base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обработки материалов и информации с использованием технологических инструментов;</a:t>
            </a:r>
          </a:p>
          <a:p>
            <a:pPr fontAlgn="base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проектирования и конструирования, в том числе моделей с цифровым управлением и обратной связью;</a:t>
            </a:r>
          </a:p>
          <a:p>
            <a:pPr fontAlgn="base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исполнения, сочинения и аранжировки музыкальных произведений с применением традиционных инструментов и цифровых технологий;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2374"/>
            <a:ext cx="10012680" cy="5563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ПЕРЕЧЕНЬ НОРМАТИВНО-ПРАВОВЫХ ДОКУМЕНТОВ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1322" y="605642"/>
            <a:ext cx="9627704" cy="4858802"/>
          </a:xfrm>
        </p:spPr>
        <p:txBody>
          <a:bodyPr>
            <a:noAutofit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Концепция развития дополнительного образования детей до 2030 года, утвержденная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распоряжением Правительства Российской Федерации от 31 марта 2022 г. N 678-р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Порядок организации и осуществления образовательной деятельности по дополнительным общеобразовательным программам, утвержденный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приказом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Минпросвещения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 России от 9 ноября 2018 г. N 196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Порядок организации и осуществления образовательной деятельности по дополнительным общеобразовательным программам, утвержденный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приказом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Минпросвещения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 России от 27 июля 2022 г. N 629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(вступает в силу 1 марта 2023 г.)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начального общего образования обучающихся с ограниченными возможностями здоровья, утвержденный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приказом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Минобрнауки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 России от 19 декабря 2014 г. N 1598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Федеральный государственный образовательный стандарт образования обучающихся с умственной отсталостью (интеллектуальными нарушениями)", утвержденный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приказом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Минобрнауки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 России от 19 декабря 2014 г. N 1599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1278" y="5229493"/>
            <a:ext cx="8502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rgbClr val="0D6165"/>
                </a:solidFill>
                <a:latin typeface="Times New Roman" pitchFamily="18" charset="0"/>
                <a:cs typeface="Times New Roman" pitchFamily="18" charset="0"/>
              </a:rPr>
              <a:t>Целевая модель развития региональных систем дополнительного образования детей, утвержденная </a:t>
            </a:r>
            <a:r>
              <a:rPr lang="ru-RU" dirty="0" smtClean="0">
                <a:solidFill>
                  <a:srgbClr val="0D6165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приказом </a:t>
            </a:r>
            <a:r>
              <a:rPr lang="ru-RU" dirty="0" err="1" smtClean="0">
                <a:solidFill>
                  <a:srgbClr val="0D6165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Минпросвещения</a:t>
            </a:r>
            <a:r>
              <a:rPr lang="ru-RU" dirty="0" smtClean="0">
                <a:solidFill>
                  <a:srgbClr val="0D6165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 России от 3 сентября 2019 г. N 467</a:t>
            </a:r>
            <a:r>
              <a:rPr lang="ru-RU" dirty="0" smtClean="0">
                <a:solidFill>
                  <a:srgbClr val="0D6165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освоения АДОП обучающимися с умственной отсталостью</a:t>
            </a:r>
            <a:endParaRPr lang="ru-RU" sz="28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63782"/>
            <a:ext cx="6524501" cy="5013181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обучающихся с умственной отсталостью (интеллектуальными нарушениями) при освоении программ дополнительного образования должно быть обеспечено: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для обучения преимущественно игровой формы;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на предметно-действенной основе;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упрощение материала и его представление материала в виде детальных элементов;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смены видов деятельности в ходе занятия, использование различных модальностей для удержания внимания детей;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постепенное усложнение видов деятельности, постепенный переход от подражаний и действий по образцу к выполнению заданий по вербальной инструкции;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многократное повторение изучаемого и усвоенного материала занятий и его использование в новых заданиях, упражнениях, ситуациях;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эмоциональное подкрепление деятельности ребенка, создание ситуации успеха при выполнении заданий;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подключение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необходимости.</a:t>
            </a:r>
          </a:p>
          <a:p>
            <a:endParaRPr lang="ru-RU" dirty="0"/>
          </a:p>
        </p:txBody>
      </p:sp>
      <p:pic>
        <p:nvPicPr>
          <p:cNvPr id="5122" name="Picture 2" descr="деменция и восстановление психического здоровья - умственная отсталость стоковые фото и изображ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6670" y="2758105"/>
            <a:ext cx="4116779" cy="32956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53143"/>
            <a:ext cx="9627704" cy="5523820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заключение отметим, что для создания современного инклюзивного образовательного пространства для детей с ОВЗ и детей-инвалидов на базе образовательных организаций, реализующих АДОП, необходимо учитывать специфику управления инклюзивными процессами и рекомендуется использовать: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командные формы работы педагогов дополнительного образования, специалистов системы инклюзивного образования, родителей;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проектные формы организации деятельности детско-взрослых сообществ;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процедуры диагностики и мониторинга эффективности инклюзивных процессов.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адрес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48790"/>
            <a:ext cx="9627704" cy="47281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МБУ ДО «Центр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социального – сопровождения» ГО «город Якутск»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Адрес: г. Якутск , ул.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Рыдзинского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д. 18/5, проезд   автобусом № 2, 41    ост. «16 квартал»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р.т 43-09 -08 (ТПМПК)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р.т  43-09-07 (психологи)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р.т. 43-09-06 (директор)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почта: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cpprk_dp@mail.ru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сайт Центра: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https://cpmss.obr.sakha.gov.ru/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696686" y="748147"/>
          <a:ext cx="10513620" cy="5486398"/>
        </p:xfrm>
        <a:graphic>
          <a:graphicData uri="http://schemas.openxmlformats.org/presentationml/2006/ole">
            <p:oleObj spid="_x0000_s36866" name="Презентация" r:id="rId3" imgW="6094361" imgH="3427618" progId="PowerPoint.Show.12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2373"/>
            <a:ext cx="10012680" cy="60389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ПЕРЕЧЕНЬ НОРМАТИВНО-ПРАВОВЫХ ДОКУМЕНТОВ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843148"/>
            <a:ext cx="9627704" cy="5333815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Письмо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Минобрнауки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 России от 29 марта 2016 г. N ВК-641/09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"О направлении методических рекомендаций" (вместе с "Методическими рекомендациями по реализации адаптированных дополнительных общеобразовательных программ, способствующих социально-психологической реабилитации, профессиональному самоопределению детей с ограниченными возможностями здоровья, включая детей-инвалидов, с учетом их особых образовательных потребностей").</a:t>
            </a:r>
          </a:p>
          <a:p>
            <a:pPr fontAlgn="base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России от 1 августа 2019 г. N ТС-1780/07 "О направлении эффективных моделей дополнительного образования для обучающихся с ОВЗ";</a:t>
            </a:r>
          </a:p>
          <a:p>
            <a:pPr fontAlgn="base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Федеральные адаптированные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основные образовательные программы дошкольного образования, начального общего образования, основного общего образования для обучающихся в соответствии с нозологическими группами https://fgosreestr.ru/;</a:t>
            </a:r>
          </a:p>
          <a:p>
            <a:pPr fontAlgn="base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Федеральный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  <a:hlinkClick r:id="rId3"/>
              </a:rPr>
              <a:t>закон от 24 ноября 1995 г. N 181-ФЗ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"О социальной защите инвалидов в Российской Федерации" (с изменениями и дополнениями от 28 июня 2021 г. N 219-ФЗ);</a:t>
            </a:r>
          </a:p>
          <a:p>
            <a:pPr fontAlgn="base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Федеральный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  <a:hlinkClick r:id="rId4"/>
              </a:rPr>
              <a:t>закон от 29 декабря 2012 г. N 273-ФЗ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"Об образовании в Российской Федерации".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ПЕРЕЧЕНЬ НОРМАТИВНО-ПРАВОВЫХ ДОКУМЕНТОВ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97527"/>
            <a:ext cx="9627704" cy="5011387"/>
          </a:xfrm>
        </p:spPr>
        <p:txBody>
          <a:bodyPr>
            <a:noAutofit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Целевая модель развития региональных систем дополнительного образования детей, утвержденная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приказом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Минпросвещения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 России от 3 сентября 2019 г. N 467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Письмо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Минобрнауки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 России от 29 марта 2016 г. N ВК-641/09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"О направлении методических рекомендаций" (вместе с "Методическими рекомендациями по реализации адаптированных дополнительных общеобразовательных программ, способствующих социально-психологической реабилитации, профессиональному самоопределению детей с ограниченными возможностями здоровья, включая детей-инвалидов, с учетом их особых образовательных потребностей").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России от 1 августа 2019 г. N ТС-1780/07 "О направлении эффективных моделей дополнительного образования для обучающихся с ОВЗ";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закон от 24 ноября 1995 г. N 181-ФЗ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"О социальной защите инвалидов в Российской Федерации" (с изменениями и дополнениями от 28 июня 2021 г. N 219-ФЗ);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закон от 29 декабря 2012 г. N 273-ФЗ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"Об образовании в Российской Федерации".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855024"/>
            <a:ext cx="5075712" cy="5321940"/>
          </a:xfrm>
        </p:spPr>
        <p:txBody>
          <a:bodyPr>
            <a:normAutofit lnSpcReduction="1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 настоящее время в России насчитывается более 2 млн. детей с ограниченными возможностями (8% всех детей), из них около 700 тыс. составляют дети-инвалиды. В Конституции РФ и Федеральном законе от 29 декабря 2012 г. № 273-ФЗ "Об образовании в Российской Федерации" сказано, что дети с проблемами в развитии имеют равные со всеми права на образование.</a:t>
            </a:r>
          </a:p>
          <a:p>
            <a:endParaRPr lang="ru-RU" dirty="0"/>
          </a:p>
        </p:txBody>
      </p:sp>
      <p:pic>
        <p:nvPicPr>
          <p:cNvPr id="20482" name="Picture 2" descr="Ребенок с овз картинка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8934" y="1318160"/>
            <a:ext cx="4904509" cy="52904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878773"/>
            <a:ext cx="5788231" cy="5298189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C3300"/>
              </a:buCl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Инвалид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лицо, которое имеет нарушение здоровья со стойким расстройством функций организма, обусловленное заболеваниями, последствиями травм или дефектами, приводящее к ограничению жизнедеятельности и вызывающее необходимость его социальной защиты.   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C3300"/>
              </a:buCl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Обучающийся с ограниченными возможностями здоровья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физическое лицо, имеющее недостатки в физическом и (или) психологическом развитии, подтвержденные ПМПК и препятствующие получению образования без создания специальных условий</a:t>
            </a:r>
          </a:p>
          <a:p>
            <a:endParaRPr lang="ru-RU" dirty="0"/>
          </a:p>
        </p:txBody>
      </p:sp>
      <p:pic>
        <p:nvPicPr>
          <p:cNvPr id="19458" name="Picture 2" descr="Семья с ребенком с ОВ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513" y="1303317"/>
            <a:ext cx="3905250" cy="4286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4384"/>
            <a:ext cx="10012680" cy="1484416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СОВРЕМЕННОГО ИНКЛЮЗИВНОГО ОБРАЗОВАТЕЛЬНОГО ПРОСТРАНСТВА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ДЕТЕЙ С ОГРАНИЧЕННЫМИ ВОЗМОЖНОСТЯМИ ЗДОРОВЬЯ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ДЕТЕЙ-ИНВАЛИДОВ НА БАЗЕ ОБРАЗОВАТЕЛЬНЫХ ОРГАНИЗАЦИЙ,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РЕАЛИЗУЮЩИХ ДОПОЛНИТЕЛЬНЫЕ ОБЩЕОБРАЗОВАТЕЛЬНЫЕ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ПРОГРАММЫ В СУБЪЕКТАХ РОССИЙСКОЙ ФЕДЕРАЦИИ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793173"/>
            <a:ext cx="9627704" cy="4383789"/>
          </a:xfrm>
        </p:spPr>
        <p:txBody>
          <a:bodyPr>
            <a:normAutofit fontScale="85000" lnSpcReduction="20000"/>
          </a:bodyPr>
          <a:lstStyle/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МИНИСТЕРСТВО ПРОСВЕЩЕНИЯ РОССИЙСКОЙ ФЕДЕРАЦИИ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ПИСЬМО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30 декабря 2022 г. N АБ-3924/06</a:t>
            </a:r>
          </a:p>
          <a:p>
            <a:pPr algn="ctr" fontAlgn="base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НАПРАВЛЕНИИ МЕТОДИЧЕСКИХ РЕКОМЕНДАЦИЙ</a:t>
            </a:r>
          </a:p>
          <a:p>
            <a:pPr algn="just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Во исполнение пункта 6 раздела I Плана мероприятий по реализации Концепции развития дополнительного образования детей до 2030 года, I этап (2022 - 2024 годы),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России разработало  для использования в работе методические рекомендации "Создание современного инклюзивного образовательного пространства для детей с ограниченными возможностями здоровья и детей-инвалидов на базе образовательных организаций, реализующих дополнительные общеобразовательные программы в субъектах Российской Федерации".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содержание Методических рекомендаций включены: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70660"/>
            <a:ext cx="9627704" cy="4906303"/>
          </a:xfrm>
        </p:spPr>
        <p:txBody>
          <a:bodyPr>
            <a:normAutofit fontScale="92500" lnSpcReduction="20000"/>
          </a:bodyPr>
          <a:lstStyle/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разделы с обзором нормативной правовой базы, регламентирующей организацию дополнительного образования для детей с ограниченными возможностями здоровья (далее - ОВЗ) и детей-инвалидов;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описание специальных образовательных условий для детей с ОВЗ и детей-инвалидов в образовательных организациях, реализующих дополнительные общеобразовательные программы различных направленностей;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преимущества дополнительного образования как особой инклюзивной среды для детей с ОВЗ и детей-инвалидов;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роль дистанционных образовательных технологий при реализации дополнительных общеобразовательных программ;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рекомендации по разработке адаптированных дополнительных общеобразовательных задач.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86888"/>
            <a:ext cx="6750132" cy="5690075"/>
          </a:xfrm>
        </p:spPr>
        <p:txBody>
          <a:bodyPr>
            <a:normAutofit fontScale="92500" lnSpcReduction="20000"/>
          </a:bodyPr>
          <a:lstStyle/>
          <a:p>
            <a:pPr algn="just" fontAlgn="base"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инклюзивного образования: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возможностей.</a:t>
            </a:r>
          </a:p>
          <a:p>
            <a:pPr algn="just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реализуется через: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приоритетную форму организации дополнительного образования обучающихся с ОВЗ и детей-инвалидов – обучение совместно с другими обучающимися;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вовлечение и самовключение в образовательную деятельность и связанное с этим межличностное общение со сверстниками, что способствует социокультурной интеграции и инклюзии детей с ОВЗ и детей-инвалидов.</a:t>
            </a:r>
          </a:p>
          <a:p>
            <a:endParaRPr lang="ru-RU" dirty="0"/>
          </a:p>
        </p:txBody>
      </p:sp>
      <p:pic>
        <p:nvPicPr>
          <p:cNvPr id="16386" name="Picture 2" descr="Символика людей с ограниченными возможностя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49" y="676894"/>
            <a:ext cx="4028951" cy="50893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2095</Words>
  <Application>Microsoft Office PowerPoint</Application>
  <PresentationFormat>Произвольный</PresentationFormat>
  <Paragraphs>120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Презентация</vt:lpstr>
      <vt:lpstr> СОЗДАНИЕ ЭФФЕКТИВНОГО ИНКЛЮЗИВНОГО ПРОСТРАНСТВА ДЛЯ ДЕТЕЙ С ОГРАНИЧЕННЫМИ ВОЗМОЖНОСТЯМИ ЗДОРОВЬЯ И ДЕТЕЙ-ИНВАЛИДОВ  В  УЧРЕЖДЕНИИ ДОПОЛНИТЕЛЬНОГО ОБРАЗОВАНИЯ </vt:lpstr>
      <vt:lpstr>ПЕРЕЧЕНЬ НОРМАТИВНО-ПРАВОВЫХ ДОКУМЕНТОВ</vt:lpstr>
      <vt:lpstr>ПЕРЕЧЕНЬ НОРМАТИВНО-ПРАВОВЫХ ДОКУМЕНТОВ</vt:lpstr>
      <vt:lpstr>ПЕРЕЧЕНЬ НОРМАТИВНО-ПРАВОВЫХ ДОКУМЕНТОВ</vt:lpstr>
      <vt:lpstr>Слайд 5</vt:lpstr>
      <vt:lpstr>Слайд 6</vt:lpstr>
      <vt:lpstr>МЕТОДИЧЕСКИЕ РЕКОМЕНДАЦИИ СОЗДАНИЕ СОВРЕМЕННОГО ИНКЛЮЗИВНОГО ОБРАЗОВАТЕЛЬНОГО ПРОСТРАНСТВА ДЛЯ ДЕТЕЙ С ОГРАНИЧЕННЫМИ ВОЗМОЖНОСТЯМИ ЗДОРОВЬЯ И ДЕТЕЙ-ИНВАЛИДОВ НА БАЗЕ ОБРАЗОВАТЕЛЬНЫХ ОРГАНИЗАЦИЙ, РЕАЛИЗУЮЩИХ ДОПОЛНИТЕЛЬНЫЕ ОБЩЕОБРАЗОВАТЕЛЬНЫЕ ПРОГРАММЫ В СУБЪЕКТАХ РОССИЙСКОЙ ФЕДЕРАЦИИ </vt:lpstr>
      <vt:lpstr>В содержание Методических рекомендаций включены: </vt:lpstr>
      <vt:lpstr>Слайд 9</vt:lpstr>
      <vt:lpstr>Слайд 10</vt:lpstr>
      <vt:lpstr>Слайд 11</vt:lpstr>
      <vt:lpstr>Адаптация программ дополнительного образования для слепых и слабовидящих детей подразумевает следующее: </vt:lpstr>
      <vt:lpstr>Слайд 13</vt:lpstr>
      <vt:lpstr>Особенности освоения АДОП обучающимися с нарушениями опорно-двигательного аппарата</vt:lpstr>
      <vt:lpstr>Особенности материально-технического обеспечения программ дополнительного образования для слабослышащих, позднооглохших и глухих детей</vt:lpstr>
      <vt:lpstr>Особенности освоения АДОП обучающимися с расстройствами аутистического спектра</vt:lpstr>
      <vt:lpstr>Особенности освоения АДОП обучающимися с задержкой психического развития</vt:lpstr>
      <vt:lpstr>Особенности освоения АДОП обучающимися с тяжелыми нарушениями речи</vt:lpstr>
      <vt:lpstr>Материально-техническое и информационное оснащение образовательной деятельности обучающихся с ТНР, ЗПР и РАС должно обеспечивать возможность:</vt:lpstr>
      <vt:lpstr>Особенности освоения АДОП обучающимися с умственной отсталостью</vt:lpstr>
      <vt:lpstr>Слайд 21</vt:lpstr>
      <vt:lpstr>Наш адрес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User Obstinate</dc:creator>
  <cp:lastModifiedBy>User</cp:lastModifiedBy>
  <cp:revision>68</cp:revision>
  <dcterms:created xsi:type="dcterms:W3CDTF">2021-07-26T06:07:50Z</dcterms:created>
  <dcterms:modified xsi:type="dcterms:W3CDTF">2023-10-25T01:15:34Z</dcterms:modified>
</cp:coreProperties>
</file>