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46" r:id="rId5"/>
    <p:sldId id="308" r:id="rId6"/>
    <p:sldId id="377" r:id="rId7"/>
    <p:sldId id="378" r:id="rId8"/>
    <p:sldId id="381" r:id="rId9"/>
    <p:sldId id="382" r:id="rId10"/>
    <p:sldId id="379" r:id="rId11"/>
    <p:sldId id="380" r:id="rId12"/>
    <p:sldId id="367" r:id="rId13"/>
    <p:sldId id="370" r:id="rId14"/>
    <p:sldId id="266" r:id="rId15"/>
    <p:sldId id="260" r:id="rId16"/>
  </p:sldIdLst>
  <p:sldSz cx="12190095" cy="6859270"/>
  <p:notesSz cx="6858000" cy="9144000"/>
  <p:defaultTextStyle>
    <a:defPPr>
      <a:defRPr lang="ru-RU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79DCFF"/>
    <a:srgbClr val="C80E55"/>
    <a:srgbClr val="F56FA2"/>
    <a:srgbClr val="F5ADBE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8" y="-61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DD28F-5C9C-44A4-9DE8-A1E252CCC6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277A-C13E-49AB-863D-6DA5042E0B1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9277A-C13E-49AB-863D-6DA5042E0B1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805" indent="0">
              <a:buNone/>
              <a:defRPr sz="2400"/>
            </a:lvl7pPr>
            <a:lvl8pPr marL="3810000" indent="0">
              <a:buNone/>
              <a:defRPr sz="2400"/>
            </a:lvl8pPr>
            <a:lvl9pPr marL="435419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A7E8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79DC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195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390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585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6780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0975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805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000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195" algn="l" defTabSz="108839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://900igr.net/datai/okruzhajuschij-mir/Domashnie-zhivotnye-dlja-detej/0003-001-Rjadom-s-chelovekom-v-dome-zhivut-koshka-i-sobaka.jpg" TargetMode="External"/><Relationship Id="rId8" Type="http://schemas.openxmlformats.org/officeDocument/2006/relationships/hyperlink" Target="https://cdn.playbuzz.com/cdn/629040db-c7d3-4cf4-98cd-9c15368b99ce/f947a6e9-b361-48c5-a571-776db0a105fd.jpg" TargetMode="External"/><Relationship Id="rId7" Type="http://schemas.openxmlformats.org/officeDocument/2006/relationships/hyperlink" Target="http://img1.liveinternet.ru/images/attach/c/0/119/502/119502853_original__11_.jpg" TargetMode="External"/><Relationship Id="rId6" Type="http://schemas.openxmlformats.org/officeDocument/2006/relationships/hyperlink" Target="http://niklife.com.ua/680x510W/images/2012_06/30577_8_680x463.jpeg" TargetMode="External"/><Relationship Id="rId5" Type="http://schemas.openxmlformats.org/officeDocument/2006/relationships/hyperlink" Target="http://cenxus-work.com/appco/images/news/news_07.jpg" TargetMode="External"/><Relationship Id="rId4" Type="http://schemas.openxmlformats.org/officeDocument/2006/relationships/hyperlink" Target="http://id.naturewallpaperfree.com/lite/hewan-kucing/alam-wallpaper-640x480-2303-915adada.jpg" TargetMode="External"/><Relationship Id="rId3" Type="http://schemas.openxmlformats.org/officeDocument/2006/relationships/hyperlink" Target="http://wikitranslate.org/w/images/6/68/Version2-yellow-tiger-cat.png" TargetMode="External"/><Relationship Id="rId2" Type="http://schemas.openxmlformats.org/officeDocument/2006/relationships/hyperlink" Target="http://shag.com.ua/konspekt-muzichnogo-zanyattya-dlya-ditej-starsh-ogo-doshkilen/29393_html_1676b767.png" TargetMode="Externa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1" Type="http://schemas.openxmlformats.org/officeDocument/2006/relationships/slide" Target="slide2.xml"/><Relationship Id="rId10" Type="http://schemas.openxmlformats.org/officeDocument/2006/relationships/hyperlink" Target="http://zagadki.info/zag/cherepaha.html" TargetMode="External"/><Relationship Id="rId1" Type="http://schemas.openxmlformats.org/officeDocument/2006/relationships/hyperlink" Target="http://img0.liveinternet.ru/images/attach/c/11/115/600/115600048_102.png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-98598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 1 класс УМК «Школа России»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Автор: Гайдук Юлия Андреевна,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учитель начальных классов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МОУ «СОШ 63 С УИП»</a:t>
            </a:r>
            <a:endParaRPr lang="ru-RU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г. Саратова 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375" y="1053530"/>
            <a:ext cx="1103543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«Почему мы любим кошек </a:t>
            </a:r>
            <a:endParaRPr lang="ru-RU" sz="4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и собак?»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574926" y="2482271"/>
            <a:ext cx="4772746" cy="2616707"/>
            <a:chOff x="3574926" y="2482271"/>
            <a:chExt cx="4772746" cy="2616707"/>
          </a:xfrm>
        </p:grpSpPr>
        <p:pic>
          <p:nvPicPr>
            <p:cNvPr id="2050" name="Picture 2" descr="http://wikitranslate.org/w/images/6/68/Version2-yellow-tiger-cat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6364809" y="2925738"/>
              <a:ext cx="1982863" cy="195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shag.com.ua/konspekt-muzichnogo-zanyattya-dlya-ditej-starsh-ogo-doshkilen/29393_html_1676b767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574926" y="2482271"/>
              <a:ext cx="2603752" cy="261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478582" y="189434"/>
            <a:ext cx="9217024" cy="2160240"/>
            <a:chOff x="1270670" y="826205"/>
            <a:chExt cx="8424936" cy="300844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424936" cy="3008448"/>
            </a:xfrm>
            <a:prstGeom prst="cloudCallout">
              <a:avLst>
                <a:gd name="adj1" fmla="val 49616"/>
                <a:gd name="adj2" fmla="val 126928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2835" y="1352683"/>
              <a:ext cx="7992887" cy="14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anose="030F0702030302020204" pitchFamily="66" charset="0"/>
                </a:rPr>
                <a:t>ВЗЯВ В ДОМ ЖИВОТНОЕ, ПОМНИ – ЭТО ЧЛЕН ТВОЕЙ СЕМЬИ И ЕГО НЕЛЬЗЯ 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ВЫГНАТЬ </a:t>
              </a:r>
              <a:r>
                <a:rPr lang="ru-RU" sz="2800" b="1" dirty="0">
                  <a:latin typeface="Comic Sans MS" panose="030F0702030302020204" pitchFamily="66" charset="0"/>
                </a:rPr>
                <a:t>НА УЛИЦУ.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900igr.net/datai/okruzhajuschij-mir/Domashnie-zhivotnye-dlja-detej/0003-001-Rjadom-s-chelovekom-v-dome-zhivut-koshka-i-soba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3389" r="2815" b="7196"/>
          <a:stretch>
            <a:fillRect/>
          </a:stretch>
        </p:blipFill>
        <p:spPr bwMode="auto">
          <a:xfrm>
            <a:off x="3142878" y="2330774"/>
            <a:ext cx="4878202" cy="441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622598" y="189434"/>
            <a:ext cx="10153128" cy="2160240"/>
            <a:chOff x="622598" y="826205"/>
            <a:chExt cx="10153128" cy="2256336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622598" y="826205"/>
              <a:ext cx="10153128" cy="2256336"/>
            </a:xfrm>
            <a:prstGeom prst="cloudCallout">
              <a:avLst>
                <a:gd name="adj1" fmla="val 48749"/>
                <a:gd name="adj2" fmla="val 149894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4686" y="1127050"/>
              <a:ext cx="8640960" cy="189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Кошки и собаки- наши домашние любимцы.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 С ними всегда интересно. Они могут нас защитить. Да и сами тоже нуждаются в 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нашей заботе.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830" y="2421682"/>
            <a:ext cx="6444595" cy="424847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135" y="2421682"/>
            <a:ext cx="6465290" cy="424847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135" y="2421682"/>
            <a:ext cx="6465290" cy="424847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Спасибо, дети, </a:t>
            </a:r>
            <a:endParaRPr lang="ru-RU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686" y="1286654"/>
            <a:ext cx="57864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  <a:hlinkClick r:id="rId1"/>
              </a:rPr>
              <a:t>Учитель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  <a:hlinkClick r:id="rId2"/>
              </a:rPr>
              <a:t>Собака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  <a:hlinkClick r:id="rId3"/>
              </a:rPr>
              <a:t>Кошка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  <a:hlinkClick r:id="rId4"/>
              </a:rPr>
              <a:t>Кошка и собака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  <a:hlinkClick r:id="rId5"/>
              </a:rPr>
              <a:t>кошка и собака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  <a:hlinkClick r:id="rId6"/>
              </a:rPr>
              <a:t>Кошка и </a:t>
            </a:r>
            <a:r>
              <a:rPr lang="ru-RU" dirty="0" smtClean="0">
                <a:latin typeface="Comic Sans MS" panose="030F0702030302020204" pitchFamily="66" charset="0"/>
                <a:hlinkClick r:id="rId6"/>
              </a:rPr>
              <a:t>собака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  <a:hlinkClick r:id="rId7"/>
              </a:rPr>
              <a:t>кошка и собака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dirty="0" smtClean="0">
                <a:latin typeface="Comic Sans MS" panose="030F0702030302020204" pitchFamily="66" charset="0"/>
                <a:hlinkClick r:id="rId8"/>
              </a:rPr>
              <a:t>кошка и собака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  <a:hlinkClick r:id="rId9"/>
              </a:rPr>
              <a:t>кошка и собака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Рисунки </a:t>
            </a:r>
            <a:r>
              <a:rPr lang="ru-RU" dirty="0" smtClean="0">
                <a:latin typeface="Comic Sans MS" panose="030F0702030302020204" pitchFamily="66" charset="0"/>
              </a:rPr>
              <a:t>на </a:t>
            </a:r>
            <a:r>
              <a:rPr lang="ru-RU" dirty="0" smtClean="0">
                <a:latin typeface="Comic Sans MS" panose="030F0702030302020204" pitchFamily="66" charset="0"/>
              </a:rPr>
              <a:t>4, 5, 8,9   слайдах сканированы </a:t>
            </a:r>
            <a:r>
              <a:rPr lang="ru-RU" dirty="0" smtClean="0">
                <a:latin typeface="Comic Sans MS" panose="030F0702030302020204" pitchFamily="66" charset="0"/>
              </a:rPr>
              <a:t>с учебника «Окружающий мир» 1 класс, 2 часть </a:t>
            </a:r>
            <a:r>
              <a:rPr lang="ru-RU" dirty="0" err="1" smtClean="0">
                <a:latin typeface="Comic Sans MS" panose="030F0702030302020204" pitchFamily="66" charset="0"/>
              </a:rPr>
              <a:t>А.А.Плешакова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mtClean="0">
                <a:latin typeface="Comic Sans MS" panose="030F0702030302020204" pitchFamily="66" charset="0"/>
              </a:rPr>
              <a:t>Отрисовки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черепахи и муравья авторские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hlinkClick r:id="rId1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822" y="320509"/>
            <a:ext cx="72818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Интернет источники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11279782" y="6022082"/>
            <a:ext cx="594090" cy="576064"/>
          </a:xfrm>
          <a:prstGeom prst="actionButtonHome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441831">
            <a:off x="9225766" y="2715927"/>
            <a:ext cx="2450071" cy="330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918" y="2715414"/>
            <a:ext cx="2643206" cy="351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/>
          <p:cNvGrpSpPr/>
          <p:nvPr/>
        </p:nvGrpSpPr>
        <p:grpSpPr>
          <a:xfrm>
            <a:off x="2278782" y="513471"/>
            <a:ext cx="8352928" cy="2862815"/>
            <a:chOff x="2716670" y="1000108"/>
            <a:chExt cx="6241010" cy="398618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716670" y="1000108"/>
              <a:ext cx="6241010" cy="2857520"/>
            </a:xfrm>
            <a:prstGeom prst="cloudCallout">
              <a:avLst>
                <a:gd name="adj1" fmla="val -60876"/>
                <a:gd name="adj2" fmla="val 140068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8778" y="1257923"/>
              <a:ext cx="5756794" cy="372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Ребята, сегодня </a:t>
              </a: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на уроке мы </a:t>
              </a:r>
              <a:endPara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будем </a:t>
              </a: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говорить о любимцах, </a:t>
              </a:r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живущих с нами одной </a:t>
              </a: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крышей – о кошках и собаках.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 flipH="1">
            <a:off x="1395735" y="213540"/>
            <a:ext cx="9684689" cy="2568182"/>
            <a:chOff x="4334577" y="2947819"/>
            <a:chExt cx="7726709" cy="274766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4334577" y="2947819"/>
              <a:ext cx="7726709" cy="2747666"/>
            </a:xfrm>
            <a:prstGeom prst="cloudCallout">
              <a:avLst>
                <a:gd name="adj1" fmla="val -39629"/>
                <a:gd name="adj2" fmla="val 119123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1879" y="3294026"/>
              <a:ext cx="7659407" cy="1307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Прежде чем завести кошку или собаку, посоветуйся с родителями. Убедись в том, </a:t>
              </a:r>
              <a:endPara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  <a:p>
              <a:pPr lvl="0"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что  </a:t>
              </a: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все члены семьи не возражают против появления в доме животного.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3932" y="5985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жми на вопрос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441831">
            <a:off x="9896929" y="3803101"/>
            <a:ext cx="2209185" cy="29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43585"/>
            <a:ext cx="2062758" cy="2745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http://id.naturewallpaperfree.com/lite/hewan-kucing/alam-wallpaper-640x480-2303-915ad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8902" y="2745718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34566" y="189434"/>
            <a:ext cx="10557638" cy="2304256"/>
            <a:chOff x="1270670" y="826205"/>
            <a:chExt cx="8712968" cy="300844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712968" cy="3008448"/>
            </a:xfrm>
            <a:prstGeom prst="cloudCallout">
              <a:avLst>
                <a:gd name="adj1" fmla="val 39788"/>
                <a:gd name="adj2" fmla="val 12643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2718" y="1223548"/>
              <a:ext cx="8136904" cy="250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anose="030F0702030302020204" pitchFamily="66" charset="0"/>
                </a:rPr>
                <a:t>Кошка и собака — живые существа, которые нуждаются в нашей заботе, ухаживать за ними нужно так, чтобы обеспечить им хорошие </a:t>
              </a:r>
              <a:r>
                <a:rPr lang="ru-RU" sz="2800" b="1" dirty="0" smtClean="0">
                  <a:latin typeface="Comic Sans MS" panose="030F0702030302020204" pitchFamily="66" charset="0"/>
                </a:rPr>
                <a:t>условия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 </a:t>
              </a:r>
              <a:r>
                <a:rPr lang="ru-RU" sz="2800" b="1" dirty="0">
                  <a:latin typeface="Comic Sans MS" panose="030F0702030302020204" pitchFamily="66" charset="0"/>
                </a:rPr>
                <a:t>жизни.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cenxus-work.com/appco/images/news/news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75" y="2633769"/>
            <a:ext cx="6326232" cy="4081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34566" y="189434"/>
            <a:ext cx="10557638" cy="1656184"/>
            <a:chOff x="1270670" y="826205"/>
            <a:chExt cx="8712968" cy="216232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712968" cy="2162322"/>
            </a:xfrm>
            <a:prstGeom prst="cloudCallout">
              <a:avLst>
                <a:gd name="adj1" fmla="val 40200"/>
                <a:gd name="adj2" fmla="val 20618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2718" y="1223548"/>
              <a:ext cx="8136904" cy="12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Давайте по картинкам составим правила 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ухода за кошкой.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31332" r="3569" b="12983"/>
          <a:stretch>
            <a:fillRect/>
          </a:stretch>
        </p:blipFill>
        <p:spPr bwMode="auto">
          <a:xfrm>
            <a:off x="1846734" y="2205658"/>
            <a:ext cx="770485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34566" y="189434"/>
            <a:ext cx="10557638" cy="1656184"/>
            <a:chOff x="1270670" y="826205"/>
            <a:chExt cx="8712968" cy="216232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712968" cy="2162322"/>
            </a:xfrm>
            <a:prstGeom prst="cloudCallout">
              <a:avLst>
                <a:gd name="adj1" fmla="val 40200"/>
                <a:gd name="adj2" fmla="val 20618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2718" y="1223548"/>
              <a:ext cx="8136904" cy="12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Давайте по картинкам составим правила 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ухода за собакой.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22897" y="1969401"/>
            <a:ext cx="5329988" cy="4639666"/>
            <a:chOff x="2782838" y="1989634"/>
            <a:chExt cx="5329988" cy="463966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1" t="16965" r="10661" b="59226"/>
            <a:stretch>
              <a:fillRect/>
            </a:stretch>
          </p:blipFill>
          <p:spPr bwMode="auto">
            <a:xfrm>
              <a:off x="2782838" y="4307014"/>
              <a:ext cx="5329988" cy="232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" t="16965" r="54378" b="59226"/>
            <a:stretch>
              <a:fillRect/>
            </a:stretch>
          </p:blipFill>
          <p:spPr bwMode="auto">
            <a:xfrm>
              <a:off x="2782838" y="1989634"/>
              <a:ext cx="5328592" cy="232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141"/>
            <a:ext cx="7514670" cy="626854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Постель должна находиться в сухом, тёплом месте, подальше от сквозняков.</a:t>
            </a:r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391350" y="3269042"/>
            <a:ext cx="4539523" cy="35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717297"/>
            <a:ext cx="7514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У </a:t>
            </a:r>
            <a:r>
              <a:rPr lang="ru-RU" sz="2400" b="1" dirty="0">
                <a:latin typeface="Comic Sans MS" panose="030F0702030302020204" pitchFamily="66" charset="0"/>
              </a:rPr>
              <a:t>животного должна быть собственная постель. Её можно устроить из коробки или картонного ящика с одеялом внутри. 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Постель </a:t>
            </a:r>
            <a:r>
              <a:rPr lang="ru-RU" sz="2400" b="1" dirty="0">
                <a:latin typeface="Comic Sans MS" panose="030F0702030302020204" pitchFamily="66" charset="0"/>
              </a:rPr>
              <a:t>должна находиться в сухом, тёплом месте, подальше от </a:t>
            </a:r>
            <a:r>
              <a:rPr lang="ru-RU" sz="2400" b="1" dirty="0" smtClean="0">
                <a:latin typeface="Comic Sans MS" panose="030F0702030302020204" pitchFamily="66" charset="0"/>
              </a:rPr>
              <a:t>сквозняков.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Для питания </a:t>
            </a:r>
            <a:r>
              <a:rPr lang="ru-RU" sz="2400" b="1" dirty="0">
                <a:latin typeface="Comic Sans MS" panose="030F0702030302020204" pitchFamily="66" charset="0"/>
              </a:rPr>
              <a:t>животных нужны три миски:                            для еды, молока и воды.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Кормить </a:t>
            </a:r>
            <a:r>
              <a:rPr lang="ru-RU" sz="2400" b="1" dirty="0">
                <a:latin typeface="Comic Sans MS" panose="030F0702030302020204" pitchFamily="66" charset="0"/>
              </a:rPr>
              <a:t>кошек и собак </a:t>
            </a:r>
            <a:r>
              <a:rPr lang="ru-RU" sz="2400" b="1" dirty="0" smtClean="0">
                <a:latin typeface="Comic Sans MS" panose="030F0702030302020204" pitchFamily="66" charset="0"/>
              </a:rPr>
              <a:t>нужно </a:t>
            </a:r>
            <a:r>
              <a:rPr lang="ru-RU" sz="2400" b="1" dirty="0">
                <a:latin typeface="Comic Sans MS" panose="030F0702030302020204" pitchFamily="66" charset="0"/>
              </a:rPr>
              <a:t>свежими продуктами или специальными </a:t>
            </a:r>
            <a:r>
              <a:rPr lang="ru-RU" sz="2400" b="1" dirty="0" smtClean="0">
                <a:latin typeface="Comic Sans MS" panose="030F0702030302020204" pitchFamily="66" charset="0"/>
              </a:rPr>
              <a:t>консервами.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Нельзя </a:t>
            </a:r>
            <a:r>
              <a:rPr lang="ru-RU" sz="2400" b="1" dirty="0">
                <a:latin typeface="Comic Sans MS" panose="030F0702030302020204" pitchFamily="66" charset="0"/>
              </a:rPr>
              <a:t>разрешать животным таскать еду со стола. Мусорное ведро в доме должно плотно закрываться.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Кошки </a:t>
            </a:r>
            <a:r>
              <a:rPr lang="ru-RU" sz="2400" b="1" dirty="0">
                <a:latin typeface="Comic Sans MS" panose="030F0702030302020204" pitchFamily="66" charset="0"/>
              </a:rPr>
              <a:t>и собаки любят играть. У ваших любимцев должны быть собственные игрушки.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badumka.ru/images/660457_fony-s-radugo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886" y="368141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ПРАВИЛА</a:t>
            </a:r>
            <a:endParaRPr lang="ru-RU" sz="2400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141"/>
            <a:ext cx="7514670" cy="626854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Постель должна находиться в сухом, тёплом месте, подальше от сквозняков.</a:t>
            </a:r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391350" y="3269042"/>
            <a:ext cx="4539523" cy="35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717297"/>
            <a:ext cx="7514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7.  Домашних </a:t>
            </a:r>
            <a:r>
              <a:rPr lang="ru-RU" sz="2400" b="1" dirty="0">
                <a:latin typeface="Comic Sans MS" panose="030F0702030302020204" pitchFamily="66" charset="0"/>
              </a:rPr>
              <a:t>животных учат правилам </a:t>
            </a:r>
            <a:r>
              <a:rPr lang="ru-RU" sz="2400" b="1" dirty="0" smtClean="0">
                <a:latin typeface="Comic Sans MS" panose="030F0702030302020204" pitchFamily="66" charset="0"/>
              </a:rPr>
              <a:t>  поведения </a:t>
            </a:r>
            <a:r>
              <a:rPr lang="ru-RU" sz="2400" b="1" dirty="0">
                <a:latin typeface="Comic Sans MS" panose="030F0702030302020204" pitchFamily="66" charset="0"/>
              </a:rPr>
              <a:t>в доме, дисциплине, приучают к тому, где надо ходить в туалет.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8. Собак </a:t>
            </a:r>
            <a:r>
              <a:rPr lang="ru-RU" sz="2400" b="1" dirty="0">
                <a:latin typeface="Comic Sans MS" panose="030F0702030302020204" pitchFamily="66" charset="0"/>
              </a:rPr>
              <a:t>специально дрессируют. На прогулку собак выводят в ошейнике и наморднике, надев поводок.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9. Чтобы </a:t>
            </a:r>
            <a:r>
              <a:rPr lang="ru-RU" sz="2400" b="1" dirty="0">
                <a:latin typeface="Comic Sans MS" panose="030F0702030302020204" pitchFamily="66" charset="0"/>
              </a:rPr>
              <a:t>кошки и собаки были чистыми и здоровыми, их необходимо регулярно вычёсывать щёткой и расчёской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10.  </a:t>
            </a:r>
            <a:r>
              <a:rPr lang="ru-RU" sz="2400" b="1" dirty="0">
                <a:latin typeface="Comic Sans MS" panose="030F0702030302020204" pitchFamily="66" charset="0"/>
              </a:rPr>
              <a:t>Кошка сама поддерживает себя в чистоте, а собаку надо мыть. Для мытья животных используют специальные шампуни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11.   </a:t>
            </a:r>
            <a:r>
              <a:rPr lang="ru-RU" sz="2400" b="1" dirty="0">
                <a:latin typeface="Comic Sans MS" panose="030F0702030302020204" pitchFamily="66" charset="0"/>
              </a:rPr>
              <a:t>Животное может заболеть.   </a:t>
            </a:r>
            <a:r>
              <a:rPr lang="ru-RU" sz="2400" b="1" dirty="0" smtClean="0">
                <a:latin typeface="Comic Sans MS" panose="030F0702030302020204" pitchFamily="66" charset="0"/>
              </a:rPr>
              <a:t>В таком случае надо </a:t>
            </a:r>
            <a:r>
              <a:rPr lang="ru-RU" sz="2400" b="1" dirty="0">
                <a:latin typeface="Comic Sans MS" panose="030F0702030302020204" pitchFamily="66" charset="0"/>
              </a:rPr>
              <a:t>обязательно обратиться к ветеринару.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badumka.ru/images/660457_fony-s-radugo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886" y="368141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ПРАВИЛА</a:t>
            </a:r>
            <a:endParaRPr lang="ru-RU" sz="2400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34566" y="189434"/>
            <a:ext cx="10557638" cy="1656184"/>
            <a:chOff x="1270670" y="826205"/>
            <a:chExt cx="8712968" cy="216232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712968" cy="2162322"/>
            </a:xfrm>
            <a:prstGeom prst="cloudCallout">
              <a:avLst>
                <a:gd name="adj1" fmla="val 40200"/>
                <a:gd name="adj2" fmla="val 20618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2718" y="1223548"/>
              <a:ext cx="8136904" cy="12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Назовите предметы ухода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за кошкой.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39175" r="52624" b="8703"/>
          <a:stretch>
            <a:fillRect/>
          </a:stretch>
        </p:blipFill>
        <p:spPr bwMode="auto">
          <a:xfrm>
            <a:off x="3093234" y="1961967"/>
            <a:ext cx="5162211" cy="4636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41498" y="3360331"/>
            <a:ext cx="2520280" cy="3354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34566" y="189434"/>
            <a:ext cx="10557638" cy="1656184"/>
            <a:chOff x="1270670" y="826205"/>
            <a:chExt cx="8712968" cy="2162322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270670" y="826205"/>
              <a:ext cx="8712968" cy="2162322"/>
            </a:xfrm>
            <a:prstGeom prst="cloudCallout">
              <a:avLst>
                <a:gd name="adj1" fmla="val 40200"/>
                <a:gd name="adj2" fmla="val 20618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2718" y="1223548"/>
              <a:ext cx="8136904" cy="12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Назовите предметы ухода</a:t>
              </a:r>
              <a:endParaRPr lang="ru-RU" sz="28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anose="030F0702030302020204" pitchFamily="66" charset="0"/>
                </a:rPr>
                <a:t>за собакой.</a:t>
              </a:r>
              <a:endParaRPr lang="ru-RU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6586" y="3044387"/>
            <a:ext cx="2711236" cy="36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35766" y="261443"/>
            <a:ext cx="864096" cy="504056"/>
          </a:xfrm>
          <a:prstGeom prst="rightArrow">
            <a:avLst/>
          </a:prstGeom>
          <a:solidFill>
            <a:srgbClr val="A7E8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3" t="37055" r="8100" b="8703"/>
          <a:stretch>
            <a:fillRect/>
          </a:stretch>
        </p:blipFill>
        <p:spPr bwMode="auto">
          <a:xfrm>
            <a:off x="3386298" y="1874427"/>
            <a:ext cx="4803186" cy="472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2458</Words>
  <Application>WPS Presentation</Application>
  <PresentationFormat>Произвольный</PresentationFormat>
  <Paragraphs>75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Тема Office</vt:lpstr>
      <vt:lpstr>Презентация к уроку окружающего мира,  1 класс УМК «Школа России»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Yulechka Andreevna</cp:lastModifiedBy>
  <cp:revision>213</cp:revision>
  <dcterms:created xsi:type="dcterms:W3CDTF">2016-11-11T12:35:00Z</dcterms:created>
  <dcterms:modified xsi:type="dcterms:W3CDTF">2024-03-28T09:04:52Z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D8C09F35230749529143CD49C6A95477_12</vt:lpwstr>
  </property>
  <property fmtid="{D5CDD505-2E9C-101B-9397-08002B2CF9AE}" pid="3" name="KSOProductBuildVer">
    <vt:lpwstr>1049-12.2.0.13489</vt:lpwstr>
  </property>
</Properties>
</file>