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6" r:id="rId8"/>
    <p:sldId id="262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6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katti.ucoz.ru/_pu/57/72771529.jp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8160" y="2849226"/>
            <a:ext cx="5218982" cy="350146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952" y="499756"/>
            <a:ext cx="2360403" cy="156644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0320" y="379270"/>
            <a:ext cx="3154662" cy="208176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15265" y="3191774"/>
            <a:ext cx="2577572" cy="322196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1091" y="3604984"/>
            <a:ext cx="2982001" cy="2982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7142" y="104624"/>
            <a:ext cx="3508076" cy="2631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279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4990" y="730291"/>
            <a:ext cx="7955771" cy="5945892"/>
          </a:xfrm>
        </p:spPr>
      </p:pic>
    </p:spTree>
    <p:extLst>
      <p:ext uri="{BB962C8B-B14F-4D97-AF65-F5344CB8AC3E}">
        <p14:creationId xmlns:p14="http://schemas.microsoft.com/office/powerpoint/2010/main" val="4060192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0226" y="3536831"/>
            <a:ext cx="5327181" cy="2987615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"</a:t>
            </a:r>
            <a:r>
              <a:rPr lang="ru-RU" sz="3200" dirty="0"/>
              <a:t>Нажить много денег – храбрость; сохранить их – мудрость, а умело расходовать – искусство". </a:t>
            </a:r>
            <a:endParaRPr lang="ru-RU" sz="3200" dirty="0" smtClean="0"/>
          </a:p>
          <a:p>
            <a:pPr marL="0" indent="0">
              <a:buNone/>
            </a:pPr>
            <a:r>
              <a:rPr lang="ru-RU" sz="3200" dirty="0" smtClean="0"/>
              <a:t>Бертольд Авербах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98188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Экономика семьи.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Семейный бюджет.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8939" y="86264"/>
            <a:ext cx="4247401" cy="3185551"/>
          </a:xfrm>
          <a:prstGeom prst="rect">
            <a:avLst/>
          </a:prstGeom>
        </p:spPr>
      </p:pic>
      <p:sp>
        <p:nvSpPr>
          <p:cNvPr id="2" name="Овал 1"/>
          <p:cNvSpPr/>
          <p:nvPr/>
        </p:nvSpPr>
        <p:spPr>
          <a:xfrm>
            <a:off x="8755811" y="2812211"/>
            <a:ext cx="914400" cy="9144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8755810" y="1035170"/>
            <a:ext cx="998615" cy="1777041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Что?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 rot="20068741">
            <a:off x="9534204" y="2139583"/>
            <a:ext cx="1847828" cy="9144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Из чего?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 rot="18201545">
            <a:off x="9937804" y="3033534"/>
            <a:ext cx="1083165" cy="2007619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ru-RU" dirty="0" smtClean="0"/>
              <a:t>Какие?</a:t>
            </a: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 rot="1387644">
            <a:off x="8352992" y="3663090"/>
            <a:ext cx="1009290" cy="1671357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К чему?</a:t>
            </a: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 rot="21051476">
            <a:off x="6768714" y="3115732"/>
            <a:ext cx="1992702" cy="9144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Где?</a:t>
            </a:r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 rot="1924276">
            <a:off x="7109334" y="1930938"/>
            <a:ext cx="1777041" cy="99616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Зачем?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1451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011" y="685800"/>
            <a:ext cx="9149601" cy="3615267"/>
          </a:xfrm>
        </p:spPr>
        <p:txBody>
          <a:bodyPr/>
          <a:lstStyle/>
          <a:p>
            <a:r>
              <a:rPr lang="ru-RU" dirty="0" smtClean="0"/>
              <a:t>       </a:t>
            </a:r>
            <a:r>
              <a:rPr lang="ru-RU" sz="2400" dirty="0" smtClean="0"/>
              <a:t>Грань </a:t>
            </a:r>
            <a:r>
              <a:rPr lang="ru-RU" sz="2400" dirty="0"/>
              <a:t>Что? (называется семейным бюджетом</a:t>
            </a:r>
            <a:r>
              <a:rPr lang="ru-RU" sz="2400" dirty="0" smtClean="0"/>
              <a:t>)</a:t>
            </a:r>
          </a:p>
          <a:p>
            <a:r>
              <a:rPr lang="ru-RU" sz="2400" dirty="0" smtClean="0"/>
              <a:t> </a:t>
            </a:r>
            <a:r>
              <a:rPr lang="ru-RU" sz="2400" dirty="0"/>
              <a:t>учебник стр. </a:t>
            </a:r>
            <a:r>
              <a:rPr lang="ru-RU" sz="2400" dirty="0" smtClean="0"/>
              <a:t>116</a:t>
            </a:r>
          </a:p>
          <a:p>
            <a:r>
              <a:rPr lang="ru-RU" dirty="0" smtClean="0"/>
              <a:t>   </a:t>
            </a:r>
            <a:r>
              <a:rPr lang="ru-RU" dirty="0"/>
              <a:t>	</a:t>
            </a:r>
            <a:r>
              <a:rPr lang="ru-RU" sz="2400" dirty="0"/>
              <a:t>Грань Из чего? (складывается семейный бюджет)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6830" y="3090365"/>
            <a:ext cx="5025170" cy="376763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0014" y="313773"/>
            <a:ext cx="2384157" cy="1788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812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3321171" y="621101"/>
            <a:ext cx="4140678" cy="1854679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Доходы семьи</a:t>
            </a:r>
            <a:endParaRPr lang="ru-RU" sz="32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63774" y="3096882"/>
            <a:ext cx="3542731" cy="237226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Фиксированные </a:t>
            </a:r>
            <a:r>
              <a:rPr lang="ru-RU" dirty="0"/>
              <a:t>– это установленные, не зависящие от качества труда выплаты (заработная плата, пенсия, стипендия, пособия).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745857" y="3025104"/>
            <a:ext cx="4157932" cy="269927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Переменные</a:t>
            </a:r>
            <a:r>
              <a:rPr lang="ru-RU" dirty="0"/>
              <a:t> -это </a:t>
            </a:r>
          </a:p>
          <a:p>
            <a:pPr algn="ctr"/>
            <a:r>
              <a:rPr lang="ru-RU" dirty="0"/>
              <a:t>доходы, которые увеличиваются или уменьшаются в зависимости от изменения количества и качества труда членов семьи (прибыль от бизнеса, проценты от сбережений в банке).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2691442" y="2131921"/>
            <a:ext cx="1104181" cy="96496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7021902" y="2070340"/>
            <a:ext cx="1664898" cy="92873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0860" y="832074"/>
            <a:ext cx="1432732" cy="1432732"/>
          </a:xfrm>
          <a:prstGeom prst="rect">
            <a:avLst/>
          </a:prstGeom>
        </p:spPr>
      </p:pic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694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5718353"/>
            <a:ext cx="5578565" cy="863602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Р</a:t>
            </a:r>
            <a:r>
              <a:rPr lang="ru-RU" dirty="0" smtClean="0">
                <a:solidFill>
                  <a:srgbClr val="FF0000"/>
                </a:solidFill>
              </a:rPr>
              <a:t>асходы семьи.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27655" y="-60385"/>
            <a:ext cx="8364345" cy="5718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230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5796951"/>
            <a:ext cx="8408030" cy="197448"/>
          </a:xfrm>
        </p:spPr>
        <p:txBody>
          <a:bodyPr>
            <a:normAutofit fontScale="90000"/>
          </a:bodyPr>
          <a:lstStyle/>
          <a:p>
            <a:r>
              <a:rPr lang="ru-RU" sz="2700" dirty="0">
                <a:solidFill>
                  <a:srgbClr val="002060"/>
                </a:solidFill>
              </a:rPr>
              <a:t>Грань  Какие ? (системы </a:t>
            </a:r>
            <a:r>
              <a:rPr lang="ru-RU" sz="2700" dirty="0" smtClean="0">
                <a:solidFill>
                  <a:srgbClr val="002060"/>
                </a:solidFill>
              </a:rPr>
              <a:t/>
            </a:r>
            <a:br>
              <a:rPr lang="ru-RU" sz="2700" dirty="0" smtClean="0">
                <a:solidFill>
                  <a:srgbClr val="002060"/>
                </a:solidFill>
              </a:rPr>
            </a:br>
            <a:r>
              <a:rPr lang="ru-RU" sz="2700" dirty="0" smtClean="0">
                <a:solidFill>
                  <a:srgbClr val="002060"/>
                </a:solidFill>
              </a:rPr>
              <a:t>семейного </a:t>
            </a:r>
            <a:r>
              <a:rPr lang="ru-RU" sz="2700" dirty="0">
                <a:solidFill>
                  <a:srgbClr val="002060"/>
                </a:solidFill>
              </a:rPr>
              <a:t>бюджета </a:t>
            </a:r>
            <a:r>
              <a:rPr lang="ru-RU" sz="2700" dirty="0" smtClean="0">
                <a:solidFill>
                  <a:srgbClr val="002060"/>
                </a:solidFill>
              </a:rPr>
              <a:t/>
            </a:r>
            <a:br>
              <a:rPr lang="ru-RU" sz="2700" dirty="0" smtClean="0">
                <a:solidFill>
                  <a:srgbClr val="002060"/>
                </a:solidFill>
              </a:rPr>
            </a:br>
            <a:r>
              <a:rPr lang="ru-RU" sz="2700" dirty="0" smtClean="0">
                <a:solidFill>
                  <a:srgbClr val="002060"/>
                </a:solidFill>
              </a:rPr>
              <a:t>складываются</a:t>
            </a:r>
            <a:r>
              <a:rPr lang="ru-RU" sz="2700" dirty="0">
                <a:solidFill>
                  <a:srgbClr val="002060"/>
                </a:solidFill>
              </a:rPr>
              <a:t>)</a:t>
            </a:r>
            <a:r>
              <a:rPr lang="ru-RU" dirty="0">
                <a:solidFill>
                  <a:srgbClr val="7030A0"/>
                </a:solidFill>
              </a:rPr>
              <a:t/>
            </a:r>
            <a:br>
              <a:rPr lang="ru-RU" dirty="0">
                <a:solidFill>
                  <a:srgbClr val="7030A0"/>
                </a:solidFill>
              </a:rPr>
            </a:b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46649"/>
            <a:ext cx="9218612" cy="55122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cap="all" dirty="0" smtClean="0">
                <a:ln w="3175" cmpd="sng">
                  <a:noFill/>
                </a:ln>
                <a:solidFill>
                  <a:schemeClr val="accent6"/>
                </a:solidFill>
              </a:rPr>
              <a:t>доходы  </a:t>
            </a:r>
            <a:r>
              <a:rPr lang="ru-RU" sz="3600" cap="all" dirty="0">
                <a:ln w="3175" cmpd="sng">
                  <a:noFill/>
                </a:ln>
                <a:solidFill>
                  <a:schemeClr val="accent6"/>
                </a:solidFill>
              </a:rPr>
              <a:t>= расходы</a:t>
            </a:r>
            <a:r>
              <a:rPr lang="ru-RU" sz="3600" cap="all" dirty="0">
                <a:ln w="3175" cmpd="sng">
                  <a:noFill/>
                </a:ln>
                <a:solidFill>
                  <a:srgbClr val="FF0000"/>
                </a:solidFill>
              </a:rPr>
              <a:t/>
            </a:r>
            <a:br>
              <a:rPr lang="ru-RU" sz="3600" cap="all" dirty="0">
                <a:ln w="3175" cmpd="sng">
                  <a:noFill/>
                </a:ln>
                <a:solidFill>
                  <a:srgbClr val="FF0000"/>
                </a:solidFill>
              </a:rPr>
            </a:br>
            <a:r>
              <a:rPr lang="ru-RU" sz="3600" cap="all" dirty="0">
                <a:ln w="3175" cmpd="sng">
                  <a:noFill/>
                </a:ln>
                <a:solidFill>
                  <a:prstClr val="white"/>
                </a:solidFill>
              </a:rPr>
              <a:t> </a:t>
            </a:r>
            <a:r>
              <a:rPr lang="ru-RU" sz="3600" cap="all" dirty="0">
                <a:ln w="3175" cmpd="sng">
                  <a:noFill/>
                </a:ln>
                <a:solidFill>
                  <a:srgbClr val="7030A0"/>
                </a:solidFill>
              </a:rPr>
              <a:t>сбалансированный </a:t>
            </a:r>
            <a:r>
              <a:rPr lang="ru-RU" sz="3600" cap="all" dirty="0" smtClean="0">
                <a:ln w="3175" cmpd="sng">
                  <a:noFill/>
                </a:ln>
                <a:solidFill>
                  <a:srgbClr val="7030A0"/>
                </a:solidFill>
              </a:rPr>
              <a:t>бюджет</a:t>
            </a:r>
          </a:p>
          <a:p>
            <a:pPr marL="0" indent="0">
              <a:buNone/>
            </a:pPr>
            <a:r>
              <a:rPr lang="ru-RU" sz="3600" cap="all" dirty="0" smtClean="0">
                <a:ln w="3175" cmpd="sng">
                  <a:noFill/>
                </a:ln>
                <a:solidFill>
                  <a:schemeClr val="accent6"/>
                </a:solidFill>
              </a:rPr>
              <a:t>Доходы </a:t>
            </a:r>
            <a:r>
              <a:rPr lang="en-US" sz="3600" cap="all" dirty="0" smtClean="0">
                <a:ln w="3175" cmpd="sng">
                  <a:noFill/>
                </a:ln>
                <a:solidFill>
                  <a:schemeClr val="accent6"/>
                </a:solidFill>
              </a:rPr>
              <a:t>&gt;</a:t>
            </a:r>
            <a:r>
              <a:rPr lang="ru-RU" sz="3600" cap="all" dirty="0" smtClean="0">
                <a:ln w="3175" cmpd="sng">
                  <a:noFill/>
                </a:ln>
                <a:solidFill>
                  <a:schemeClr val="accent6"/>
                </a:solidFill>
              </a:rPr>
              <a:t> расходы</a:t>
            </a:r>
          </a:p>
          <a:p>
            <a:pPr marL="0" indent="0">
              <a:buNone/>
            </a:pPr>
            <a:r>
              <a:rPr lang="ru-RU" sz="3600" cap="all" dirty="0" smtClean="0">
                <a:ln w="3175" cmpd="sng">
                  <a:noFill/>
                </a:ln>
                <a:solidFill>
                  <a:srgbClr val="7030A0"/>
                </a:solidFill>
              </a:rPr>
              <a:t>Профицит бюджеты</a:t>
            </a:r>
            <a:endParaRPr lang="en-US" sz="3600" cap="all" dirty="0" smtClean="0">
              <a:ln w="3175" cmpd="sng">
                <a:noFill/>
              </a:ln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ru-RU" sz="3600" cap="all" dirty="0" smtClean="0">
                <a:ln w="3175" cmpd="sng">
                  <a:noFill/>
                </a:ln>
                <a:solidFill>
                  <a:schemeClr val="accent6"/>
                </a:solidFill>
              </a:rPr>
              <a:t>доходы</a:t>
            </a:r>
            <a:r>
              <a:rPr lang="en-US" sz="3600" cap="all" dirty="0" smtClean="0">
                <a:ln w="3175" cmpd="sng">
                  <a:noFill/>
                </a:ln>
                <a:solidFill>
                  <a:schemeClr val="accent6"/>
                </a:solidFill>
              </a:rPr>
              <a:t>&lt;</a:t>
            </a:r>
            <a:r>
              <a:rPr lang="ru-RU" sz="3600" cap="all" dirty="0" smtClean="0">
                <a:ln w="3175" cmpd="sng">
                  <a:noFill/>
                </a:ln>
                <a:solidFill>
                  <a:schemeClr val="accent6"/>
                </a:solidFill>
              </a:rPr>
              <a:t> расходы</a:t>
            </a:r>
          </a:p>
          <a:p>
            <a:pPr marL="0" indent="0">
              <a:buNone/>
            </a:pPr>
            <a:r>
              <a:rPr lang="ru-RU" sz="3600" cap="all" dirty="0" smtClean="0">
                <a:ln w="3175" cmpd="sng">
                  <a:noFill/>
                </a:ln>
                <a:solidFill>
                  <a:srgbClr val="7030A0"/>
                </a:solidFill>
              </a:rPr>
              <a:t>Дефицит бюджета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9902" y="3449946"/>
            <a:ext cx="4384626" cy="328995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2681" y="5544819"/>
            <a:ext cx="1592678" cy="11950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4402" y="2147424"/>
            <a:ext cx="1851138" cy="151072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70818" y="3658151"/>
            <a:ext cx="1904722" cy="151902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08435" y="222859"/>
            <a:ext cx="2003780" cy="1827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050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9176" y="5788325"/>
            <a:ext cx="7375586" cy="206074"/>
          </a:xfrm>
        </p:spPr>
        <p:txBody>
          <a:bodyPr>
            <a:no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/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sz="1800" dirty="0" smtClean="0">
                <a:solidFill>
                  <a:srgbClr val="002060"/>
                </a:solidFill>
              </a:rPr>
              <a:t>4.Грань </a:t>
            </a:r>
            <a:r>
              <a:rPr lang="ru-RU" sz="1800" dirty="0">
                <a:solidFill>
                  <a:srgbClr val="002060"/>
                </a:solidFill>
              </a:rPr>
              <a:t>К чему? (ведет финансовая </a:t>
            </a:r>
            <a:r>
              <a:rPr lang="ru-RU" sz="1800" dirty="0" smtClean="0">
                <a:solidFill>
                  <a:srgbClr val="002060"/>
                </a:solidFill>
              </a:rPr>
              <a:t>безграмотность)</a:t>
            </a:r>
            <a:br>
              <a:rPr lang="ru-RU" sz="1800" dirty="0" smtClean="0">
                <a:solidFill>
                  <a:srgbClr val="002060"/>
                </a:solidFill>
              </a:rPr>
            </a:br>
            <a:r>
              <a:rPr lang="ru-RU" sz="1800" dirty="0">
                <a:solidFill>
                  <a:srgbClr val="002060"/>
                </a:solidFill>
              </a:rPr>
              <a:t> </a:t>
            </a:r>
            <a:r>
              <a:rPr lang="ru-RU" sz="1800" dirty="0" smtClean="0">
                <a:solidFill>
                  <a:srgbClr val="002060"/>
                </a:solidFill>
              </a:rPr>
              <a:t>5.Грань </a:t>
            </a:r>
            <a:r>
              <a:rPr lang="ru-RU" sz="1800" dirty="0">
                <a:solidFill>
                  <a:srgbClr val="002060"/>
                </a:solidFill>
              </a:rPr>
              <a:t>Как ? (экономить семейный бюджет)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375393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                                 последствия финансовой безграмотности </a:t>
            </a:r>
            <a:endParaRPr lang="ru-RU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2223137">
            <a:off x="1288727" y="1054796"/>
            <a:ext cx="2995964" cy="3000753"/>
          </a:xfrm>
          <a:prstGeom prst="triangle">
            <a:avLst>
              <a:gd name="adj" fmla="val 2234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Отсутствие финансовой грамотности</a:t>
            </a:r>
            <a:endParaRPr lang="ru-RU" dirty="0"/>
          </a:p>
        </p:txBody>
      </p:sp>
      <p:sp>
        <p:nvSpPr>
          <p:cNvPr id="10" name="Пирог 9"/>
          <p:cNvSpPr/>
          <p:nvPr/>
        </p:nvSpPr>
        <p:spPr>
          <a:xfrm rot="2830690">
            <a:off x="9414887" y="1788675"/>
            <a:ext cx="1666143" cy="1544128"/>
          </a:xfrm>
          <a:prstGeom prst="pie">
            <a:avLst>
              <a:gd name="adj1" fmla="val 0"/>
              <a:gd name="adj2" fmla="val 16394384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?</a:t>
            </a:r>
            <a:endParaRPr lang="ru-RU" sz="32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V="1">
            <a:off x="3051498" y="2487462"/>
            <a:ext cx="6352738" cy="7327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3794681" y="547723"/>
            <a:ext cx="1499774" cy="2007451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5466972" y="668452"/>
            <a:ext cx="1268083" cy="1837571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6958793" y="674744"/>
            <a:ext cx="1129566" cy="18455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8249181" y="696179"/>
            <a:ext cx="1189180" cy="181289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813766" y="2555174"/>
            <a:ext cx="1429476" cy="194215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5466972" y="2555174"/>
            <a:ext cx="1400203" cy="180492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6999295" y="2534859"/>
            <a:ext cx="1414732" cy="1845549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8271400" y="2523483"/>
            <a:ext cx="1573012" cy="166893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9" name="Прямоугольник 38"/>
          <p:cNvSpPr/>
          <p:nvPr/>
        </p:nvSpPr>
        <p:spPr>
          <a:xfrm>
            <a:off x="7763774" y="4333462"/>
            <a:ext cx="37869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805">
              <a:spcBef>
                <a:spcPts val="350"/>
              </a:spcBef>
              <a:spcAft>
                <a:spcPts val="0"/>
              </a:spcAft>
            </a:pPr>
            <a:r>
              <a:rPr lang="ru-RU" sz="2400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Как</a:t>
            </a:r>
            <a:r>
              <a:rPr lang="ru-RU" sz="2400" spc="-15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 </a:t>
            </a:r>
            <a:r>
              <a:rPr lang="ru-RU" sz="2400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исправить</a:t>
            </a:r>
            <a:r>
              <a:rPr lang="ru-RU" sz="2400" spc="-15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 </a:t>
            </a:r>
            <a:r>
              <a:rPr lang="ru-RU" sz="2400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ситуацию?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19176" y="310551"/>
            <a:ext cx="44339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accent6"/>
                </a:solidFill>
              </a:rPr>
              <a:t>«</a:t>
            </a:r>
            <a:r>
              <a:rPr lang="ru-RU" sz="3600" dirty="0" err="1">
                <a:solidFill>
                  <a:schemeClr val="accent6"/>
                </a:solidFill>
              </a:rPr>
              <a:t>Фишбоун</a:t>
            </a:r>
            <a:r>
              <a:rPr lang="ru-RU" sz="3600" dirty="0">
                <a:solidFill>
                  <a:schemeClr val="accent6"/>
                </a:solidFill>
              </a:rPr>
              <a:t>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3978" y="5334773"/>
            <a:ext cx="1860097" cy="1395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573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solidFill>
                  <a:schemeClr val="accent6"/>
                </a:solidFill>
              </a:rPr>
              <a:t>6.	Грань Зачем? (знать экономику семейного бюджета)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385" y="685800"/>
            <a:ext cx="9158227" cy="28890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/>
              <a:t>«Без нужды живёт,</a:t>
            </a:r>
          </a:p>
          <a:p>
            <a:pPr marL="0" indent="0">
              <a:buNone/>
            </a:pPr>
            <a:r>
              <a:rPr lang="ru-RU" sz="2800" dirty="0" smtClean="0"/>
              <a:t>                           </a:t>
            </a:r>
            <a:r>
              <a:rPr lang="ru-RU" sz="2800" dirty="0"/>
              <a:t>кто деньги бережёт</a:t>
            </a:r>
            <a:r>
              <a:rPr lang="ru-RU" sz="2800" dirty="0" smtClean="0"/>
              <a:t>»</a:t>
            </a:r>
          </a:p>
          <a:p>
            <a:pPr marL="0" indent="0">
              <a:buNone/>
            </a:pPr>
            <a:r>
              <a:rPr lang="ru-RU" sz="2800" i="1" u="sng" dirty="0" smtClean="0">
                <a:solidFill>
                  <a:srgbClr val="7030A0"/>
                </a:solidFill>
              </a:rPr>
              <a:t>Составить памятку для семейного бюджета</a:t>
            </a:r>
            <a:endParaRPr lang="ru-RU" sz="2800" i="1" u="sng" dirty="0">
              <a:solidFill>
                <a:srgbClr val="7030A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2380" y="136303"/>
            <a:ext cx="4029805" cy="31336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6379" y="3574887"/>
            <a:ext cx="2975106" cy="296900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2034" y="5298639"/>
            <a:ext cx="1854473" cy="139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005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Сектор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131</TotalTime>
  <Words>148</Words>
  <Application>Microsoft Office PowerPoint</Application>
  <PresentationFormat>Широкоэкранный</PresentationFormat>
  <Paragraphs>33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Calibri</vt:lpstr>
      <vt:lpstr>Century Gothic</vt:lpstr>
      <vt:lpstr>Times New Roman</vt:lpstr>
      <vt:lpstr>Wingdings 3</vt:lpstr>
      <vt:lpstr>Сектор</vt:lpstr>
      <vt:lpstr>Презентация PowerPoint</vt:lpstr>
      <vt:lpstr>Презентация PowerPoint</vt:lpstr>
      <vt:lpstr>Экономика семьи. Семейный бюджет.</vt:lpstr>
      <vt:lpstr>Презентация PowerPoint</vt:lpstr>
      <vt:lpstr>Презентация PowerPoint</vt:lpstr>
      <vt:lpstr>Расходы семьи.</vt:lpstr>
      <vt:lpstr>Грань  Какие ? (системы  семейного бюджета  складываются) </vt:lpstr>
      <vt:lpstr> 4.Грань К чему? (ведет финансовая безграмотность)  5.Грань Как ? (экономить семейный бюджет)</vt:lpstr>
      <vt:lpstr>6. Грань Зачем? (знать экономику семейного бюджета)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Елена</cp:lastModifiedBy>
  <cp:revision>14</cp:revision>
  <dcterms:created xsi:type="dcterms:W3CDTF">2023-02-19T19:21:45Z</dcterms:created>
  <dcterms:modified xsi:type="dcterms:W3CDTF">2023-02-27T19:50:30Z</dcterms:modified>
</cp:coreProperties>
</file>