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media/audio1.bin" ContentType="audio/unknown"/>
  <Override PartName="/ppt/media/audio2.bin" ContentType="audio/unknown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87" r:id="rId2"/>
    <p:sldMasterId id="2147483700" r:id="rId3"/>
    <p:sldMasterId id="2147483719" r:id="rId4"/>
  </p:sldMasterIdLst>
  <p:sldIdLst>
    <p:sldId id="256" r:id="rId5"/>
    <p:sldId id="281" r:id="rId6"/>
    <p:sldId id="282" r:id="rId7"/>
    <p:sldId id="283" r:id="rId8"/>
    <p:sldId id="271" r:id="rId9"/>
    <p:sldId id="278" r:id="rId10"/>
    <p:sldId id="284" r:id="rId11"/>
    <p:sldId id="279" r:id="rId12"/>
    <p:sldId id="280" r:id="rId13"/>
    <p:sldId id="272" r:id="rId14"/>
    <p:sldId id="261" r:id="rId15"/>
    <p:sldId id="285" r:id="rId16"/>
    <p:sldId id="287" r:id="rId17"/>
    <p:sldId id="288" r:id="rId18"/>
    <p:sldId id="289" r:id="rId19"/>
    <p:sldId id="262" r:id="rId20"/>
    <p:sldId id="273" r:id="rId21"/>
    <p:sldId id="258" r:id="rId22"/>
    <p:sldId id="274" r:id="rId23"/>
    <p:sldId id="259" r:id="rId24"/>
    <p:sldId id="260" r:id="rId25"/>
    <p:sldId id="263" r:id="rId26"/>
    <p:sldId id="276" r:id="rId27"/>
    <p:sldId id="277" r:id="rId28"/>
    <p:sldId id="267" r:id="rId29"/>
    <p:sldId id="266" r:id="rId30"/>
    <p:sldId id="268" r:id="rId31"/>
    <p:sldId id="269" r:id="rId32"/>
    <p:sldId id="275" r:id="rId33"/>
    <p:sldId id="290" r:id="rId34"/>
    <p:sldId id="291" r:id="rId35"/>
    <p:sldId id="293" r:id="rId36"/>
    <p:sldId id="292" r:id="rId37"/>
    <p:sldId id="294" r:id="rId38"/>
    <p:sldId id="299" r:id="rId39"/>
    <p:sldId id="300" r:id="rId40"/>
    <p:sldId id="301" r:id="rId41"/>
    <p:sldId id="295" r:id="rId42"/>
    <p:sldId id="296" r:id="rId43"/>
    <p:sldId id="297" r:id="rId44"/>
    <p:sldId id="298" r:id="rId45"/>
    <p:sldId id="303" r:id="rId46"/>
    <p:sldId id="302" r:id="rId47"/>
    <p:sldId id="304" r:id="rId48"/>
    <p:sldId id="305" r:id="rId49"/>
    <p:sldId id="306" r:id="rId50"/>
    <p:sldId id="270" r:id="rId5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51445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418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14089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F4FA9-D448-41F9-9349-1DD470E91FF8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67918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45BBF3-7FBE-4A3D-A821-E7FE4B25B6BA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5270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45CDD-AC22-467B-BA36-8E951DAFD223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09240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600202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861AD-1BBE-40D0-A8E4-8DB77C6E4099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40702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836F2-C422-4D7C-8278-87674A9115CC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57900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0BE141-0C3C-4FAC-A18A-424A360965B5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867202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2DECD5-DEC6-4375-A30C-7DE45865AC6A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824518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9446E-EF0B-4411-A36E-EBBADBAAEDC3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0430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60978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27E69-3CAF-4B8F-9041-DCA4D5A83974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245941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22F37-7CE6-495B-BA9F-26F20A0A82A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588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772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4754A-AFF9-4F38-879B-200794F8112F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885778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6B3BD0F-EA2E-47D9-A5DD-4D010C93273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783562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CD1B35-B975-4A69-AF5B-50A4B9FAAC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3B4E3C-9609-4E3D-8CB0-FE28440EF3D9}" type="slidenum">
              <a:rPr lang="ru-RU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3040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EE76ED-C0DB-4F65-BA58-ABA2D5E0C2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DD3416-ED77-4A86-B315-1B3A19974D86}" type="slidenum">
              <a:rPr lang="ru-RU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047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4EA505-E118-428A-9BA0-FBEB8233F2D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7EAE73-228E-4E44-BABB-5BA97086745F}" type="slidenum">
              <a:rPr lang="ru-RU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2713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41ED2B-7861-4201-A44A-044FE76825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B2FDD3-BCCC-40E4-9D4D-D7741B5D2614}" type="slidenum">
              <a:rPr lang="ru-RU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272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432ECB-A5D3-44C6-A1C6-720766F0E2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F29D7-B569-4AC6-8EBB-4A4FCF499C23}" type="slidenum">
              <a:rPr lang="ru-RU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23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86D36B-ADA1-41EB-B8A3-320A0742A4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50CB87-3B86-4FF1-B222-3A8C7273C31B}" type="slidenum">
              <a:rPr lang="ru-RU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334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3953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0AE5A1-8558-4C50-9014-F71B1B6CCF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1CF4F7-7960-4542-9FCB-B9F4750F44FF}" type="slidenum">
              <a:rPr lang="ru-RU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2188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DFF29D-A3C4-4014-A485-FC8CEB4698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2CD829-CD7C-40BA-8BE4-26A335656D66}" type="slidenum">
              <a:rPr lang="ru-RU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8485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D1F1D7-F9D6-4373-8E4D-D8A540A29C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9F1ABE-DDFA-4907-A90B-3AA04A46BDD5}" type="slidenum">
              <a:rPr lang="ru-RU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6526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447C7A-D3E9-419F-84E6-C94C712A19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AC8280-0BC5-4922-BC36-31CF710B0870}" type="slidenum">
              <a:rPr lang="ru-RU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7147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447C7A-D3E9-419F-84E6-C94C712A19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AC8280-0BC5-4922-BC36-31CF710B0870}" type="slidenum">
              <a:rPr lang="ru-RU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342261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447C7A-D3E9-419F-84E6-C94C712A19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AC8280-0BC5-4922-BC36-31CF710B0870}" type="slidenum">
              <a:rPr lang="ru-RU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7314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447C7A-D3E9-419F-84E6-C94C712A19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AC8280-0BC5-4922-BC36-31CF710B0870}" type="slidenum">
              <a:rPr lang="ru-RU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548356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447C7A-D3E9-419F-84E6-C94C712A19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AC8280-0BC5-4922-BC36-31CF710B0870}" type="slidenum">
              <a:rPr lang="ru-RU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0163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C22734-2185-430C-B408-C9ED7DF0E6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E9784F-2560-4AC6-8C28-73E00C73AEA0}" type="slidenum">
              <a:rPr lang="ru-RU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3425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23AE7F-FD44-4AFF-90E6-158AE6BC23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A5A14-55C1-4B5F-A632-EDAE089299EE}" type="slidenum">
              <a:rPr lang="ru-RU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7889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375505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3924300"/>
            <a:ext cx="8229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0798AE-269B-44A5-B880-F8A46C98E78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77A76-3116-424A-A58A-ED07F580E2EE}" type="slidenum">
              <a:rPr lang="ru-RU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505068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C27C3F6-80B8-4CBD-BA6E-9EAE9AFBAC09}" type="slidenum">
              <a:rPr lang="ru-RU" altLang="ru-RU">
                <a:solidFill>
                  <a:srgbClr val="90C226"/>
                </a:solidFill>
              </a:rPr>
              <a:pPr/>
              <a:t>‹#›</a:t>
            </a:fld>
            <a:endParaRPr lang="ru-RU" alt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5136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CD1B35-B975-4A69-AF5B-50A4B9FAAC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3B4E3C-9609-4E3D-8CB0-FE28440EF3D9}" type="slidenum">
              <a:rPr lang="ru-RU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4126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EE76ED-C0DB-4F65-BA58-ABA2D5E0C22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DD3416-ED77-4A86-B315-1B3A19974D86}" type="slidenum">
              <a:rPr lang="ru-RU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1762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4EA505-E118-428A-9BA0-FBEB8233F2D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7EAE73-228E-4E44-BABB-5BA97086745F}" type="slidenum">
              <a:rPr lang="ru-RU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7540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41ED2B-7861-4201-A44A-044FE76825B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B2FDD3-BCCC-40E4-9D4D-D7741B5D2614}" type="slidenum">
              <a:rPr lang="ru-RU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3879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432ECB-A5D3-44C6-A1C6-720766F0E2D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5F29D7-B569-4AC6-8EBB-4A4FCF499C23}" type="slidenum">
              <a:rPr lang="ru-RU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5249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86D36B-ADA1-41EB-B8A3-320A0742A4A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50CB87-3B86-4FF1-B222-3A8C7273C31B}" type="slidenum">
              <a:rPr lang="ru-RU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9466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0AE5A1-8558-4C50-9014-F71B1B6CCF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1CF4F7-7960-4542-9FCB-B9F4750F44FF}" type="slidenum">
              <a:rPr lang="ru-RU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5299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DFF29D-A3C4-4014-A485-FC8CEB4698F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2CD829-CD7C-40BA-8BE4-26A335656D66}" type="slidenum">
              <a:rPr lang="ru-RU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7643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287619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D1F1D7-F9D6-4373-8E4D-D8A540A29C3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9F1ABE-DDFA-4907-A90B-3AA04A46BDD5}" type="slidenum">
              <a:rPr lang="ru-RU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1861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447C7A-D3E9-419F-84E6-C94C712A19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AC8280-0BC5-4922-BC36-31CF710B0870}" type="slidenum">
              <a:rPr lang="ru-RU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30485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447C7A-D3E9-419F-84E6-C94C712A19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AC8280-0BC5-4922-BC36-31CF710B0870}" type="slidenum">
              <a:rPr lang="ru-RU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981856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447C7A-D3E9-419F-84E6-C94C712A19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AC8280-0BC5-4922-BC36-31CF710B0870}" type="slidenum">
              <a:rPr lang="ru-RU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9207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447C7A-D3E9-419F-84E6-C94C712A19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AC8280-0BC5-4922-BC36-31CF710B0870}" type="slidenum">
              <a:rPr lang="ru-RU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374147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447C7A-D3E9-419F-84E6-C94C712A19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AC8280-0BC5-4922-BC36-31CF710B0870}" type="slidenum">
              <a:rPr lang="ru-RU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9018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C22734-2185-430C-B408-C9ED7DF0E6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E9784F-2560-4AC6-8C28-73E00C73AEA0}" type="slidenum">
              <a:rPr lang="ru-RU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3931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23AE7F-FD44-4AFF-90E6-158AE6BC233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1A5A14-55C1-4B5F-A632-EDAE089299EE}" type="slidenum">
              <a:rPr lang="ru-RU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729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3924300"/>
            <a:ext cx="8229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0798AE-269B-44A5-B880-F8A46C98E78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77A76-3116-424A-A58A-ED07F580E2EE}" type="slidenum">
              <a:rPr lang="ru-RU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789130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C27C3F6-80B8-4CBD-BA6E-9EAE9AFBAC09}" type="slidenum">
              <a:rPr lang="ru-RU" altLang="ru-RU">
                <a:solidFill>
                  <a:srgbClr val="90C226"/>
                </a:solidFill>
              </a:rPr>
              <a:pPr/>
              <a:t>‹#›</a:t>
            </a:fld>
            <a:endParaRPr lang="ru-RU" alt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28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793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346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2888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127296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048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24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7447C7A-D3E9-419F-84E6-C94C712A19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75AC8280-0BC5-4922-BC36-31CF710B0870}" type="slidenum">
              <a:rPr lang="ru-RU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207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7447C7A-D3E9-419F-84E6-C94C712A195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75AC8280-0BC5-4922-BC36-31CF710B0870}" type="slidenum">
              <a:rPr lang="ru-RU" smtClean="0">
                <a:solidFill>
                  <a:srgbClr val="90C226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220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&#208;&#152;&#208;&#183;&#208;&#190;&#208;&#177;&#209;&#128;&#208;&#176;&#208;&#182;&#208;&#181;&#208;&#189;&#208;&#184;&#208;&#181;:Elbrus_01.jpg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hyperlink" Target="http://megainf.ru/foto/id_4978_pompei_4.html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609600"/>
            <a:ext cx="7772400" cy="4724400"/>
          </a:xfrm>
        </p:spPr>
        <p:txBody>
          <a:bodyPr/>
          <a:lstStyle/>
          <a:p>
            <a:endParaRPr lang="ru-RU" altLang="ru-RU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876800"/>
            <a:ext cx="6400800" cy="762000"/>
          </a:xfrm>
        </p:spPr>
        <p:txBody>
          <a:bodyPr>
            <a:normAutofit fontScale="25000" lnSpcReduction="20000"/>
          </a:bodyPr>
          <a:lstStyle/>
          <a:p>
            <a:endParaRPr lang="ru-RU" altLang="ru-RU" dirty="0" smtClean="0"/>
          </a:p>
          <a:p>
            <a:endParaRPr lang="ru-RU" altLang="ru-RU" dirty="0"/>
          </a:p>
          <a:p>
            <a:endParaRPr lang="ru-RU" altLang="ru-RU" dirty="0" smtClean="0"/>
          </a:p>
          <a:p>
            <a:endParaRPr lang="ru-RU" altLang="ru-RU" sz="7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altLang="ru-RU" sz="7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7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географии в 5 классе</a:t>
            </a:r>
            <a:endParaRPr lang="ru-RU" altLang="ru-RU" sz="7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WordArt 4"/>
          <p:cNvSpPr>
            <a:spLocks noChangeArrowheads="1" noChangeShapeType="1" noTextEdit="1"/>
          </p:cNvSpPr>
          <p:nvPr/>
        </p:nvSpPr>
        <p:spPr bwMode="auto">
          <a:xfrm>
            <a:off x="304800" y="1066800"/>
            <a:ext cx="8686800" cy="47244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3600" b="1" dirty="0">
                <a:solidFill>
                  <a:srgbClr val="00B050"/>
                </a:solidFill>
                <a:latin typeface="Times New Roman"/>
                <a:ea typeface="Times New Roman"/>
              </a:rPr>
              <a:t>Проявления внутренних и внешних процессов </a:t>
            </a:r>
            <a:endParaRPr lang="ru-RU" sz="3600" b="1" dirty="0" smtClean="0">
              <a:solidFill>
                <a:srgbClr val="00B050"/>
              </a:solidFill>
              <a:latin typeface="Times New Roman"/>
              <a:ea typeface="Times New Roman"/>
            </a:endParaRPr>
          </a:p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Times New Roman"/>
                <a:ea typeface="Times New Roman"/>
              </a:rPr>
              <a:t>образования рельефа.</a:t>
            </a:r>
          </a:p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Times New Roman"/>
                <a:ea typeface="Times New Roman"/>
              </a:rPr>
              <a:t>Движение </a:t>
            </a:r>
            <a:r>
              <a:rPr lang="ru-RU" sz="3600" b="1" dirty="0">
                <a:solidFill>
                  <a:srgbClr val="00B050"/>
                </a:solidFill>
                <a:latin typeface="Times New Roman"/>
                <a:ea typeface="Times New Roman"/>
              </a:rPr>
              <a:t>литосферных плит</a:t>
            </a:r>
            <a:r>
              <a:rPr lang="ru-RU" sz="3600" b="1" dirty="0" smtClean="0">
                <a:solidFill>
                  <a:srgbClr val="00B050"/>
                </a:solidFill>
                <a:latin typeface="Times New Roman"/>
                <a:ea typeface="Times New Roman"/>
              </a:rPr>
              <a:t>.</a:t>
            </a:r>
          </a:p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r>
              <a:rPr lang="ru-RU" sz="3600" b="1" dirty="0">
                <a:solidFill>
                  <a:srgbClr val="00B050"/>
                </a:solidFill>
                <a:latin typeface="Times New Roman"/>
                <a:ea typeface="Times New Roman"/>
              </a:rPr>
              <a:t>Образование вулканов и причины землетрясений. </a:t>
            </a:r>
            <a:endParaRPr lang="ru-RU" sz="3600" b="1" dirty="0" smtClean="0">
              <a:solidFill>
                <a:srgbClr val="00B050"/>
              </a:solidFill>
              <a:latin typeface="Times New Roman"/>
              <a:ea typeface="Times New Roman"/>
            </a:endParaRPr>
          </a:p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Times New Roman"/>
                <a:ea typeface="Times New Roman"/>
              </a:rPr>
              <a:t>Профессии </a:t>
            </a:r>
            <a:r>
              <a:rPr lang="ru-RU" sz="3600" b="1" dirty="0">
                <a:solidFill>
                  <a:srgbClr val="00B050"/>
                </a:solidFill>
                <a:latin typeface="Times New Roman"/>
                <a:ea typeface="Times New Roman"/>
              </a:rPr>
              <a:t>сейсмолог и </a:t>
            </a:r>
            <a:r>
              <a:rPr lang="ru-RU" sz="3600" b="1" dirty="0" smtClean="0">
                <a:solidFill>
                  <a:srgbClr val="00B050"/>
                </a:solidFill>
                <a:latin typeface="Times New Roman"/>
                <a:ea typeface="Times New Roman"/>
              </a:rPr>
              <a:t>вулканолог</a:t>
            </a:r>
            <a:endParaRPr lang="ru-RU" sz="3600" b="1" kern="10" dirty="0" smtClean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ТЕКСТОМ УЧЕБНИКА</a:t>
            </a:r>
            <a:endParaRPr lang="ru-RU" altLang="ru-RU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Найдите в тексте учебника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 78 §23 доказательства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 литосферных плит?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Скандинавские </a:t>
            </a:r>
            <a:r>
              <a:rPr lang="ru-RU" alt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горы поднимаются со скоростью </a:t>
            </a:r>
            <a:br>
              <a:rPr lang="ru-RU" alt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см в год</a:t>
            </a:r>
            <a:endParaRPr lang="ru-RU" altLang="ru-RU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1905000"/>
            <a:ext cx="88392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Опускание побережья </a:t>
            </a:r>
            <a:br>
              <a:rPr 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Северного моря</a:t>
            </a:r>
            <a:endParaRPr lang="ru-RU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150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b="1" dirty="0">
                <a:solidFill>
                  <a:srgbClr val="90C2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движения земной коры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ПРИЧИНА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 defTabSz="457200">
              <a:spcBef>
                <a:spcPts val="1000"/>
              </a:spcBef>
              <a:buClr>
                <a:srgbClr val="90C226"/>
              </a:buClr>
              <a:buSzPct val="80000"/>
              <a:buNone/>
            </a:pPr>
            <a:endParaRPr lang="ru-RU" altLang="ru-RU" sz="2800" b="1" dirty="0" smtClean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57200">
              <a:spcBef>
                <a:spcPts val="1000"/>
              </a:spcBef>
              <a:buClr>
                <a:srgbClr val="90C226"/>
              </a:buClr>
              <a:buSzPct val="80000"/>
              <a:buNone/>
            </a:pPr>
            <a:r>
              <a:rPr lang="ru-RU" altLang="ru-RU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        </a:t>
            </a:r>
            <a:r>
              <a:rPr lang="ru-RU" altLang="ru-RU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ru-RU" altLang="ru-RU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вещества</a:t>
            </a:r>
          </a:p>
          <a:p>
            <a:pPr lvl="0" defTabSz="457200">
              <a:spcBef>
                <a:spcPts val="1000"/>
              </a:spcBef>
              <a:buClr>
                <a:srgbClr val="90C226"/>
              </a:buClr>
              <a:buSzPct val="80000"/>
              <a:buNone/>
            </a:pPr>
            <a:r>
              <a:rPr lang="ru-RU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мантии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СЛЕДСТВИЕ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0" defTabSz="457200">
              <a:spcBef>
                <a:spcPts val="1000"/>
              </a:spcBef>
              <a:buClr>
                <a:srgbClr val="90C226"/>
              </a:buClr>
              <a:buSzPct val="80000"/>
              <a:buNone/>
            </a:pPr>
            <a:endParaRPr lang="ru-RU" altLang="ru-RU" sz="2800" b="1" dirty="0" smtClean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57200">
              <a:spcBef>
                <a:spcPts val="1000"/>
              </a:spcBef>
              <a:buClr>
                <a:srgbClr val="90C226"/>
              </a:buClr>
              <a:buSzPct val="80000"/>
              <a:buNone/>
            </a:pPr>
            <a:r>
              <a:rPr lang="ru-RU" altLang="ru-RU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        </a:t>
            </a:r>
            <a:r>
              <a:rPr lang="ru-RU" altLang="ru-RU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земной</a:t>
            </a:r>
          </a:p>
          <a:p>
            <a:pPr lvl="0" defTabSz="457200">
              <a:spcBef>
                <a:spcPts val="1000"/>
              </a:spcBef>
              <a:buClr>
                <a:srgbClr val="90C226"/>
              </a:buClr>
              <a:buSzPct val="80000"/>
              <a:buNone/>
            </a:pPr>
            <a:r>
              <a:rPr lang="ru-RU" altLang="ru-RU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	коры</a:t>
            </a:r>
          </a:p>
          <a:p>
            <a:endParaRPr lang="ru-RU" dirty="0"/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3124200" y="1987296"/>
            <a:ext cx="2590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592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 земной коры</a:t>
            </a:r>
          </a:p>
        </p:txBody>
      </p:sp>
      <p:sp>
        <p:nvSpPr>
          <p:cNvPr id="39940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609600" y="1600200"/>
            <a:ext cx="4394448" cy="4525965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None/>
            </a:pPr>
            <a:r>
              <a:rPr lang="ru-RU" altLang="ru-RU" sz="2400" dirty="0"/>
              <a:t>   </a:t>
            </a: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горизонтальные</a:t>
            </a:r>
          </a:p>
          <a:p>
            <a:pPr>
              <a:buFontTx/>
              <a:buNone/>
            </a:pPr>
            <a:endParaRPr lang="ru-RU" alt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endParaRPr lang="ru-RU" alt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складки</a:t>
            </a:r>
          </a:p>
          <a:p>
            <a:pPr>
              <a:buFontTx/>
              <a:buNone/>
            </a:pPr>
            <a:endParaRPr lang="ru-RU" alt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прогибы</a:t>
            </a:r>
          </a:p>
          <a:p>
            <a:pPr>
              <a:buFontTx/>
              <a:buNone/>
            </a:pPr>
            <a:r>
              <a:rPr lang="ru-RU" alt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разломы</a:t>
            </a:r>
          </a:p>
          <a:p>
            <a:pPr>
              <a:buFontTx/>
              <a:buNone/>
            </a:pPr>
            <a:endParaRPr lang="ru-RU" alt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ru-RU" altLang="ru-RU" sz="3200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медленная скорость</a:t>
            </a:r>
          </a:p>
          <a:p>
            <a:pPr>
              <a:buFontTx/>
              <a:buNone/>
            </a:pPr>
            <a:endParaRPr lang="ru-RU" altLang="ru-RU" sz="2400" dirty="0"/>
          </a:p>
          <a:p>
            <a:pPr>
              <a:buFontTx/>
              <a:buNone/>
            </a:pPr>
            <a:endParaRPr lang="ru-RU" altLang="ru-RU" sz="2400" dirty="0"/>
          </a:p>
        </p:txBody>
      </p:sp>
      <p:sp>
        <p:nvSpPr>
          <p:cNvPr id="39941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4191000" y="1600202"/>
            <a:ext cx="7391400" cy="4525963"/>
          </a:xfrm>
        </p:spPr>
        <p:txBody>
          <a:bodyPr>
            <a:normAutofit fontScale="92500" lnSpcReduction="20000"/>
          </a:bodyPr>
          <a:lstStyle/>
          <a:p>
            <a:pPr>
              <a:buFontTx/>
              <a:buNone/>
            </a:pPr>
            <a:r>
              <a:rPr lang="ru-RU" altLang="ru-RU" sz="3500" dirty="0"/>
              <a:t>вертикальные </a:t>
            </a:r>
          </a:p>
          <a:p>
            <a:pPr>
              <a:buFontTx/>
              <a:buNone/>
            </a:pPr>
            <a:endParaRPr lang="ru-RU" altLang="ru-RU" sz="3500" dirty="0"/>
          </a:p>
          <a:p>
            <a:pPr>
              <a:buFontTx/>
              <a:buNone/>
            </a:pPr>
            <a:endParaRPr lang="ru-RU" altLang="ru-RU" sz="3500" dirty="0"/>
          </a:p>
          <a:p>
            <a:pPr>
              <a:buFontTx/>
              <a:buNone/>
            </a:pPr>
            <a:r>
              <a:rPr lang="ru-RU" altLang="ru-RU" sz="3500" dirty="0"/>
              <a:t>поднятие суши</a:t>
            </a:r>
          </a:p>
          <a:p>
            <a:pPr>
              <a:buFontTx/>
              <a:buNone/>
            </a:pPr>
            <a:endParaRPr lang="ru-RU" altLang="ru-RU" sz="3500" dirty="0"/>
          </a:p>
          <a:p>
            <a:pPr>
              <a:buFontTx/>
              <a:buNone/>
            </a:pPr>
            <a:r>
              <a:rPr lang="ru-RU" altLang="ru-RU" sz="3500" dirty="0"/>
              <a:t>опускание суши</a:t>
            </a:r>
          </a:p>
          <a:p>
            <a:pPr>
              <a:buFontTx/>
              <a:buNone/>
            </a:pPr>
            <a:r>
              <a:rPr lang="ru-RU" altLang="ru-RU" sz="3500" dirty="0"/>
              <a:t>увеличение высоты гор</a:t>
            </a:r>
          </a:p>
          <a:p>
            <a:pPr>
              <a:buFontTx/>
              <a:buNone/>
            </a:pPr>
            <a:endParaRPr lang="ru-RU" altLang="ru-RU" sz="3500" dirty="0"/>
          </a:p>
          <a:p>
            <a:pPr>
              <a:buFontTx/>
              <a:buNone/>
            </a:pPr>
            <a:r>
              <a:rPr lang="ru-RU" altLang="ru-RU" sz="3500" dirty="0">
                <a:solidFill>
                  <a:srgbClr val="990033"/>
                </a:solidFill>
              </a:rPr>
              <a:t>     медленная скорость</a:t>
            </a:r>
          </a:p>
          <a:p>
            <a:pPr>
              <a:buFontTx/>
              <a:buNone/>
            </a:pPr>
            <a:endParaRPr lang="ru-RU" altLang="ru-RU" sz="3500" dirty="0"/>
          </a:p>
          <a:p>
            <a:pPr>
              <a:buFontTx/>
              <a:buNone/>
            </a:pPr>
            <a:endParaRPr lang="ru-RU" altLang="ru-RU" sz="2400" dirty="0"/>
          </a:p>
          <a:p>
            <a:pPr>
              <a:buFontTx/>
              <a:buNone/>
            </a:pPr>
            <a:endParaRPr lang="ru-RU" altLang="ru-RU" sz="2400" dirty="0"/>
          </a:p>
        </p:txBody>
      </p:sp>
      <p:sp>
        <p:nvSpPr>
          <p:cNvPr id="39943" name="Line 7"/>
          <p:cNvSpPr>
            <a:spLocks noChangeShapeType="1"/>
          </p:cNvSpPr>
          <p:nvPr/>
        </p:nvSpPr>
        <p:spPr bwMode="auto">
          <a:xfrm flipH="1">
            <a:off x="1547664" y="2133600"/>
            <a:ext cx="509736" cy="935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9944" name="Line 8"/>
          <p:cNvSpPr>
            <a:spLocks noChangeShapeType="1"/>
          </p:cNvSpPr>
          <p:nvPr/>
        </p:nvSpPr>
        <p:spPr bwMode="auto">
          <a:xfrm>
            <a:off x="4953000" y="2133600"/>
            <a:ext cx="533400" cy="100597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84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993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39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39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39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39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70" decel="100000"/>
                                        <p:tgtEl>
                                          <p:spTgt spid="399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770" decel="100000"/>
                                        <p:tgtEl>
                                          <p:spTgt spid="399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399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399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70" decel="100000"/>
                                        <p:tgtEl>
                                          <p:spTgt spid="399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770" decel="100000"/>
                                        <p:tgtEl>
                                          <p:spTgt spid="399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4" dur="770" fill="hold"/>
                                        <p:tgtEl>
                                          <p:spTgt spid="399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6" dur="770" fill="hold"/>
                                        <p:tgtEl>
                                          <p:spTgt spid="399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70" decel="100000"/>
                                        <p:tgtEl>
                                          <p:spTgt spid="399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770" decel="100000"/>
                                        <p:tgtEl>
                                          <p:spTgt spid="399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5" dur="770" fill="hold"/>
                                        <p:tgtEl>
                                          <p:spTgt spid="399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7" dur="770" fill="hold"/>
                                        <p:tgtEl>
                                          <p:spTgt spid="399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70" decel="100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770" decel="100000"/>
                                        <p:tgtEl>
                                          <p:spTgt spid="3994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6" dur="77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8" dur="77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70" decel="100000"/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770" decel="100000"/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7" dur="770" fill="hold"/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9" dur="770" fill="hold"/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70" decel="100000"/>
                                        <p:tgtEl>
                                          <p:spTgt spid="399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770" decel="100000"/>
                                        <p:tgtEl>
                                          <p:spTgt spid="399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8" dur="770" fill="hold"/>
                                        <p:tgtEl>
                                          <p:spTgt spid="399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0" dur="770" fill="hold"/>
                                        <p:tgtEl>
                                          <p:spTgt spid="399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770" decel="100000"/>
                                        <p:tgtEl>
                                          <p:spTgt spid="399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770" decel="100000"/>
                                        <p:tgtEl>
                                          <p:spTgt spid="399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0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9" dur="770" fill="hold"/>
                                        <p:tgtEl>
                                          <p:spTgt spid="399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1" dur="770" fill="hold"/>
                                        <p:tgtEl>
                                          <p:spTgt spid="399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1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770" decel="100000"/>
                                        <p:tgtEl>
                                          <p:spTgt spid="399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770" decel="100000"/>
                                        <p:tgtEl>
                                          <p:spTgt spid="399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0" dur="770" fill="hold"/>
                                        <p:tgtEl>
                                          <p:spTgt spid="399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2" dur="770" fill="hold"/>
                                        <p:tgtEl>
                                          <p:spTgt spid="399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770" decel="100000"/>
                                        <p:tgtEl>
                                          <p:spTgt spid="399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770" decel="100000"/>
                                        <p:tgtEl>
                                          <p:spTgt spid="399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1" dur="770" fill="hold"/>
                                        <p:tgtEl>
                                          <p:spTgt spid="399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3" dur="770" fill="hold"/>
                                        <p:tgtEl>
                                          <p:spTgt spid="399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770" decel="1000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770" decel="100000"/>
                                        <p:tgtEl>
                                          <p:spTgt spid="3994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2" dur="77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4" dur="77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  <p:bldP spid="39940" grpId="0" build="p"/>
      <p:bldP spid="39941" grpId="0" build="p"/>
      <p:bldP spid="39943" grpId="0" animBg="1"/>
      <p:bldP spid="399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1331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3316" name="Picture 2" descr="http://cs10979.vk.me/v10979078/19e9/-xzN7F5vHZY.jpg"/>
          <p:cNvPicPr>
            <a:picLocks noChangeAspect="1" noChangeArrowheads="1"/>
          </p:cNvPicPr>
          <p:nvPr/>
        </p:nvPicPr>
        <p:blipFill>
          <a:blip r:embed="rId2"/>
          <a:srcRect t="-15297" b="-1312"/>
          <a:stretch>
            <a:fillRect/>
          </a:stretch>
        </p:blipFill>
        <p:spPr bwMode="auto">
          <a:xfrm>
            <a:off x="-73025" y="-1035050"/>
            <a:ext cx="9226550" cy="776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189162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4341" name="Picture 5" descr="Картинки по запросу фото быстрых колебаний земной к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603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/>
              <a:t>Составьте схему движения земной коры</a:t>
            </a:r>
          </a:p>
          <a:p>
            <a:endParaRPr lang="ru-RU" altLang="ru-RU"/>
          </a:p>
          <a:p>
            <a:r>
              <a:rPr lang="ru-RU" altLang="ru-RU"/>
              <a:t>Какие бывают движения земной коры по направлению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6149" name="Picture 5" descr="%D0%B4%D0%B2%D0%B8%D0%B6%D0%B5%D0%BD%D0%B8%D0%B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dirty="0"/>
              <a:t>Рассмотрите </a:t>
            </a:r>
            <a:r>
              <a:rPr lang="ru-RU" altLang="ru-RU" dirty="0" smtClean="0"/>
              <a:t>рис.55, 56 с.78</a:t>
            </a:r>
            <a:endParaRPr lang="ru-RU" altLang="ru-RU" dirty="0"/>
          </a:p>
          <a:p>
            <a:r>
              <a:rPr lang="ru-RU" altLang="ru-RU" dirty="0"/>
              <a:t>Какие виды залегания горных </a:t>
            </a:r>
            <a:r>
              <a:rPr lang="ru-RU" altLang="ru-RU" dirty="0" smtClean="0"/>
              <a:t>пород </a:t>
            </a:r>
            <a:r>
              <a:rPr lang="ru-RU" altLang="ru-RU" dirty="0"/>
              <a:t>существуют?</a:t>
            </a:r>
          </a:p>
          <a:p>
            <a:endParaRPr lang="ru-RU" altLang="ru-RU" dirty="0"/>
          </a:p>
          <a:p>
            <a:endParaRPr lang="ru-RU" alt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4000" i="1" dirty="0">
                <a:solidFill>
                  <a:srgbClr val="54A021"/>
                </a:solidFill>
                <a:latin typeface="Arial Black" pitchFamily="34" charset="0"/>
              </a:rPr>
              <a:t>Цель урока:</a:t>
            </a:r>
            <a:r>
              <a:rPr lang="kk-KZ" sz="4000" dirty="0">
                <a:solidFill>
                  <a:srgbClr val="54A021"/>
                </a:solidFill>
                <a:latin typeface="Arial Black" pitchFamily="34" charset="0"/>
              </a:rPr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 defTabSz="45720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Образовательные: </a:t>
            </a:r>
          </a:p>
          <a:p>
            <a:pPr marL="0" lvl="0" indent="0" defTabSz="457200">
              <a:spcBef>
                <a:spcPts val="1000"/>
              </a:spcBef>
              <a:buClr>
                <a:srgbClr val="90C226"/>
              </a:buClr>
              <a:buSzPct val="80000"/>
              <a:buNone/>
            </a:pPr>
            <a:r>
              <a:rPr lang="ru-RU" sz="2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представление о землетрясениях, происхождении вулканов и гейзеров, их особенностях и размещении на Земле. получить знания о видах движения земной коры;</a:t>
            </a:r>
          </a:p>
          <a:p>
            <a:pPr lvl="0" defTabSz="457200">
              <a:lnSpc>
                <a:spcPct val="9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Развивающие: </a:t>
            </a:r>
            <a:endParaRPr lang="ru-RU" sz="2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457200">
              <a:lnSpc>
                <a:spcPct val="90000"/>
              </a:lnSpc>
              <a:spcBef>
                <a:spcPts val="1000"/>
              </a:spcBef>
              <a:buClr>
                <a:srgbClr val="90C226"/>
              </a:buClr>
              <a:buSzPct val="80000"/>
              <a:buNone/>
            </a:pPr>
            <a:r>
              <a:rPr lang="ru-RU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публичного выступления, слушать, анализировать и делать выводы. </a:t>
            </a:r>
          </a:p>
          <a:p>
            <a:pPr lvl="0" defTabSz="457200">
              <a:lnSpc>
                <a:spcPct val="90000"/>
              </a:lnSpc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Воспитательные: </a:t>
            </a:r>
            <a:endParaRPr lang="ru-RU" sz="26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457200">
              <a:lnSpc>
                <a:spcPct val="90000"/>
              </a:lnSpc>
              <a:spcBef>
                <a:spcPts val="1000"/>
              </a:spcBef>
              <a:buClr>
                <a:srgbClr val="90C226"/>
              </a:buClr>
              <a:buSzPct val="80000"/>
              <a:buNone/>
            </a:pPr>
            <a:r>
              <a:rPr lang="ru-RU" sz="2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</a:t>
            </a: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 любви к уникальным природным памятникам, умения обеспечить личную безопасность посредством методов предсказания </a:t>
            </a:r>
            <a:r>
              <a:rPr lang="ru-RU" sz="2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землятресений</a:t>
            </a:r>
            <a:r>
              <a:rPr lang="ru-RU" sz="2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вулканизма и защиты от опасных природных явлений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237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4000"/>
              <a:t>Пласты и горные породы сминаются в складки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7173" name="Picture 5" descr="Картинки по запросу фото плостов горных пород сжатых в склад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4000"/>
              <a:t>Пласты горных пород трескаются и смещаются относительно друг друга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8197" name="Picture 5" descr="Картинки по запросу фото треснутых горных поро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89916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Котловина озера Байкал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15365" name="Picture 5" descr="Картинки по запросу фото байкала с космос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2000"/>
              <a:t>Вся земля сотряслась, туч метнулась гряда.</a:t>
            </a:r>
            <a:br>
              <a:rPr lang="ru-RU" altLang="ru-RU" sz="2000"/>
            </a:br>
            <a:r>
              <a:rPr lang="ru-RU" altLang="ru-RU" sz="2000"/>
              <a:t/>
            </a:r>
            <a:br>
              <a:rPr lang="ru-RU" altLang="ru-RU" sz="2000"/>
            </a:br>
            <a:r>
              <a:rPr lang="ru-RU" altLang="ru-RU" sz="2000"/>
              <a:t>Сотрясенье земли унесло города…</a:t>
            </a:r>
            <a:br>
              <a:rPr lang="ru-RU" altLang="ru-RU" sz="2000"/>
            </a:br>
            <a:r>
              <a:rPr lang="ru-RU" altLang="ru-RU" sz="2000"/>
              <a:t/>
            </a:r>
            <a:br>
              <a:rPr lang="ru-RU" altLang="ru-RU" sz="2000"/>
            </a:br>
            <a:r>
              <a:rPr lang="ru-RU" altLang="ru-RU" sz="2000"/>
              <a:t>Все оковы небес разомкнуться смогли.</a:t>
            </a:r>
            <a:br>
              <a:rPr lang="ru-RU" altLang="ru-RU" sz="2000"/>
            </a:br>
            <a:r>
              <a:rPr lang="ru-RU" altLang="ru-RU" sz="2000"/>
              <a:t/>
            </a:r>
            <a:br>
              <a:rPr lang="ru-RU" altLang="ru-RU" sz="2000"/>
            </a:br>
            <a:r>
              <a:rPr lang="ru-RU" altLang="ru-RU" sz="2000"/>
              <a:t>Свел разгул сотрясенья суставы земли,</a:t>
            </a:r>
            <a:br>
              <a:rPr lang="ru-RU" altLang="ru-RU" sz="2000"/>
            </a:br>
            <a:r>
              <a:rPr lang="ru-RU" altLang="ru-RU" sz="2000"/>
              <a:t/>
            </a:r>
            <a:br>
              <a:rPr lang="ru-RU" altLang="ru-RU" sz="2000"/>
            </a:br>
            <a:r>
              <a:rPr lang="ru-RU" altLang="ru-RU" sz="2000"/>
              <a:t>Сжал он бедную землю в такие тиски,</a:t>
            </a:r>
            <a:br>
              <a:rPr lang="ru-RU" altLang="ru-RU" sz="2000"/>
            </a:br>
            <a:r>
              <a:rPr lang="ru-RU" altLang="ru-RU" sz="2000"/>
              <a:t/>
            </a:r>
            <a:br>
              <a:rPr lang="ru-RU" altLang="ru-RU" sz="2000"/>
            </a:br>
            <a:r>
              <a:rPr lang="ru-RU" altLang="ru-RU" sz="2000"/>
              <a:t>Что огромные скалы разбил на куски…</a:t>
            </a:r>
            <a:br>
              <a:rPr lang="ru-RU" altLang="ru-RU" sz="2000"/>
            </a:br>
            <a:r>
              <a:rPr lang="ru-RU" altLang="ru-RU" sz="2000"/>
              <a:t/>
            </a:r>
            <a:br>
              <a:rPr lang="ru-RU" altLang="ru-RU" sz="2000"/>
            </a:br>
            <a:r>
              <a:rPr lang="ru-RU" altLang="ru-RU" sz="2000"/>
              <a:t/>
            </a:r>
            <a:br>
              <a:rPr lang="ru-RU" altLang="ru-RU" sz="2000"/>
            </a:br>
            <a:r>
              <a:rPr lang="ru-RU" altLang="ru-RU" sz="2000"/>
              <a:t>поэт Низами</a:t>
            </a:r>
            <a:br>
              <a:rPr lang="ru-RU" altLang="ru-RU" sz="2000"/>
            </a:br>
            <a:r>
              <a:rPr lang="ru-RU" altLang="ru-RU" sz="2000"/>
              <a:t/>
            </a:r>
            <a:br>
              <a:rPr lang="ru-RU" altLang="ru-RU" sz="2000"/>
            </a:br>
            <a:r>
              <a:rPr lang="ru-RU" altLang="ru-RU" sz="2000"/>
              <a:t/>
            </a:r>
            <a:br>
              <a:rPr lang="ru-RU" altLang="ru-RU" sz="2000"/>
            </a:br>
            <a:r>
              <a:rPr lang="ru-RU" altLang="ru-RU" sz="2000"/>
              <a:t>– О каком природном явлении это стихотворение?</a:t>
            </a:r>
            <a:br>
              <a:rPr lang="ru-RU" altLang="ru-RU" sz="2000"/>
            </a:br>
            <a:endParaRPr lang="ru-RU" altLang="ru-RU" sz="20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ЗЕМЛЕТРЯСЕНИЯ</a:t>
            </a:r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89793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600" b="1" dirty="0">
                <a:solidFill>
                  <a:srgbClr val="FFFFFF"/>
                </a:solidFill>
                <a:effectLst/>
                <a:ea typeface="+mn-ea"/>
              </a:rPr>
              <a:t>Землетрясения-</a:t>
            </a:r>
            <a:endParaRPr lang="ru-RU" altLang="ru-RU" sz="3600" b="1" dirty="0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 altLang="ru-RU" sz="2800" dirty="0"/>
              <a:t>резкие внутренние толчки и колебания земной поверхности, возникшие в результате движений в земной коре или в  верхней мантии</a:t>
            </a:r>
          </a:p>
          <a:p>
            <a:endParaRPr lang="ru-RU" altLang="ru-RU" sz="2800" dirty="0"/>
          </a:p>
        </p:txBody>
      </p:sp>
      <p:sp>
        <p:nvSpPr>
          <p:cNvPr id="21510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endParaRPr lang="ru-RU" altLang="ru-RU" sz="2800"/>
          </a:p>
        </p:txBody>
      </p:sp>
      <p:sp>
        <p:nvSpPr>
          <p:cNvPr id="21512" name="AutoShape 8" descr="Картинки по запросу фото землетрясения в японии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514" name="AutoShape 10" descr="Картинки по запросу фото землетрясения в японии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21516" name="Picture 12" descr="Картинки по запросу фото землетрясения в япон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00200"/>
            <a:ext cx="44958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ru-RU" altLang="ru-RU" sz="2000"/>
              <a:t>Очаг – область возникновения подземного удара в толще земной коры или  в верхней мантии, в результате которого происходят землетрясения.</a:t>
            </a:r>
          </a:p>
          <a:p>
            <a:endParaRPr lang="ru-RU" altLang="ru-RU" sz="2000"/>
          </a:p>
          <a:p>
            <a:r>
              <a:rPr lang="ru-RU" altLang="ru-RU" sz="2000"/>
              <a:t>Эпицентр-место на земной поверхности, располагающееся непосредственно над очагом землетрясения</a:t>
            </a:r>
          </a:p>
        </p:txBody>
      </p:sp>
      <p:pic>
        <p:nvPicPr>
          <p:cNvPr id="19463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600200"/>
            <a:ext cx="4267200" cy="5029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3557" name="Picture 5" descr="Картинки по запросу фото столкновения литосферных пли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603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4581" name="Picture 5" descr="Картинки по запросу фото шкалы землетрясени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8"/>
            <a:ext cx="9144000" cy="681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4000"/>
              <a:t>Сейсмограф  прибор для регистрации землетрясений.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30725" name="Picture 5" descr="Картинки по запросу фото сейсмограф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5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Blackadder ITC" pitchFamily="82" charset="0"/>
              </a:rPr>
              <a:t>Задачи:</a:t>
            </a:r>
            <a:endParaRPr lang="ru-RU" dirty="0">
              <a:solidFill>
                <a:schemeClr val="accent3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lvl="0" indent="-609600" defTabSz="45720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3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Раскрыть природные явления – землетрясение, вулканизм.</a:t>
            </a:r>
          </a:p>
          <a:p>
            <a:pPr marL="609600" lvl="0" indent="-609600" defTabSz="45720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3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с понятиями: землетрясение, вулкан, действующий, потухший, магма, лава, жерло, кратер, гейзер.</a:t>
            </a:r>
          </a:p>
          <a:p>
            <a:pPr marL="609600" lvl="0" indent="-609600" defTabSz="45720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3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Назвать и показать по карте наиболее известные вулканы.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803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7"/>
          <p:cNvSpPr>
            <a:spLocks noGrp="1" noChangeArrowheads="1"/>
          </p:cNvSpPr>
          <p:nvPr>
            <p:ph idx="1"/>
          </p:nvPr>
        </p:nvSpPr>
        <p:spPr>
          <a:xfrm>
            <a:off x="0" y="1600200"/>
            <a:ext cx="9144000" cy="4495800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  <a:defRPr/>
            </a:pPr>
            <a:r>
              <a:rPr lang="ru-RU" sz="4800" dirty="0" smtClean="0">
                <a:solidFill>
                  <a:schemeClr val="accent2">
                    <a:lumMod val="75000"/>
                  </a:schemeClr>
                </a:solidFill>
                <a:latin typeface="Algerian" pitchFamily="82" charset="0"/>
              </a:rPr>
              <a:t>« Магма по жерлу рвется наружу, </a:t>
            </a:r>
          </a:p>
          <a:p>
            <a:pPr algn="ctr" eaLnBrk="1" hangingPunct="1">
              <a:buFontTx/>
              <a:buNone/>
              <a:defRPr/>
            </a:pPr>
            <a:r>
              <a:rPr lang="ru-RU" sz="4800" dirty="0" smtClean="0">
                <a:solidFill>
                  <a:schemeClr val="accent2">
                    <a:lumMod val="75000"/>
                  </a:schemeClr>
                </a:solidFill>
                <a:latin typeface="Algerian" pitchFamily="82" charset="0"/>
              </a:rPr>
              <a:t>Выход из кратера ей очень нужен.</a:t>
            </a:r>
          </a:p>
          <a:p>
            <a:pPr algn="ctr" eaLnBrk="1" hangingPunct="1">
              <a:buFontTx/>
              <a:buNone/>
              <a:defRPr/>
            </a:pPr>
            <a:r>
              <a:rPr lang="ru-RU" sz="4800" dirty="0" smtClean="0">
                <a:solidFill>
                  <a:schemeClr val="accent2">
                    <a:lumMod val="75000"/>
                  </a:schemeClr>
                </a:solidFill>
                <a:latin typeface="Algerian" pitchFamily="82" charset="0"/>
              </a:rPr>
              <a:t> Если проход на поверхности дан, </a:t>
            </a:r>
          </a:p>
          <a:p>
            <a:pPr algn="ctr" eaLnBrk="1" hangingPunct="1">
              <a:buFontTx/>
              <a:buNone/>
              <a:defRPr/>
            </a:pPr>
            <a:r>
              <a:rPr lang="ru-RU" sz="4800" dirty="0" smtClean="0">
                <a:solidFill>
                  <a:schemeClr val="accent2">
                    <a:lumMod val="75000"/>
                  </a:schemeClr>
                </a:solidFill>
                <a:latin typeface="Algerian" pitchFamily="82" charset="0"/>
              </a:rPr>
              <a:t>Значит, проснулся грозный вулкан».</a:t>
            </a:r>
          </a:p>
          <a:p>
            <a:pPr eaLnBrk="1" hangingPunct="1">
              <a:defRPr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043157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64831" y="414303"/>
            <a:ext cx="6347713" cy="1320800"/>
          </a:xfrm>
        </p:spPr>
        <p:txBody>
          <a:bodyPr/>
          <a:lstStyle/>
          <a:p>
            <a:r>
              <a:rPr lang="ru-RU" altLang="ru-RU" dirty="0"/>
              <a:t>                         </a:t>
            </a:r>
            <a:r>
              <a:rPr lang="ru-RU" altLang="ru-RU" dirty="0" smtClean="0"/>
              <a:t>Вулканы</a:t>
            </a:r>
            <a:endParaRPr lang="ru-RU" altLang="ru-RU" dirty="0"/>
          </a:p>
        </p:txBody>
      </p:sp>
      <p:pic>
        <p:nvPicPr>
          <p:cNvPr id="22532" name="Picture 4" descr="img5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99025" y="2708275"/>
            <a:ext cx="4244975" cy="3416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3" name="Picture 5" descr="кп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4487863" cy="316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534" name="Object 6">
            <a:hlinkClick r:id="" action="ppaction://ole?verb=0"/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687388" y="3717925"/>
          <a:ext cx="3373437" cy="2722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Клип мультимедиа" r:id="rId5" imgW="4495238" imgH="3629532" progId="MPlayer">
                  <p:embed/>
                </p:oleObj>
              </mc:Choice>
              <mc:Fallback>
                <p:oleObj name="Клип мультимедиа" r:id="rId5" imgW="4495238" imgH="3629532" progId="MPlayer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388" y="3717925"/>
                        <a:ext cx="3373437" cy="2722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5148263" y="1395413"/>
            <a:ext cx="36718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altLang="ru-RU" b="1">
                <a:solidFill>
                  <a:srgbClr val="990033"/>
                </a:solidFill>
              </a:rPr>
              <a:t>Вулканы</a:t>
            </a:r>
            <a:r>
              <a:rPr lang="ru-RU" altLang="ru-RU">
                <a:solidFill>
                  <a:srgbClr val="990033"/>
                </a:solidFill>
              </a:rPr>
              <a:t> </a:t>
            </a:r>
            <a:r>
              <a:rPr lang="ru-RU" altLang="ru-RU"/>
              <a:t>– особые по форме и составу пород горы. </a:t>
            </a:r>
          </a:p>
        </p:txBody>
      </p:sp>
    </p:spTree>
    <p:extLst>
      <p:ext uri="{BB962C8B-B14F-4D97-AF65-F5344CB8AC3E}">
        <p14:creationId xmlns:p14="http://schemas.microsoft.com/office/powerpoint/2010/main" val="2565651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  <p:bldP spid="2253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5" descr="img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3505200"/>
            <a:ext cx="6444208" cy="3328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14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25538"/>
            <a:ext cx="7921625" cy="2303462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80000"/>
              </a:lnSpc>
            </a:pPr>
            <a:r>
              <a:rPr lang="ru-RU" dirty="0" smtClean="0">
                <a:solidFill>
                  <a:srgbClr val="000000"/>
                </a:solidFill>
              </a:rPr>
              <a:t>Вулкан - (от лат. </a:t>
            </a:r>
            <a:r>
              <a:rPr lang="en-US" dirty="0" err="1" smtClean="0">
                <a:solidFill>
                  <a:srgbClr val="000000"/>
                </a:solidFill>
              </a:rPr>
              <a:t>vulcanus</a:t>
            </a:r>
            <a:r>
              <a:rPr lang="ru-RU" dirty="0" smtClean="0">
                <a:solidFill>
                  <a:srgbClr val="000000"/>
                </a:solidFill>
              </a:rPr>
              <a:t> – огонь, пламя), гора конической формы, из горловины которой выбрасываются горячие газы, пар, пепел, обломки горных пород, а также мощные потоки раскаленной лавы, которые растекаются по поверхности земли.</a:t>
            </a:r>
          </a:p>
          <a:p>
            <a:pPr eaLnBrk="1" hangingPunct="1">
              <a:lnSpc>
                <a:spcPct val="80000"/>
              </a:lnSpc>
            </a:pPr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7184" name="Rectangle 1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8229600" cy="7540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b="1" i="1" smtClean="0">
                <a:solidFill>
                  <a:srgbClr val="4285FF"/>
                </a:solidFill>
              </a:rPr>
              <a:t>Что такое вулкан</a:t>
            </a:r>
            <a:r>
              <a:rPr lang="en-US" b="1" i="1" smtClean="0">
                <a:solidFill>
                  <a:srgbClr val="4285FF"/>
                </a:solidFill>
              </a:rPr>
              <a:t>?</a:t>
            </a:r>
            <a:endParaRPr lang="ru-RU" b="1" i="1" smtClean="0">
              <a:solidFill>
                <a:srgbClr val="4285FF"/>
              </a:solidFill>
            </a:endParaRPr>
          </a:p>
        </p:txBody>
      </p:sp>
      <p:sp>
        <p:nvSpPr>
          <p:cNvPr id="7185" name="Rectangle 17"/>
          <p:cNvSpPr>
            <a:spLocks noChangeArrowheads="1"/>
          </p:cNvSpPr>
          <p:nvPr/>
        </p:nvSpPr>
        <p:spPr bwMode="auto">
          <a:xfrm>
            <a:off x="6444208" y="3314060"/>
            <a:ext cx="2483768" cy="367168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ru-RU" sz="1600" dirty="0"/>
              <a:t>В древнеримской мифологии слово «вулкан» означает – Бог огня.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768597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>
                <a:solidFill>
                  <a:srgbClr val="FF3399"/>
                </a:solidFill>
              </a:rPr>
              <a:t>Мантия – магма - лава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i="1" dirty="0">
                <a:solidFill>
                  <a:srgbClr val="FF3399"/>
                </a:solidFill>
              </a:rPr>
              <a:t>Магма</a:t>
            </a:r>
            <a:r>
              <a:rPr lang="ru-RU" altLang="ru-RU" i="1" dirty="0"/>
              <a:t> – </a:t>
            </a:r>
            <a:r>
              <a:rPr lang="ru-RU" altLang="ru-RU" dirty="0"/>
              <a:t>(от греч. -густая мазь) – расплавленная масса глубинных зон Земли. </a:t>
            </a:r>
            <a:endParaRPr lang="ru-RU" altLang="ru-RU" i="1" dirty="0"/>
          </a:p>
          <a:p>
            <a:pPr>
              <a:lnSpc>
                <a:spcPct val="90000"/>
              </a:lnSpc>
            </a:pPr>
            <a:r>
              <a:rPr lang="ru-RU" altLang="ru-RU" i="1" dirty="0">
                <a:solidFill>
                  <a:srgbClr val="FF3399"/>
                </a:solidFill>
              </a:rPr>
              <a:t>Мантия </a:t>
            </a:r>
            <a:r>
              <a:rPr lang="ru-RU" altLang="ru-RU" i="1" dirty="0"/>
              <a:t>–</a:t>
            </a:r>
            <a:r>
              <a:rPr lang="ru-RU" altLang="ru-RU" dirty="0"/>
              <a:t> (от греч. – покрываю) – геосфера, окружающая ядро Земли. Вещество находится в твердом кристаллическом состоянии. </a:t>
            </a:r>
            <a:endParaRPr lang="ru-RU" altLang="ru-RU" i="1" dirty="0"/>
          </a:p>
          <a:p>
            <a:pPr>
              <a:lnSpc>
                <a:spcPct val="90000"/>
              </a:lnSpc>
            </a:pPr>
            <a:r>
              <a:rPr lang="ru-RU" altLang="ru-RU" i="1" dirty="0">
                <a:solidFill>
                  <a:srgbClr val="FF3399"/>
                </a:solidFill>
              </a:rPr>
              <a:t>Лава</a:t>
            </a:r>
            <a:r>
              <a:rPr lang="ru-RU" altLang="ru-RU" i="1" dirty="0"/>
              <a:t> – (от лат.- обвал, падение) – магма, излившаяся на поверхность.</a:t>
            </a:r>
            <a:r>
              <a:rPr lang="ru-RU" alt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46228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Типы вулканов: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598" y="1484784"/>
            <a:ext cx="7850834" cy="455657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ru-RU" altLang="ru-RU" sz="2800" dirty="0">
                <a:solidFill>
                  <a:srgbClr val="990033"/>
                </a:solidFill>
              </a:rPr>
              <a:t>действующие        потухшие            уснувшие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altLang="ru-RU" sz="2800" dirty="0">
              <a:solidFill>
                <a:srgbClr val="990033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800" dirty="0"/>
              <a:t>которые             об извержении      те, которые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800" dirty="0"/>
              <a:t>извергаются        не сохранились     потухли и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800" dirty="0"/>
              <a:t>или имеются      сведения               вдруг </a:t>
            </a:r>
            <a:r>
              <a:rPr lang="ru-RU" altLang="ru-RU" sz="2800" dirty="0" err="1"/>
              <a:t>начи</a:t>
            </a:r>
            <a:r>
              <a:rPr lang="ru-RU" altLang="ru-RU" sz="2800" dirty="0"/>
              <a:t>-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800" dirty="0"/>
              <a:t>сведения                                             </a:t>
            </a:r>
            <a:r>
              <a:rPr lang="ru-RU" altLang="ru-RU" sz="2800" dirty="0" err="1"/>
              <a:t>нают</a:t>
            </a:r>
            <a:r>
              <a:rPr lang="ru-RU" altLang="ru-RU" sz="2800" dirty="0"/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800" dirty="0"/>
              <a:t>об этом                                              действовать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800" dirty="0"/>
              <a:t>( в памяти че-                               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altLang="ru-RU" sz="2800" dirty="0" err="1"/>
              <a:t>ловечества</a:t>
            </a:r>
            <a:r>
              <a:rPr lang="ru-RU" altLang="ru-RU" sz="2800" dirty="0"/>
              <a:t>)</a:t>
            </a:r>
          </a:p>
        </p:txBody>
      </p:sp>
      <p:sp>
        <p:nvSpPr>
          <p:cNvPr id="32772" name="Line 4"/>
          <p:cNvSpPr>
            <a:spLocks noChangeShapeType="1"/>
          </p:cNvSpPr>
          <p:nvPr/>
        </p:nvSpPr>
        <p:spPr bwMode="auto">
          <a:xfrm flipH="1">
            <a:off x="1151197" y="1890929"/>
            <a:ext cx="64770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773" name="Line 5"/>
          <p:cNvSpPr>
            <a:spLocks noChangeShapeType="1"/>
          </p:cNvSpPr>
          <p:nvPr/>
        </p:nvSpPr>
        <p:spPr bwMode="auto">
          <a:xfrm>
            <a:off x="3923928" y="1930400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774" name="Line 6"/>
          <p:cNvSpPr>
            <a:spLocks noChangeShapeType="1"/>
          </p:cNvSpPr>
          <p:nvPr/>
        </p:nvSpPr>
        <p:spPr bwMode="auto">
          <a:xfrm>
            <a:off x="6668387" y="2001837"/>
            <a:ext cx="2889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596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32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32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  <p:bldP spid="32771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350px-Kibo_summit_of_Mt_Kilimanjaro_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88913"/>
            <a:ext cx="3024188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3492500" y="273050"/>
            <a:ext cx="54006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tx1">
                    <a:lumMod val="10000"/>
                  </a:schemeClr>
                </a:solidFill>
              </a:rPr>
              <a:t>       Килиманджаро</a:t>
            </a:r>
            <a:r>
              <a:rPr lang="ru-RU" sz="2400" dirty="0">
                <a:solidFill>
                  <a:schemeClr val="tx1">
                    <a:lumMod val="10000"/>
                  </a:schemeClr>
                </a:solidFill>
              </a:rPr>
              <a:t> —</a:t>
            </a:r>
          </a:p>
          <a:p>
            <a:pPr>
              <a:defRPr/>
            </a:pPr>
            <a:r>
              <a:rPr lang="ru-RU" sz="2400" dirty="0">
                <a:solidFill>
                  <a:schemeClr val="tx1">
                    <a:lumMod val="10000"/>
                  </a:schemeClr>
                </a:solidFill>
              </a:rPr>
              <a:t>вулкан на северо-востоке Танзании, </a:t>
            </a:r>
          </a:p>
          <a:p>
            <a:pPr>
              <a:defRPr/>
            </a:pPr>
            <a:r>
              <a:rPr lang="ru-RU" sz="2400" dirty="0">
                <a:solidFill>
                  <a:schemeClr val="tx1">
                    <a:lumMod val="10000"/>
                  </a:schemeClr>
                </a:solidFill>
              </a:rPr>
              <a:t>       высочайший пик Африки. </a:t>
            </a:r>
          </a:p>
        </p:txBody>
      </p:sp>
      <p:pic>
        <p:nvPicPr>
          <p:cNvPr id="23556" name="Picture 6" descr="280px-Elbrus_01">
            <a:hlinkClick r:id="rId3" tooltip="Elbrus 01.jpg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0338" y="2349500"/>
            <a:ext cx="3309937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7" descr="казбек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51500" y="4437063"/>
            <a:ext cx="3168650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 Box 8"/>
          <p:cNvSpPr txBox="1">
            <a:spLocks noChangeArrowheads="1"/>
          </p:cNvSpPr>
          <p:nvPr/>
        </p:nvSpPr>
        <p:spPr bwMode="auto">
          <a:xfrm>
            <a:off x="6135688" y="2339975"/>
            <a:ext cx="2293937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tx1">
                    <a:lumMod val="10000"/>
                  </a:schemeClr>
                </a:solidFill>
              </a:rPr>
              <a:t>Эльбрус</a:t>
            </a:r>
            <a:r>
              <a:rPr lang="ru-RU" sz="2400" b="1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tx1">
                    <a:lumMod val="10000"/>
                  </a:schemeClr>
                </a:solidFill>
              </a:rPr>
              <a:t>– </a:t>
            </a:r>
          </a:p>
          <a:p>
            <a:pPr>
              <a:defRPr/>
            </a:pPr>
            <a:r>
              <a:rPr lang="ru-RU" sz="2400" dirty="0">
                <a:solidFill>
                  <a:schemeClr val="tx1">
                    <a:lumMod val="10000"/>
                  </a:schemeClr>
                </a:solidFill>
              </a:rPr>
              <a:t>высочайшая </a:t>
            </a:r>
          </a:p>
          <a:p>
            <a:pPr>
              <a:defRPr/>
            </a:pPr>
            <a:r>
              <a:rPr lang="ru-RU" sz="2400" dirty="0">
                <a:solidFill>
                  <a:schemeClr val="tx1">
                    <a:lumMod val="10000"/>
                  </a:schemeClr>
                </a:solidFill>
              </a:rPr>
              <a:t>вершина </a:t>
            </a:r>
          </a:p>
          <a:p>
            <a:pPr>
              <a:defRPr/>
            </a:pPr>
            <a:r>
              <a:rPr lang="ru-RU" sz="2400" dirty="0">
                <a:solidFill>
                  <a:schemeClr val="tx1">
                    <a:lumMod val="10000"/>
                  </a:schemeClr>
                </a:solidFill>
              </a:rPr>
              <a:t>Кавказских гор</a:t>
            </a:r>
          </a:p>
        </p:txBody>
      </p:sp>
      <p:sp>
        <p:nvSpPr>
          <p:cNvPr id="23559" name="Text Box 9"/>
          <p:cNvSpPr txBox="1">
            <a:spLocks noChangeArrowheads="1"/>
          </p:cNvSpPr>
          <p:nvPr/>
        </p:nvSpPr>
        <p:spPr bwMode="auto">
          <a:xfrm>
            <a:off x="3203575" y="5949950"/>
            <a:ext cx="15382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/>
              <a:t>Казбек</a:t>
            </a:r>
          </a:p>
        </p:txBody>
      </p:sp>
      <p:sp>
        <p:nvSpPr>
          <p:cNvPr id="23560" name="Line 10"/>
          <p:cNvSpPr>
            <a:spLocks noChangeShapeType="1"/>
          </p:cNvSpPr>
          <p:nvPr/>
        </p:nvSpPr>
        <p:spPr bwMode="auto">
          <a:xfrm>
            <a:off x="4859338" y="6237288"/>
            <a:ext cx="649287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3561" name="Rectangle 11"/>
          <p:cNvSpPr>
            <a:spLocks noChangeArrowheads="1"/>
          </p:cNvSpPr>
          <p:nvPr/>
        </p:nvSpPr>
        <p:spPr bwMode="auto">
          <a:xfrm>
            <a:off x="323850" y="3141663"/>
            <a:ext cx="30956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0000"/>
                </a:solidFill>
              </a:rPr>
              <a:t>Вулканы </a:t>
            </a:r>
          </a:p>
          <a:p>
            <a:r>
              <a:rPr lang="ru-RU" b="1">
                <a:solidFill>
                  <a:srgbClr val="000000"/>
                </a:solidFill>
              </a:rPr>
              <a:t>не извергавшиеся</a:t>
            </a:r>
          </a:p>
          <a:p>
            <a:r>
              <a:rPr lang="ru-RU" b="1">
                <a:solidFill>
                  <a:srgbClr val="000000"/>
                </a:solidFill>
              </a:rPr>
              <a:t>на памяти</a:t>
            </a:r>
          </a:p>
          <a:p>
            <a:r>
              <a:rPr lang="ru-RU" b="1">
                <a:solidFill>
                  <a:srgbClr val="000000"/>
                </a:solidFill>
              </a:rPr>
              <a:t>человечества</a:t>
            </a:r>
          </a:p>
        </p:txBody>
      </p:sp>
    </p:spTree>
    <p:extLst>
      <p:ext uri="{BB962C8B-B14F-4D97-AF65-F5344CB8AC3E}">
        <p14:creationId xmlns:p14="http://schemas.microsoft.com/office/powerpoint/2010/main" val="136351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1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1749" name="TextBox 4"/>
          <p:cNvSpPr txBox="1">
            <a:spLocks noChangeArrowheads="1"/>
          </p:cNvSpPr>
          <p:nvPr/>
        </p:nvSpPr>
        <p:spPr bwMode="auto">
          <a:xfrm>
            <a:off x="0" y="285750"/>
            <a:ext cx="8858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9900CC"/>
                </a:solidFill>
              </a:rPr>
              <a:t>Картина  К. Брюллова « Последний день Помпеи».</a:t>
            </a:r>
          </a:p>
        </p:txBody>
      </p:sp>
    </p:spTree>
    <p:extLst>
      <p:ext uri="{BB962C8B-B14F-4D97-AF65-F5344CB8AC3E}">
        <p14:creationId xmlns:p14="http://schemas.microsoft.com/office/powerpoint/2010/main" val="8111426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ChangeArrowheads="1"/>
          </p:cNvSpPr>
          <p:nvPr/>
        </p:nvSpPr>
        <p:spPr bwMode="auto">
          <a:xfrm>
            <a:off x="457200" y="274638"/>
            <a:ext cx="3609975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ru-RU" sz="2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Помпея – мёртвый город-музей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179388" y="692150"/>
            <a:ext cx="8856662" cy="604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ru-RU"/>
              <a:t>                                                                                 </a:t>
            </a:r>
          </a:p>
        </p:txBody>
      </p:sp>
      <p:pic>
        <p:nvPicPr>
          <p:cNvPr id="32772" name="Picture 4" descr="5730_480x320_bHS0p1QJERXKbQj6y0ucKokH8MG23hD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066799"/>
            <a:ext cx="3097212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 descr="Сильнейшее извержение вулкана Везувий может произойти в любой момент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0"/>
            <a:ext cx="3816350" cy="468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6" descr="последний день помпеи Фото 3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3429000"/>
            <a:ext cx="48768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8" descr="1273139504_1272996323_1222157946_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67400" y="4724400"/>
            <a:ext cx="2663825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61625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Rectangle 2"/>
          <p:cNvPicPr>
            <a:picLocks noGrp="1" noChangeArrowheads="1"/>
          </p:cNvPicPr>
          <p:nvPr>
            <p:ph type="title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390525" y="-36513"/>
            <a:ext cx="8010525" cy="1133476"/>
          </a:xfrm>
        </p:spPr>
      </p:pic>
      <p:sp>
        <p:nvSpPr>
          <p:cNvPr id="14339" name="Rectangle 3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Char char=""/>
              <a:defRPr/>
            </a:pPr>
            <a:endParaRPr lang="ru-RU" smtClean="0"/>
          </a:p>
        </p:txBody>
      </p:sp>
      <p:pic>
        <p:nvPicPr>
          <p:cNvPr id="14340" name="Picture 4" descr="19-10073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5875" y="0"/>
            <a:ext cx="9372600" cy="6858000"/>
          </a:xfrm>
          <a:prstGeom prst="rect">
            <a:avLst/>
          </a:prstGeom>
          <a:noFill/>
          <a:ln w="57150" cmpd="thickThin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3995738" y="5949950"/>
            <a:ext cx="2592387" cy="358775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6500813" y="5929313"/>
            <a:ext cx="1549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5">
                    <a:lumMod val="10000"/>
                  </a:schemeClr>
                </a:solidFill>
                <a:cs typeface="+mn-cs"/>
              </a:rPr>
              <a:t>Очаг магмы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250825" y="2924175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ru-RU" b="1" dirty="0">
              <a:solidFill>
                <a:schemeClr val="accent5">
                  <a:lumMod val="10000"/>
                </a:schemeClr>
              </a:solidFill>
              <a:cs typeface="+mn-cs"/>
            </a:endParaRPr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 flipH="1" flipV="1">
            <a:off x="1979613" y="2133600"/>
            <a:ext cx="1655762" cy="12954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684213" y="1700213"/>
            <a:ext cx="892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5">
                    <a:lumMod val="10000"/>
                  </a:schemeClr>
                </a:solidFill>
                <a:cs typeface="+mn-cs"/>
              </a:rPr>
              <a:t>жерло</a:t>
            </a:r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 flipH="1" flipV="1">
            <a:off x="2195513" y="1125538"/>
            <a:ext cx="1368425" cy="10795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808038" y="596900"/>
            <a:ext cx="952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5">
                    <a:lumMod val="10000"/>
                  </a:schemeClr>
                </a:solidFill>
                <a:cs typeface="+mn-cs"/>
              </a:rPr>
              <a:t>кратер</a:t>
            </a:r>
          </a:p>
        </p:txBody>
      </p:sp>
      <p:sp>
        <p:nvSpPr>
          <p:cNvPr id="14349" name="Line 13"/>
          <p:cNvSpPr>
            <a:spLocks noChangeShapeType="1"/>
          </p:cNvSpPr>
          <p:nvPr/>
        </p:nvSpPr>
        <p:spPr bwMode="auto">
          <a:xfrm flipV="1">
            <a:off x="5003800" y="2492375"/>
            <a:ext cx="1584325" cy="360363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6711950" y="2138363"/>
            <a:ext cx="1169988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ru-RU" b="1" dirty="0">
                <a:solidFill>
                  <a:schemeClr val="accent5">
                    <a:lumMod val="10000"/>
                  </a:schemeClr>
                </a:solidFill>
                <a:cs typeface="+mn-cs"/>
              </a:rPr>
              <a:t>Боковой</a:t>
            </a:r>
          </a:p>
          <a:p>
            <a:pPr>
              <a:lnSpc>
                <a:spcPct val="70000"/>
              </a:lnSpc>
              <a:defRPr/>
            </a:pPr>
            <a:r>
              <a:rPr lang="ru-RU" b="1" dirty="0">
                <a:solidFill>
                  <a:schemeClr val="accent5">
                    <a:lumMod val="10000"/>
                  </a:schemeClr>
                </a:solidFill>
                <a:cs typeface="+mn-cs"/>
              </a:rPr>
              <a:t>кратер</a:t>
            </a:r>
          </a:p>
        </p:txBody>
      </p:sp>
      <p:sp>
        <p:nvSpPr>
          <p:cNvPr id="14351" name="Line 15"/>
          <p:cNvSpPr>
            <a:spLocks noChangeShapeType="1"/>
          </p:cNvSpPr>
          <p:nvPr/>
        </p:nvSpPr>
        <p:spPr bwMode="auto">
          <a:xfrm flipV="1">
            <a:off x="4572000" y="1773238"/>
            <a:ext cx="1655763" cy="719137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6011863" y="1412875"/>
            <a:ext cx="727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5">
                    <a:lumMod val="10000"/>
                  </a:schemeClr>
                </a:solidFill>
                <a:cs typeface="+mn-cs"/>
              </a:rPr>
              <a:t>лава</a:t>
            </a:r>
          </a:p>
        </p:txBody>
      </p:sp>
      <p:sp>
        <p:nvSpPr>
          <p:cNvPr id="14353" name="Line 17"/>
          <p:cNvSpPr>
            <a:spLocks noChangeShapeType="1"/>
          </p:cNvSpPr>
          <p:nvPr/>
        </p:nvSpPr>
        <p:spPr bwMode="auto">
          <a:xfrm flipV="1">
            <a:off x="4211638" y="1916113"/>
            <a:ext cx="3240087" cy="1008062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354" name="Text Box 18"/>
          <p:cNvSpPr txBox="1">
            <a:spLocks noChangeArrowheads="1"/>
          </p:cNvSpPr>
          <p:nvPr/>
        </p:nvSpPr>
        <p:spPr bwMode="auto">
          <a:xfrm flipH="1">
            <a:off x="7812088" y="957263"/>
            <a:ext cx="1968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4355" name="Text Box 19"/>
          <p:cNvSpPr txBox="1">
            <a:spLocks noChangeArrowheads="1"/>
          </p:cNvSpPr>
          <p:nvPr/>
        </p:nvSpPr>
        <p:spPr bwMode="auto">
          <a:xfrm>
            <a:off x="7380288" y="1268413"/>
            <a:ext cx="2028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accent5">
                    <a:lumMod val="10000"/>
                  </a:schemeClr>
                </a:solidFill>
                <a:cs typeface="+mn-cs"/>
              </a:rPr>
              <a:t>Застывшая</a:t>
            </a:r>
          </a:p>
          <a:p>
            <a:pPr>
              <a:defRPr/>
            </a:pPr>
            <a:r>
              <a:rPr lang="ru-RU" sz="2400" b="1" dirty="0">
                <a:solidFill>
                  <a:schemeClr val="accent5">
                    <a:lumMod val="10000"/>
                  </a:schemeClr>
                </a:solidFill>
                <a:cs typeface="+mn-cs"/>
              </a:rPr>
              <a:t>лава</a:t>
            </a:r>
          </a:p>
        </p:txBody>
      </p:sp>
      <p:sp>
        <p:nvSpPr>
          <p:cNvPr id="14356" name="Text Box 20"/>
          <p:cNvSpPr txBox="1">
            <a:spLocks noChangeArrowheads="1"/>
          </p:cNvSpPr>
          <p:nvPr/>
        </p:nvSpPr>
        <p:spPr bwMode="auto">
          <a:xfrm>
            <a:off x="3616325" y="452438"/>
            <a:ext cx="20018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5">
                    <a:lumMod val="10000"/>
                  </a:schemeClr>
                </a:solidFill>
                <a:cs typeface="+mn-cs"/>
              </a:rPr>
              <a:t>Вулканический </a:t>
            </a:r>
          </a:p>
          <a:p>
            <a:pPr>
              <a:defRPr/>
            </a:pPr>
            <a:r>
              <a:rPr lang="ru-RU" b="1" dirty="0">
                <a:solidFill>
                  <a:schemeClr val="accent5">
                    <a:lumMod val="10000"/>
                  </a:schemeClr>
                </a:solidFill>
                <a:cs typeface="+mn-cs"/>
              </a:rPr>
              <a:t>Пепел, дым</a:t>
            </a:r>
          </a:p>
        </p:txBody>
      </p:sp>
      <p:sp>
        <p:nvSpPr>
          <p:cNvPr id="14358" name="Freeform 22"/>
          <p:cNvSpPr>
            <a:spLocks/>
          </p:cNvSpPr>
          <p:nvPr/>
        </p:nvSpPr>
        <p:spPr bwMode="auto">
          <a:xfrm>
            <a:off x="1908175" y="2060575"/>
            <a:ext cx="3221038" cy="4530725"/>
          </a:xfrm>
          <a:custGeom>
            <a:avLst/>
            <a:gdLst/>
            <a:ahLst/>
            <a:cxnLst>
              <a:cxn ang="0">
                <a:pos x="71" y="2571"/>
              </a:cxn>
              <a:cxn ang="0">
                <a:pos x="126" y="2516"/>
              </a:cxn>
              <a:cxn ang="0">
                <a:pos x="245" y="2453"/>
              </a:cxn>
              <a:cxn ang="0">
                <a:pos x="292" y="2421"/>
              </a:cxn>
              <a:cxn ang="0">
                <a:pos x="347" y="2232"/>
              </a:cxn>
              <a:cxn ang="0">
                <a:pos x="410" y="2145"/>
              </a:cxn>
              <a:cxn ang="0">
                <a:pos x="576" y="2011"/>
              </a:cxn>
              <a:cxn ang="0">
                <a:pos x="647" y="1853"/>
              </a:cxn>
              <a:cxn ang="0">
                <a:pos x="718" y="1806"/>
              </a:cxn>
              <a:cxn ang="0">
                <a:pos x="584" y="1656"/>
              </a:cxn>
              <a:cxn ang="0">
                <a:pos x="434" y="1616"/>
              </a:cxn>
              <a:cxn ang="0">
                <a:pos x="363" y="1538"/>
              </a:cxn>
              <a:cxn ang="0">
                <a:pos x="118" y="1388"/>
              </a:cxn>
              <a:cxn ang="0">
                <a:pos x="379" y="1435"/>
              </a:cxn>
              <a:cxn ang="0">
                <a:pos x="505" y="1506"/>
              </a:cxn>
              <a:cxn ang="0">
                <a:pos x="686" y="1530"/>
              </a:cxn>
              <a:cxn ang="0">
                <a:pos x="726" y="1459"/>
              </a:cxn>
              <a:cxn ang="0">
                <a:pos x="678" y="1317"/>
              </a:cxn>
              <a:cxn ang="0">
                <a:pos x="789" y="1198"/>
              </a:cxn>
              <a:cxn ang="0">
                <a:pos x="750" y="662"/>
              </a:cxn>
              <a:cxn ang="0">
                <a:pos x="663" y="543"/>
              </a:cxn>
              <a:cxn ang="0">
                <a:pos x="686" y="528"/>
              </a:cxn>
              <a:cxn ang="0">
                <a:pos x="813" y="472"/>
              </a:cxn>
              <a:cxn ang="0">
                <a:pos x="852" y="228"/>
              </a:cxn>
              <a:cxn ang="0">
                <a:pos x="765" y="173"/>
              </a:cxn>
              <a:cxn ang="0">
                <a:pos x="805" y="86"/>
              </a:cxn>
              <a:cxn ang="0">
                <a:pos x="1160" y="54"/>
              </a:cxn>
              <a:cxn ang="0">
                <a:pos x="1128" y="101"/>
              </a:cxn>
              <a:cxn ang="0">
                <a:pos x="1191" y="86"/>
              </a:cxn>
              <a:cxn ang="0">
                <a:pos x="1128" y="125"/>
              </a:cxn>
              <a:cxn ang="0">
                <a:pos x="1112" y="591"/>
              </a:cxn>
              <a:cxn ang="0">
                <a:pos x="1168" y="733"/>
              </a:cxn>
              <a:cxn ang="0">
                <a:pos x="1247" y="804"/>
              </a:cxn>
              <a:cxn ang="0">
                <a:pos x="1152" y="1246"/>
              </a:cxn>
              <a:cxn ang="0">
                <a:pos x="1270" y="1569"/>
              </a:cxn>
              <a:cxn ang="0">
                <a:pos x="1349" y="1719"/>
              </a:cxn>
              <a:cxn ang="0">
                <a:pos x="1460" y="1845"/>
              </a:cxn>
              <a:cxn ang="0">
                <a:pos x="1531" y="2169"/>
              </a:cxn>
              <a:cxn ang="0">
                <a:pos x="1673" y="2240"/>
              </a:cxn>
              <a:cxn ang="0">
                <a:pos x="1767" y="2382"/>
              </a:cxn>
              <a:cxn ang="0">
                <a:pos x="1988" y="2563"/>
              </a:cxn>
              <a:cxn ang="0">
                <a:pos x="2020" y="2658"/>
              </a:cxn>
              <a:cxn ang="0">
                <a:pos x="1846" y="2721"/>
              </a:cxn>
              <a:cxn ang="0">
                <a:pos x="1531" y="2761"/>
              </a:cxn>
              <a:cxn ang="0">
                <a:pos x="686" y="2839"/>
              </a:cxn>
              <a:cxn ang="0">
                <a:pos x="31" y="2737"/>
              </a:cxn>
              <a:cxn ang="0">
                <a:pos x="24" y="2674"/>
              </a:cxn>
            </a:cxnLst>
            <a:rect l="0" t="0" r="r" b="b"/>
            <a:pathLst>
              <a:path w="2029" h="2854">
                <a:moveTo>
                  <a:pt x="24" y="2674"/>
                </a:moveTo>
                <a:cubicBezTo>
                  <a:pt x="33" y="2635"/>
                  <a:pt x="53" y="2606"/>
                  <a:pt x="71" y="2571"/>
                </a:cubicBezTo>
                <a:cubicBezTo>
                  <a:pt x="75" y="2564"/>
                  <a:pt x="73" y="2554"/>
                  <a:pt x="79" y="2548"/>
                </a:cubicBezTo>
                <a:cubicBezTo>
                  <a:pt x="92" y="2535"/>
                  <a:pt x="108" y="2522"/>
                  <a:pt x="126" y="2516"/>
                </a:cubicBezTo>
                <a:cubicBezTo>
                  <a:pt x="142" y="2511"/>
                  <a:pt x="174" y="2500"/>
                  <a:pt x="174" y="2500"/>
                </a:cubicBezTo>
                <a:cubicBezTo>
                  <a:pt x="226" y="2464"/>
                  <a:pt x="162" y="2508"/>
                  <a:pt x="245" y="2453"/>
                </a:cubicBezTo>
                <a:cubicBezTo>
                  <a:pt x="253" y="2448"/>
                  <a:pt x="260" y="2442"/>
                  <a:pt x="268" y="2437"/>
                </a:cubicBezTo>
                <a:cubicBezTo>
                  <a:pt x="276" y="2432"/>
                  <a:pt x="292" y="2421"/>
                  <a:pt x="292" y="2421"/>
                </a:cubicBezTo>
                <a:cubicBezTo>
                  <a:pt x="303" y="2388"/>
                  <a:pt x="320" y="2360"/>
                  <a:pt x="331" y="2327"/>
                </a:cubicBezTo>
                <a:cubicBezTo>
                  <a:pt x="332" y="2315"/>
                  <a:pt x="334" y="2255"/>
                  <a:pt x="347" y="2232"/>
                </a:cubicBezTo>
                <a:cubicBezTo>
                  <a:pt x="356" y="2215"/>
                  <a:pt x="379" y="2185"/>
                  <a:pt x="379" y="2185"/>
                </a:cubicBezTo>
                <a:cubicBezTo>
                  <a:pt x="388" y="2157"/>
                  <a:pt x="382" y="2160"/>
                  <a:pt x="410" y="2145"/>
                </a:cubicBezTo>
                <a:cubicBezTo>
                  <a:pt x="431" y="2134"/>
                  <a:pt x="473" y="2114"/>
                  <a:pt x="473" y="2114"/>
                </a:cubicBezTo>
                <a:cubicBezTo>
                  <a:pt x="505" y="2066"/>
                  <a:pt x="532" y="2046"/>
                  <a:pt x="576" y="2011"/>
                </a:cubicBezTo>
                <a:cubicBezTo>
                  <a:pt x="591" y="1999"/>
                  <a:pt x="623" y="1979"/>
                  <a:pt x="623" y="1979"/>
                </a:cubicBezTo>
                <a:cubicBezTo>
                  <a:pt x="633" y="1884"/>
                  <a:pt x="623" y="1926"/>
                  <a:pt x="647" y="1853"/>
                </a:cubicBezTo>
                <a:cubicBezTo>
                  <a:pt x="653" y="1835"/>
                  <a:pt x="678" y="1832"/>
                  <a:pt x="694" y="1822"/>
                </a:cubicBezTo>
                <a:cubicBezTo>
                  <a:pt x="702" y="1817"/>
                  <a:pt x="718" y="1806"/>
                  <a:pt x="718" y="1806"/>
                </a:cubicBezTo>
                <a:cubicBezTo>
                  <a:pt x="714" y="1777"/>
                  <a:pt x="723" y="1740"/>
                  <a:pt x="702" y="1719"/>
                </a:cubicBezTo>
                <a:cubicBezTo>
                  <a:pt x="672" y="1689"/>
                  <a:pt x="623" y="1669"/>
                  <a:pt x="584" y="1656"/>
                </a:cubicBezTo>
                <a:cubicBezTo>
                  <a:pt x="566" y="1650"/>
                  <a:pt x="555" y="1626"/>
                  <a:pt x="536" y="1624"/>
                </a:cubicBezTo>
                <a:cubicBezTo>
                  <a:pt x="502" y="1621"/>
                  <a:pt x="468" y="1619"/>
                  <a:pt x="434" y="1616"/>
                </a:cubicBezTo>
                <a:cubicBezTo>
                  <a:pt x="428" y="1612"/>
                  <a:pt x="392" y="1591"/>
                  <a:pt x="387" y="1585"/>
                </a:cubicBezTo>
                <a:cubicBezTo>
                  <a:pt x="360" y="1557"/>
                  <a:pt x="380" y="1567"/>
                  <a:pt x="363" y="1538"/>
                </a:cubicBezTo>
                <a:cubicBezTo>
                  <a:pt x="342" y="1501"/>
                  <a:pt x="326" y="1474"/>
                  <a:pt x="292" y="1451"/>
                </a:cubicBezTo>
                <a:cubicBezTo>
                  <a:pt x="251" y="1390"/>
                  <a:pt x="186" y="1394"/>
                  <a:pt x="118" y="1388"/>
                </a:cubicBezTo>
                <a:cubicBezTo>
                  <a:pt x="199" y="1334"/>
                  <a:pt x="169" y="1347"/>
                  <a:pt x="363" y="1380"/>
                </a:cubicBezTo>
                <a:cubicBezTo>
                  <a:pt x="382" y="1383"/>
                  <a:pt x="366" y="1421"/>
                  <a:pt x="379" y="1435"/>
                </a:cubicBezTo>
                <a:cubicBezTo>
                  <a:pt x="404" y="1461"/>
                  <a:pt x="471" y="1464"/>
                  <a:pt x="497" y="1467"/>
                </a:cubicBezTo>
                <a:cubicBezTo>
                  <a:pt x="500" y="1480"/>
                  <a:pt x="498" y="1495"/>
                  <a:pt x="505" y="1506"/>
                </a:cubicBezTo>
                <a:cubicBezTo>
                  <a:pt x="518" y="1528"/>
                  <a:pt x="563" y="1531"/>
                  <a:pt x="584" y="1538"/>
                </a:cubicBezTo>
                <a:cubicBezTo>
                  <a:pt x="618" y="1535"/>
                  <a:pt x="653" y="1540"/>
                  <a:pt x="686" y="1530"/>
                </a:cubicBezTo>
                <a:cubicBezTo>
                  <a:pt x="694" y="1528"/>
                  <a:pt x="690" y="1513"/>
                  <a:pt x="694" y="1506"/>
                </a:cubicBezTo>
                <a:cubicBezTo>
                  <a:pt x="703" y="1489"/>
                  <a:pt x="726" y="1459"/>
                  <a:pt x="726" y="1459"/>
                </a:cubicBezTo>
                <a:cubicBezTo>
                  <a:pt x="725" y="1447"/>
                  <a:pt x="723" y="1387"/>
                  <a:pt x="710" y="1364"/>
                </a:cubicBezTo>
                <a:cubicBezTo>
                  <a:pt x="701" y="1347"/>
                  <a:pt x="678" y="1317"/>
                  <a:pt x="678" y="1317"/>
                </a:cubicBezTo>
                <a:cubicBezTo>
                  <a:pt x="689" y="1285"/>
                  <a:pt x="698" y="1272"/>
                  <a:pt x="726" y="1253"/>
                </a:cubicBezTo>
                <a:cubicBezTo>
                  <a:pt x="745" y="1226"/>
                  <a:pt x="757" y="1209"/>
                  <a:pt x="789" y="1198"/>
                </a:cubicBezTo>
                <a:cubicBezTo>
                  <a:pt x="804" y="1184"/>
                  <a:pt x="835" y="1179"/>
                  <a:pt x="836" y="1159"/>
                </a:cubicBezTo>
                <a:cubicBezTo>
                  <a:pt x="840" y="1051"/>
                  <a:pt x="896" y="757"/>
                  <a:pt x="750" y="662"/>
                </a:cubicBezTo>
                <a:cubicBezTo>
                  <a:pt x="718" y="613"/>
                  <a:pt x="730" y="618"/>
                  <a:pt x="678" y="567"/>
                </a:cubicBezTo>
                <a:cubicBezTo>
                  <a:pt x="671" y="560"/>
                  <a:pt x="668" y="551"/>
                  <a:pt x="663" y="543"/>
                </a:cubicBezTo>
                <a:cubicBezTo>
                  <a:pt x="658" y="535"/>
                  <a:pt x="639" y="525"/>
                  <a:pt x="647" y="520"/>
                </a:cubicBezTo>
                <a:cubicBezTo>
                  <a:pt x="658" y="513"/>
                  <a:pt x="673" y="525"/>
                  <a:pt x="686" y="528"/>
                </a:cubicBezTo>
                <a:cubicBezTo>
                  <a:pt x="723" y="525"/>
                  <a:pt x="763" y="535"/>
                  <a:pt x="797" y="520"/>
                </a:cubicBezTo>
                <a:cubicBezTo>
                  <a:pt x="812" y="513"/>
                  <a:pt x="808" y="488"/>
                  <a:pt x="813" y="472"/>
                </a:cubicBezTo>
                <a:cubicBezTo>
                  <a:pt x="832" y="414"/>
                  <a:pt x="850" y="352"/>
                  <a:pt x="860" y="291"/>
                </a:cubicBezTo>
                <a:cubicBezTo>
                  <a:pt x="857" y="270"/>
                  <a:pt x="860" y="248"/>
                  <a:pt x="852" y="228"/>
                </a:cubicBezTo>
                <a:cubicBezTo>
                  <a:pt x="848" y="219"/>
                  <a:pt x="835" y="219"/>
                  <a:pt x="828" y="212"/>
                </a:cubicBezTo>
                <a:cubicBezTo>
                  <a:pt x="797" y="180"/>
                  <a:pt x="812" y="187"/>
                  <a:pt x="765" y="173"/>
                </a:cubicBezTo>
                <a:cubicBezTo>
                  <a:pt x="757" y="168"/>
                  <a:pt x="744" y="166"/>
                  <a:pt x="742" y="157"/>
                </a:cubicBezTo>
                <a:cubicBezTo>
                  <a:pt x="730" y="112"/>
                  <a:pt x="776" y="99"/>
                  <a:pt x="805" y="86"/>
                </a:cubicBezTo>
                <a:cubicBezTo>
                  <a:pt x="833" y="57"/>
                  <a:pt x="861" y="35"/>
                  <a:pt x="899" y="23"/>
                </a:cubicBezTo>
                <a:cubicBezTo>
                  <a:pt x="1018" y="27"/>
                  <a:pt x="1079" y="0"/>
                  <a:pt x="1160" y="54"/>
                </a:cubicBezTo>
                <a:cubicBezTo>
                  <a:pt x="1157" y="67"/>
                  <a:pt x="1160" y="83"/>
                  <a:pt x="1152" y="94"/>
                </a:cubicBezTo>
                <a:cubicBezTo>
                  <a:pt x="1147" y="101"/>
                  <a:pt x="1120" y="103"/>
                  <a:pt x="1128" y="101"/>
                </a:cubicBezTo>
                <a:cubicBezTo>
                  <a:pt x="1187" y="89"/>
                  <a:pt x="1186" y="88"/>
                  <a:pt x="1239" y="70"/>
                </a:cubicBezTo>
                <a:cubicBezTo>
                  <a:pt x="1255" y="65"/>
                  <a:pt x="1191" y="86"/>
                  <a:pt x="1191" y="86"/>
                </a:cubicBezTo>
                <a:cubicBezTo>
                  <a:pt x="1186" y="94"/>
                  <a:pt x="1184" y="104"/>
                  <a:pt x="1176" y="109"/>
                </a:cubicBezTo>
                <a:cubicBezTo>
                  <a:pt x="1162" y="118"/>
                  <a:pt x="1128" y="125"/>
                  <a:pt x="1128" y="125"/>
                </a:cubicBezTo>
                <a:cubicBezTo>
                  <a:pt x="1035" y="189"/>
                  <a:pt x="1092" y="266"/>
                  <a:pt x="1097" y="401"/>
                </a:cubicBezTo>
                <a:cubicBezTo>
                  <a:pt x="1100" y="469"/>
                  <a:pt x="1095" y="528"/>
                  <a:pt x="1112" y="591"/>
                </a:cubicBezTo>
                <a:cubicBezTo>
                  <a:pt x="1121" y="624"/>
                  <a:pt x="1141" y="652"/>
                  <a:pt x="1152" y="685"/>
                </a:cubicBezTo>
                <a:cubicBezTo>
                  <a:pt x="1157" y="701"/>
                  <a:pt x="1168" y="733"/>
                  <a:pt x="1168" y="733"/>
                </a:cubicBezTo>
                <a:cubicBezTo>
                  <a:pt x="1180" y="838"/>
                  <a:pt x="1151" y="796"/>
                  <a:pt x="1223" y="796"/>
                </a:cubicBezTo>
                <a:cubicBezTo>
                  <a:pt x="1231" y="796"/>
                  <a:pt x="1239" y="801"/>
                  <a:pt x="1247" y="804"/>
                </a:cubicBezTo>
                <a:cubicBezTo>
                  <a:pt x="1236" y="993"/>
                  <a:pt x="1267" y="916"/>
                  <a:pt x="1168" y="985"/>
                </a:cubicBezTo>
                <a:cubicBezTo>
                  <a:pt x="1173" y="1114"/>
                  <a:pt x="1208" y="1163"/>
                  <a:pt x="1152" y="1246"/>
                </a:cubicBezTo>
                <a:cubicBezTo>
                  <a:pt x="1181" y="1274"/>
                  <a:pt x="1214" y="1279"/>
                  <a:pt x="1247" y="1301"/>
                </a:cubicBezTo>
                <a:cubicBezTo>
                  <a:pt x="1271" y="1384"/>
                  <a:pt x="1264" y="1487"/>
                  <a:pt x="1270" y="1569"/>
                </a:cubicBezTo>
                <a:cubicBezTo>
                  <a:pt x="1275" y="1647"/>
                  <a:pt x="1260" y="1628"/>
                  <a:pt x="1302" y="1656"/>
                </a:cubicBezTo>
                <a:cubicBezTo>
                  <a:pt x="1318" y="1680"/>
                  <a:pt x="1321" y="1706"/>
                  <a:pt x="1349" y="1719"/>
                </a:cubicBezTo>
                <a:cubicBezTo>
                  <a:pt x="1364" y="1726"/>
                  <a:pt x="1397" y="1735"/>
                  <a:pt x="1397" y="1735"/>
                </a:cubicBezTo>
                <a:cubicBezTo>
                  <a:pt x="1411" y="1818"/>
                  <a:pt x="1393" y="1823"/>
                  <a:pt x="1460" y="1845"/>
                </a:cubicBezTo>
                <a:cubicBezTo>
                  <a:pt x="1482" y="1868"/>
                  <a:pt x="1496" y="1886"/>
                  <a:pt x="1507" y="1916"/>
                </a:cubicBezTo>
                <a:cubicBezTo>
                  <a:pt x="1510" y="1961"/>
                  <a:pt x="1512" y="2112"/>
                  <a:pt x="1531" y="2169"/>
                </a:cubicBezTo>
                <a:cubicBezTo>
                  <a:pt x="1539" y="2193"/>
                  <a:pt x="1612" y="2198"/>
                  <a:pt x="1625" y="2200"/>
                </a:cubicBezTo>
                <a:cubicBezTo>
                  <a:pt x="1643" y="2212"/>
                  <a:pt x="1660" y="2221"/>
                  <a:pt x="1673" y="2240"/>
                </a:cubicBezTo>
                <a:cubicBezTo>
                  <a:pt x="1703" y="2284"/>
                  <a:pt x="1682" y="2290"/>
                  <a:pt x="1744" y="2311"/>
                </a:cubicBezTo>
                <a:cubicBezTo>
                  <a:pt x="1751" y="2331"/>
                  <a:pt x="1755" y="2364"/>
                  <a:pt x="1767" y="2382"/>
                </a:cubicBezTo>
                <a:cubicBezTo>
                  <a:pt x="1800" y="2431"/>
                  <a:pt x="1894" y="2425"/>
                  <a:pt x="1941" y="2429"/>
                </a:cubicBezTo>
                <a:cubicBezTo>
                  <a:pt x="1986" y="2496"/>
                  <a:pt x="1967" y="2487"/>
                  <a:pt x="1988" y="2563"/>
                </a:cubicBezTo>
                <a:cubicBezTo>
                  <a:pt x="1992" y="2578"/>
                  <a:pt x="2005" y="2614"/>
                  <a:pt x="2012" y="2634"/>
                </a:cubicBezTo>
                <a:cubicBezTo>
                  <a:pt x="2015" y="2642"/>
                  <a:pt x="2020" y="2658"/>
                  <a:pt x="2020" y="2658"/>
                </a:cubicBezTo>
                <a:cubicBezTo>
                  <a:pt x="2017" y="2676"/>
                  <a:pt x="2029" y="2707"/>
                  <a:pt x="2012" y="2713"/>
                </a:cubicBezTo>
                <a:cubicBezTo>
                  <a:pt x="1960" y="2732"/>
                  <a:pt x="1901" y="2717"/>
                  <a:pt x="1846" y="2721"/>
                </a:cubicBezTo>
                <a:cubicBezTo>
                  <a:pt x="1832" y="2722"/>
                  <a:pt x="1773" y="2743"/>
                  <a:pt x="1767" y="2745"/>
                </a:cubicBezTo>
                <a:cubicBezTo>
                  <a:pt x="1692" y="2770"/>
                  <a:pt x="1610" y="2755"/>
                  <a:pt x="1531" y="2761"/>
                </a:cubicBezTo>
                <a:cubicBezTo>
                  <a:pt x="1371" y="2808"/>
                  <a:pt x="1355" y="2808"/>
                  <a:pt x="1152" y="2816"/>
                </a:cubicBezTo>
                <a:cubicBezTo>
                  <a:pt x="1000" y="2854"/>
                  <a:pt x="839" y="2806"/>
                  <a:pt x="686" y="2839"/>
                </a:cubicBezTo>
                <a:cubicBezTo>
                  <a:pt x="623" y="2825"/>
                  <a:pt x="531" y="2747"/>
                  <a:pt x="481" y="2745"/>
                </a:cubicBezTo>
                <a:cubicBezTo>
                  <a:pt x="331" y="2740"/>
                  <a:pt x="181" y="2740"/>
                  <a:pt x="31" y="2737"/>
                </a:cubicBezTo>
                <a:cubicBezTo>
                  <a:pt x="23" y="2711"/>
                  <a:pt x="9" y="2692"/>
                  <a:pt x="0" y="2666"/>
                </a:cubicBezTo>
                <a:cubicBezTo>
                  <a:pt x="29" y="2656"/>
                  <a:pt x="24" y="2650"/>
                  <a:pt x="24" y="2674"/>
                </a:cubicBez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14359" name="AutoShape 23"/>
          <p:cNvSpPr>
            <a:spLocks noChangeArrowheads="1"/>
          </p:cNvSpPr>
          <p:nvPr/>
        </p:nvSpPr>
        <p:spPr bwMode="auto">
          <a:xfrm>
            <a:off x="2071688" y="0"/>
            <a:ext cx="4156075" cy="2293938"/>
          </a:xfrm>
          <a:prstGeom prst="cloudCallout">
            <a:avLst>
              <a:gd name="adj1" fmla="val -24407"/>
              <a:gd name="adj2" fmla="val 44810"/>
            </a:avLst>
          </a:prstGeom>
          <a:gradFill rotWithShape="1">
            <a:gsLst>
              <a:gs pos="0">
                <a:srgbClr val="CCFFCC">
                  <a:gamma/>
                  <a:shade val="46275"/>
                  <a:invGamma/>
                </a:srgbClr>
              </a:gs>
              <a:gs pos="50000">
                <a:srgbClr val="CCFFCC"/>
              </a:gs>
              <a:gs pos="100000">
                <a:srgbClr val="CCFF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ru-RU"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4360" name="Oval 24"/>
          <p:cNvSpPr>
            <a:spLocks noChangeArrowheads="1"/>
          </p:cNvSpPr>
          <p:nvPr/>
        </p:nvSpPr>
        <p:spPr bwMode="auto">
          <a:xfrm>
            <a:off x="3419475" y="2708275"/>
            <a:ext cx="287338" cy="1444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61" name="Oval 25"/>
          <p:cNvSpPr>
            <a:spLocks noChangeArrowheads="1"/>
          </p:cNvSpPr>
          <p:nvPr/>
        </p:nvSpPr>
        <p:spPr bwMode="auto">
          <a:xfrm>
            <a:off x="3419475" y="2349500"/>
            <a:ext cx="288925" cy="144463"/>
          </a:xfrm>
          <a:prstGeom prst="ellipse">
            <a:avLst/>
          </a:prstGeom>
          <a:solidFill>
            <a:srgbClr val="CC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62" name="Oval 26"/>
          <p:cNvSpPr>
            <a:spLocks noChangeArrowheads="1"/>
          </p:cNvSpPr>
          <p:nvPr/>
        </p:nvSpPr>
        <p:spPr bwMode="auto">
          <a:xfrm>
            <a:off x="3348038" y="2997200"/>
            <a:ext cx="287337" cy="215900"/>
          </a:xfrm>
          <a:prstGeom prst="ellipse">
            <a:avLst/>
          </a:prstGeom>
          <a:solidFill>
            <a:srgbClr val="CC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63" name="Oval 27"/>
          <p:cNvSpPr>
            <a:spLocks noChangeArrowheads="1"/>
          </p:cNvSpPr>
          <p:nvPr/>
        </p:nvSpPr>
        <p:spPr bwMode="auto">
          <a:xfrm>
            <a:off x="3276600" y="2492375"/>
            <a:ext cx="287338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4364" name="Oval 28"/>
          <p:cNvSpPr>
            <a:spLocks noChangeArrowheads="1"/>
          </p:cNvSpPr>
          <p:nvPr/>
        </p:nvSpPr>
        <p:spPr bwMode="auto">
          <a:xfrm>
            <a:off x="3492500" y="2708275"/>
            <a:ext cx="287338" cy="215900"/>
          </a:xfrm>
          <a:prstGeom prst="ellipse">
            <a:avLst/>
          </a:prstGeom>
          <a:solidFill>
            <a:srgbClr val="CC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6000750" y="2643188"/>
            <a:ext cx="3371850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chemeClr val="accent5">
                    <a:lumMod val="10000"/>
                  </a:schemeClr>
                </a:solidFill>
                <a:cs typeface="+mn-cs"/>
              </a:rPr>
              <a:t>Вулканическая </a:t>
            </a:r>
          </a:p>
          <a:p>
            <a:pPr>
              <a:defRPr/>
            </a:pPr>
            <a:r>
              <a:rPr lang="ru-RU" sz="3200" b="1" dirty="0">
                <a:solidFill>
                  <a:schemeClr val="accent5">
                    <a:lumMod val="10000"/>
                  </a:schemeClr>
                </a:solidFill>
                <a:cs typeface="+mn-cs"/>
              </a:rPr>
              <a:t>бомба</a:t>
            </a:r>
          </a:p>
        </p:txBody>
      </p:sp>
    </p:spTree>
    <p:extLst>
      <p:ext uri="{BB962C8B-B14F-4D97-AF65-F5344CB8AC3E}">
        <p14:creationId xmlns:p14="http://schemas.microsoft.com/office/powerpoint/2010/main" val="1112708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98" decel="1000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4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4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4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14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4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4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4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101" dur="10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1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3"/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4" dur="10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7" dur="1000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0" dur="1000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1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2"/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13" dur="1000"/>
                                        <p:tgtEl>
                                          <p:spTgt spid="14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6" dur="1000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9" dur="1000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2" dur="1000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5" dur="1000"/>
                                        <p:tgtEl>
                                          <p:spTgt spid="14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8" dur="1000"/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1" dur="1000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4" dur="1000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7" dur="1000"/>
                                        <p:tgtEl>
                                          <p:spTgt spid="14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0" dur="1000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1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2"/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43" dur="1000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6" dur="1000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9" dur="1000"/>
                                        <p:tgtEl>
                                          <p:spTgt spid="14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2" dur="1000"/>
                                        <p:tgtEl>
                                          <p:spTgt spid="14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1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1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"/>
                            </p:stCondLst>
                            <p:childTnLst>
                              <p:par>
                                <p:cTn id="1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500"/>
                            </p:stCondLst>
                            <p:childTnLst>
                              <p:par>
                                <p:cTn id="1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14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4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2000"/>
                                        <p:tgtEl>
                                          <p:spTgt spid="14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000"/>
                                        <p:tgtEl>
                                          <p:spTgt spid="14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000"/>
                            </p:stCondLst>
                            <p:childTnLst>
                              <p:par>
                                <p:cTn id="18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04718 C -0.00521 -0.05296 -0.00694 -0.06568 -0.01024 -0.07609 C -0.01042 -0.10546 -0.01042 -0.13437 -0.01076 -0.16351 C -0.01094 -0.17438 -0.01111 -0.18501 -0.01163 -0.19588 C -0.0118 -0.2012 -0.01528 -0.21022 -0.01597 -0.21207 C -0.01858 -0.22086 -0.01424 -0.21277 -0.01805 -0.22179 C -0.02135 -0.22942 -0.02726 -0.24052 -0.03177 -0.24283 C -0.0368 -0.25069 -0.03055 -0.24168 -0.0368 -0.24769 C -0.03767 -0.24838 -0.03819 -0.25 -0.03906 -0.25093 C -0.04045 -0.25231 -0.0434 -0.25393 -0.0434 -0.25393 C -0.05399 -0.25347 -0.06458 -0.25347 -0.07517 -0.25255 C -0.08038 -0.25208 -0.08403 -0.24376 -0.08889 -0.24121 C -0.08976 -0.23959 -0.09028 -0.23774 -0.09114 -0.23636 C -0.09184 -0.23497 -0.09253 -0.23427 -0.09323 -0.23289 C -0.09705 -0.22526 -0.09809 -0.2204 -0.1026 -0.21693 C -0.10503 -0.21022 -0.10677 -0.20884 -0.10989 -0.20398 C -0.11128 -0.20167 -0.11424 -0.1975 -0.11424 -0.19727 C -0.11493 -0.19519 -0.11562 -0.19288 -0.11649 -0.1908 C -0.11805 -0.1871 -0.12153 -0.1797 -0.12153 -0.1797 C -0.12222 -0.17646 -0.12274 -0.17276 -0.12361 -0.16975 C -0.12448 -0.1679 -0.12552 -0.16698 -0.12656 -0.16513 C -0.1283 -0.16166 -0.12986 -0.15749 -0.1316 -0.15403 L -0.1316 -0.15356 C -0.13455 -0.14339 -0.13785 -0.13483 -0.14167 -0.12627 C -0.14809 -0.11193 -0.1434 -0.11957 -0.14687 -0.10847 C -0.15156 -0.09251 -0.15712 -0.07748 -0.16198 -0.06152 C -0.16337 -0.0525 -0.1618 -0.0599 -0.16562 -0.05042 C -0.16736 -0.04579 -0.16701 -0.04417 -0.16858 -0.03885 C -0.17413 -0.01781 -0.16892 -0.0377 -0.17361 -0.02428 C -0.17795 -0.01156 -0.18021 0.00462 -0.18507 0.01596 C -0.18941 0.02613 -0.1993 0.02567 -0.20469 0.02567 " pathEditMode="relative" rAng="0" ptsTypes="fffffffffffffffffffffFffffffffA">
                                      <p:cBhvr>
                                        <p:cTn id="184" dur="2000" fill="hold"/>
                                        <p:tgtEl>
                                          <p:spTgt spid="143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00" y="-6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4000"/>
                            </p:stCondLst>
                            <p:childTnLst>
                              <p:par>
                                <p:cTn id="186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12858E-6 C 0.00261 -0.01781 0.00278 -0.01619 0.00278 -0.04394 C 0.00278 -0.08048 0.00226 -0.11679 0.00139 -0.15333 C 0.00087 -0.17831 -0.0316 -0.18895 -0.04548 -0.19357 C -0.06076 -0.19241 -0.07639 -0.19149 -0.09184 -0.18987 C -0.10173 -0.18895 -0.10955 -0.18247 -0.11927 -0.18062 C -0.12413 -0.17831 -0.1283 -0.17646 -0.13298 -0.17345 C -0.13923 -0.16466 -0.14739 -0.15634 -0.15486 -0.14963 C -0.15816 -0.14339 -0.15885 -0.13945 -0.16441 -0.13691 C -0.1691 -0.12743 -0.17205 -0.11771 -0.17951 -0.11147 C -0.18333 -0.10129 -0.18854 -0.09181 -0.19323 -0.0821 C -0.1941 -0.08025 -0.19601 -0.07678 -0.19601 -0.07678 C -0.19878 -0.06429 -0.19982 -0.05111 -0.20555 -0.04024 C -0.20851 -0.02868 -0.2158 -0.01434 -0.22326 -0.0074 C -0.22587 0.00324 -0.23298 0.01156 -0.23559 0.02174 C -0.23819 0.03215 -0.23889 0.04209 -0.23976 0.05296 C -0.23976 0.05342 -0.24132 0.13067 -0.24253 0.14408 C -0.24271 0.14662 -0.24548 0.15772 -0.24792 0.1605 C -0.25035 0.16351 -0.25625 0.1679 -0.25625 0.1679 C -0.26042 0.16651 -0.26267 0.16651 -0.2658 0.16235 C -0.27118 0.15518 -0.26545 0.15796 -0.27257 0.15333 C -0.27726 0.15032 -0.27673 0.15379 -0.27673 0.14963 " pathEditMode="relative" ptsTypes="fffffffffffffffffffffA">
                                      <p:cBhvr>
                                        <p:cTn id="187" dur="2000" fill="hold"/>
                                        <p:tgtEl>
                                          <p:spTgt spid="14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3515 C 0.00173 -0.04833 0.00295 -0.0592 0.00607 -0.07169 C 0.00868 -0.09551 0.01562 -0.10175 0.02934 -0.1154 C 0.03489 -0.12095 0.0401 -0.12835 0.04583 -0.13367 C 0.05034 -0.13806 0.05625 -0.14061 0.06093 -0.14454 C 0.06944 -0.15148 0.07743 -0.16142 0.08698 -0.16466 C 0.09409 -0.16952 0.10017 -0.17044 0.10746 -0.17391 C 0.14271 -0.17322 0.17795 -0.17645 0.21302 -0.17206 C 0.22899 -0.17021 0.24305 -0.1568 0.25816 -0.15009 C 0.2651 -0.14685 0.27882 -0.13922 0.27882 -0.13922 C 0.29444 -0.12164 0.30017 -0.11031 0.31163 -0.08996 C 0.31736 -0.08002 0.32031 -0.06545 0.32812 -0.05897 C 0.32951 -0.05018 0.33142 -0.04694 0.33628 -0.0407 C 0.34635 -0.0141 0.33177 -0.05064 0.34305 -0.02798 C 0.35104 -0.01202 0.3368 -0.03353 0.34722 -0.01688 C 0.35521 -0.00393 0.36198 0.01064 0.37048 0.02313 C 0.37916 0.03585 0.38871 0.04764 0.39791 0.05967 C 0.40659 0.071 0.4125 0.08742 0.42257 0.09621 C 0.42795 0.11032 0.43385 0.12512 0.44045 0.1383 C 0.44166 0.16883 0.43646 0.16929 0.45399 0.16929 " pathEditMode="relative" ptsTypes="fffffffffffffffffffA">
                                      <p:cBhvr>
                                        <p:cTn id="189" dur="2000" fill="hold"/>
                                        <p:tgtEl>
                                          <p:spTgt spid="143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2000"/>
                                        <p:tgtEl>
                                          <p:spTgt spid="14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000"/>
                            </p:stCondLst>
                            <p:childTnLst>
                              <p:par>
                                <p:cTn id="19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2058 C 0.00955 0.01318 0.01285 -0.00232 0.01857 -0.01527 C 0.0191 -0.05088 0.01927 -0.08673 0.01996 -0.12234 C 0.02014 -0.13576 0.02048 -0.14894 0.02118 -0.16212 C 0.02153 -0.16883 0.02795 -0.17993 0.02917 -0.18201 C 0.03437 -0.19288 0.02604 -0.18294 0.03333 -0.19404 C 0.03941 -0.20329 0.05017 -0.21693 0.05868 -0.21971 C 0.06805 -0.22942 0.05625 -0.21832 0.06805 -0.22572 C 0.06944 -0.22665 0.07048 -0.22873 0.07205 -0.22965 C 0.07465 -0.2315 0.08003 -0.23358 0.08003 -0.23335 C 0.09965 -0.23289 0.1191 -0.23289 0.13871 -0.23173 C 0.14844 -0.23127 0.15521 -0.22086 0.16423 -0.21786 C 0.16545 -0.21578 0.16667 -0.21346 0.16823 -0.21184 C 0.16944 -0.21023 0.17101 -0.2093 0.17205 -0.20768 C 0.17917 -0.1982 0.18107 -0.19219 0.18958 -0.18779 C 0.19375 -0.17947 0.19722 -0.17808 0.20295 -0.17207 C 0.20555 -0.16929 0.21094 -0.1642 0.21094 -0.16397 C 0.21232 -0.16143 0.21337 -0.15865 0.21493 -0.15611 C 0.21788 -0.15148 0.2243 -0.14223 0.2243 -0.142 C 0.22569 -0.1383 0.22656 -0.13368 0.2283 -0.13021 C 0.22969 -0.12766 0.23194 -0.12674 0.23368 -0.12443 C 0.2368 -0.12026 0.23993 -0.11518 0.24305 -0.11055 L 0.24305 -0.11032 C 0.24844 -0.09783 0.25451 -0.08742 0.26163 -0.07655 C 0.27344 -0.05898 0.26493 -0.06846 0.27101 -0.05505 C 0.27986 -0.03539 0.28993 -0.01666 0.29913 0.00277 C 0.30173 0.01387 0.29896 0.00462 0.30573 0.01665 C 0.30903 0.02197 0.30851 0.02405 0.31111 0.03075 C 0.3217 0.05643 0.31198 0.03214 0.32048 0.04856 C 0.32864 0.06406 0.33264 0.08418 0.34184 0.09805 C 0.34982 0.11031 0.36805 0.10985 0.37812 0.10985 " pathEditMode="relative" rAng="0" ptsTypes="fffffffffffffffffffffFffffffffA">
                                      <p:cBhvr>
                                        <p:cTn id="195" dur="2000" fill="hold"/>
                                        <p:tgtEl>
                                          <p:spTgt spid="143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00" y="-8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2000"/>
                                        <p:tgtEl>
                                          <p:spTgt spid="14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0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2058 C 0.00955 0.01318 0.01285 -0.00232 0.01857 -0.01527 C 0.0191 -0.05088 0.01927 -0.08673 0.01996 -0.12234 C 0.02014 -0.13576 0.02048 -0.14894 0.02118 -0.16212 C 0.02153 -0.16883 0.02795 -0.17993 0.02917 -0.18201 C 0.03437 -0.19288 0.02604 -0.18294 0.03333 -0.19404 C 0.03941 -0.20329 0.05017 -0.21693 0.05868 -0.21971 C 0.06805 -0.22942 0.05625 -0.21832 0.06805 -0.22572 C 0.06944 -0.22665 0.07048 -0.22873 0.07205 -0.22965 C 0.07465 -0.2315 0.08003 -0.23358 0.08003 -0.23335 C 0.09965 -0.23289 0.1191 -0.23289 0.13871 -0.23173 C 0.14844 -0.23127 0.15521 -0.22086 0.16423 -0.21786 C 0.16545 -0.21578 0.16667 -0.21346 0.16823 -0.21184 C 0.16944 -0.21023 0.17101 -0.2093 0.17205 -0.20768 C 0.17917 -0.1982 0.18107 -0.19219 0.18958 -0.18779 C 0.19375 -0.17947 0.19722 -0.17808 0.20295 -0.17207 C 0.20555 -0.16929 0.21094 -0.1642 0.21094 -0.16397 C 0.21232 -0.16143 0.21337 -0.15865 0.21493 -0.15611 C 0.21788 -0.15148 0.2243 -0.14223 0.2243 -0.142 C 0.22569 -0.1383 0.22656 -0.13368 0.2283 -0.13021 C 0.22969 -0.12766 0.23194 -0.12674 0.23368 -0.12443 C 0.2368 -0.12026 0.23993 -0.11518 0.24305 -0.11055 L 0.24305 -0.11032 C 0.24844 -0.09783 0.25451 -0.08742 0.26163 -0.07655 C 0.27344 -0.05898 0.26493 -0.06846 0.27101 -0.05505 C 0.27986 -0.03539 0.28993 -0.01666 0.29913 0.00277 C 0.30173 0.01387 0.29896 0.00462 0.30573 0.01665 C 0.30903 0.02197 0.30851 0.02405 0.31111 0.03075 C 0.3217 0.05643 0.31198 0.03214 0.32048 0.04856 C 0.32864 0.06406 0.33264 0.08418 0.34184 0.09805 C 0.34982 0.11031 0.36805 0.10985 0.37812 0.10985 " pathEditMode="relative" rAng="0" ptsTypes="fffffffffffffffffffffFffffffffA">
                                      <p:cBhvr>
                                        <p:cTn id="201" dur="2000" fill="hold"/>
                                        <p:tgtEl>
                                          <p:spTgt spid="143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00" y="-8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  <p:bldP spid="14339" grpId="1" build="p"/>
      <p:bldP spid="14341" grpId="0" animBg="1"/>
      <p:bldP spid="14341" grpId="1" animBg="1"/>
      <p:bldP spid="14342" grpId="0"/>
      <p:bldP spid="14342" grpId="1"/>
      <p:bldP spid="14344" grpId="0" build="allAtOnce"/>
      <p:bldP spid="14345" grpId="0" animBg="1"/>
      <p:bldP spid="14345" grpId="1" animBg="1"/>
      <p:bldP spid="14346" grpId="0"/>
      <p:bldP spid="14346" grpId="1"/>
      <p:bldP spid="14347" grpId="0" animBg="1"/>
      <p:bldP spid="14347" grpId="1" animBg="1"/>
      <p:bldP spid="14348" grpId="0" build="allAtOnce"/>
      <p:bldP spid="14349" grpId="0" animBg="1"/>
      <p:bldP spid="14349" grpId="1" animBg="1"/>
      <p:bldP spid="14350" grpId="0"/>
      <p:bldP spid="14350" grpId="1"/>
      <p:bldP spid="14351" grpId="0" animBg="1"/>
      <p:bldP spid="14351" grpId="1" animBg="1"/>
      <p:bldP spid="14352" grpId="0" build="allAtOnce"/>
      <p:bldP spid="14353" grpId="0" animBg="1"/>
      <p:bldP spid="14353" grpId="1" animBg="1"/>
      <p:bldP spid="14354" grpId="0"/>
      <p:bldP spid="14355" grpId="0"/>
      <p:bldP spid="14355" grpId="1"/>
      <p:bldP spid="14356" grpId="0" build="allAtOnce"/>
      <p:bldP spid="14359" grpId="0" animBg="1"/>
      <p:bldP spid="14360" grpId="0" animBg="1"/>
      <p:bldP spid="14360" grpId="1" animBg="1"/>
      <p:bldP spid="14361" grpId="0" animBg="1"/>
      <p:bldP spid="14361" grpId="1" animBg="1"/>
      <p:bldP spid="14362" grpId="0" animBg="1"/>
      <p:bldP spid="14362" grpId="1" animBg="1"/>
      <p:bldP spid="14363" grpId="0" animBg="1"/>
      <p:bldP spid="14363" grpId="1" animBg="1"/>
      <p:bldP spid="14364" grpId="0" animBg="1"/>
      <p:bldP spid="14364" grpId="1" animBg="1"/>
      <p:bldP spid="2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Ctr="0"/>
          <a:lstStyle/>
          <a:p>
            <a:pPr eaLnBrk="1" hangingPunct="1">
              <a:defRPr/>
            </a:pPr>
            <a:r>
              <a:rPr lang="ru-RU" b="1" i="1" smtClean="0">
                <a:solidFill>
                  <a:srgbClr val="4285FF"/>
                </a:solidFill>
              </a:rPr>
              <a:t>Как образуются вулканы</a:t>
            </a:r>
            <a:r>
              <a:rPr lang="en-US" b="1" i="1" smtClean="0">
                <a:solidFill>
                  <a:srgbClr val="4285FF"/>
                </a:solidFill>
              </a:rPr>
              <a:t>?</a:t>
            </a:r>
            <a:endParaRPr lang="ru-RU" b="1" i="1" smtClean="0">
              <a:solidFill>
                <a:srgbClr val="4285FF"/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68413"/>
            <a:ext cx="4186238" cy="4681537"/>
          </a:xfrm>
          <a:noFill/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ru-RU" sz="2400" smtClean="0">
                <a:solidFill>
                  <a:srgbClr val="000000"/>
                </a:solidFill>
                <a:effectLst/>
              </a:rPr>
              <a:t>Находящаяся на глубине огненно-жидкая масса при вскипании и под большим давлением, расширяя трещину в земной коре, устремляется вверх. Это магма.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ru-RU" sz="2400" smtClean="0">
                <a:solidFill>
                  <a:srgbClr val="000000"/>
                </a:solidFill>
                <a:effectLst/>
              </a:rPr>
              <a:t>Излившаяся на поверхность Земли магма называется- лава.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endParaRPr lang="ru-RU" sz="2400" smtClean="0">
              <a:solidFill>
                <a:srgbClr val="000000"/>
              </a:solidFill>
              <a:effectLst/>
            </a:endParaRPr>
          </a:p>
        </p:txBody>
      </p:sp>
      <p:pic>
        <p:nvPicPr>
          <p:cNvPr id="19460" name="Picture 4" descr="схема"/>
          <p:cNvPicPr>
            <a:picLocks noChangeAspect="1" noChangeArrowheads="1"/>
          </p:cNvPicPr>
          <p:nvPr/>
        </p:nvPicPr>
        <p:blipFill>
          <a:blip r:embed="rId2">
            <a:lum bright="6000" contrast="12000"/>
          </a:blip>
          <a:srcRect/>
          <a:stretch>
            <a:fillRect/>
          </a:stretch>
        </p:blipFill>
        <p:spPr bwMode="auto">
          <a:xfrm>
            <a:off x="4859338" y="1412875"/>
            <a:ext cx="4284662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1" name="AutoShape 15"/>
          <p:cNvSpPr>
            <a:spLocks noChangeArrowheads="1"/>
          </p:cNvSpPr>
          <p:nvPr/>
        </p:nvSpPr>
        <p:spPr bwMode="auto">
          <a:xfrm>
            <a:off x="7596188" y="5157788"/>
            <a:ext cx="288925" cy="503237"/>
          </a:xfrm>
          <a:prstGeom prst="upArrow">
            <a:avLst>
              <a:gd name="adj1" fmla="val 50000"/>
              <a:gd name="adj2" fmla="val 4354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ru-RU"/>
          </a:p>
        </p:txBody>
      </p:sp>
      <p:sp>
        <p:nvSpPr>
          <p:cNvPr id="14366" name="AutoShape 30"/>
          <p:cNvSpPr>
            <a:spLocks noChangeArrowheads="1"/>
          </p:cNvSpPr>
          <p:nvPr/>
        </p:nvSpPr>
        <p:spPr bwMode="auto">
          <a:xfrm rot="1857755">
            <a:off x="7164388" y="2133600"/>
            <a:ext cx="358775" cy="647700"/>
          </a:xfrm>
          <a:prstGeom prst="downArrow">
            <a:avLst>
              <a:gd name="adj1" fmla="val 50000"/>
              <a:gd name="adj2" fmla="val 451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867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98" decel="1000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98" decel="1000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30" dur="2000" fill="hold"/>
                                        <p:tgtEl>
                                          <p:spTgt spid="143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7037E-7 L -0.01337 0.10833 C -0.01563 0.13171 -0.02535 0.15972 -0.0401 0.18403 C -0.05677 0.21181 -0.07431 0.22963 -0.09097 0.23773 L -0.16754 0.27893 " pathEditMode="relative" rAng="2322651" ptsTypes="FffFF">
                                      <p:cBhvr>
                                        <p:cTn id="34" dur="2000" fill="hold"/>
                                        <p:tgtEl>
                                          <p:spTgt spid="143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00" y="16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39" grpId="0" build="p"/>
      <p:bldP spid="14351" grpId="0" animBg="1"/>
      <p:bldP spid="1436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600" b="1" dirty="0">
                <a:solidFill>
                  <a:srgbClr val="90C2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урока: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defTabSz="45720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altLang="ru-RU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получить знания о видах движения земной коры; </a:t>
            </a:r>
          </a:p>
          <a:p>
            <a:pPr lvl="0" defTabSz="45720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altLang="ru-RU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получить знания о вулканах, их строении, причинах возникновения. </a:t>
            </a:r>
          </a:p>
          <a:p>
            <a:pPr lvl="0" defTabSz="45720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altLang="ru-RU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представления о горячих источниках и гейзерах</a:t>
            </a:r>
            <a:r>
              <a:rPr lang="ru-RU" altLang="ru-RU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defTabSz="457200">
              <a:spcBef>
                <a:spcPts val="1000"/>
              </a:spcBef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altLang="ru-RU" sz="28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с профессией сейсмолог и вулканолог</a:t>
            </a:r>
            <a:endParaRPr lang="ru-RU" altLang="ru-RU" sz="2800" b="1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088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7" name="Rectangle 5"/>
          <p:cNvSpPr>
            <a:spLocks noChangeArrowheads="1"/>
          </p:cNvSpPr>
          <p:nvPr/>
        </p:nvSpPr>
        <p:spPr bwMode="auto">
          <a:xfrm>
            <a:off x="0" y="274638"/>
            <a:ext cx="4500563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ru-RU" sz="1600" dirty="0">
                <a:solidFill>
                  <a:srgbClr val="292929"/>
                </a:solidFill>
                <a:cs typeface="+mn-cs"/>
              </a:rPr>
              <a:t>В настоящее время </a:t>
            </a:r>
            <a:r>
              <a:rPr lang="ru-RU" sz="1600" dirty="0">
                <a:solidFill>
                  <a:srgbClr val="FF0000"/>
                </a:solidFill>
                <a:cs typeface="+mn-cs"/>
              </a:rPr>
              <a:t>вулканологи </a:t>
            </a:r>
            <a:r>
              <a:rPr lang="ru-RU" sz="1600" dirty="0">
                <a:solidFill>
                  <a:srgbClr val="292929"/>
                </a:solidFill>
                <a:cs typeface="+mn-cs"/>
              </a:rPr>
              <a:t>пристально следят за вулканической активностью. Вокруг ряда действующих вулканов находятся научные станции, ведущие постоянное наблюдение, чтобы вовремя предсказать извержение.</a:t>
            </a:r>
          </a:p>
        </p:txBody>
      </p:sp>
      <p:pic>
        <p:nvPicPr>
          <p:cNvPr id="20483" name="Picture 8" descr="Извержения вулканов. Самые горячие точки мира на фото Martin Riet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989138"/>
            <a:ext cx="4752975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3789363"/>
            <a:ext cx="4140200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7" descr="review-planet.ru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88" y="285750"/>
            <a:ext cx="4071937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2845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8512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1052513"/>
            <a:ext cx="5219700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924175"/>
            <a:ext cx="3924300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11414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4981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i="1" smtClean="0">
                <a:solidFill>
                  <a:srgbClr val="4285FF"/>
                </a:solidFill>
                <a:latin typeface="Times New Roman" pitchFamily="18" charset="0"/>
                <a:cs typeface="Times New Roman" pitchFamily="18" charset="0"/>
              </a:rPr>
              <a:t>Для чего изучают вулканы.</a:t>
            </a:r>
            <a:br>
              <a:rPr lang="ru-RU" i="1" smtClean="0">
                <a:solidFill>
                  <a:srgbClr val="4285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i="1" smtClean="0">
              <a:solidFill>
                <a:srgbClr val="4285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20" name="Rectangle 6"/>
          <p:cNvSpPr>
            <a:spLocks noGrp="1" noChangeArrowheads="1"/>
          </p:cNvSpPr>
          <p:nvPr>
            <p:ph idx="1"/>
          </p:nvPr>
        </p:nvSpPr>
        <p:spPr>
          <a:xfrm>
            <a:off x="0" y="1125538"/>
            <a:ext cx="9144000" cy="4970462"/>
          </a:xfrm>
        </p:spPr>
        <p:txBody>
          <a:bodyPr/>
          <a:lstStyle/>
          <a:p>
            <a:pPr eaLnBrk="1" hangingPunct="1"/>
            <a:r>
              <a:rPr lang="ru-RU" sz="4000" i="1" smtClean="0">
                <a:solidFill>
                  <a:srgbClr val="000000"/>
                </a:solidFill>
                <a:latin typeface="Monotype Corsiva" pitchFamily="66" charset="0"/>
              </a:rPr>
              <a:t>Извержение вулканов дают ученым сведения о составе и свойствах веществ, находящихся в литосфере. Изучение вулканов помогает определить происхождение полезных ископаемых. Благодаря исследованиям можно предсказать начало извержения вулкана и предотвратить связанные с ним бедствия.</a:t>
            </a:r>
          </a:p>
          <a:p>
            <a:pPr eaLnBrk="1" hangingPunct="1"/>
            <a:endParaRPr lang="ru-RU" sz="4000" i="1" smtClean="0">
              <a:solidFill>
                <a:srgbClr val="000000"/>
              </a:solidFill>
            </a:endParaRPr>
          </a:p>
          <a:p>
            <a:pPr eaLnBrk="1" hangingPunct="1"/>
            <a:endParaRPr lang="ru-RU" sz="4000" i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927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 idx="4294967295"/>
          </p:nvPr>
        </p:nvSpPr>
        <p:spPr>
          <a:xfrm>
            <a:off x="0" y="285750"/>
            <a:ext cx="8229600" cy="1428750"/>
          </a:xfrm>
        </p:spPr>
        <p:txBody>
          <a:bodyPr/>
          <a:lstStyle/>
          <a:p>
            <a:pPr eaLnBrk="1" hangingPunct="1">
              <a:defRPr/>
            </a:pPr>
            <a:r>
              <a:rPr lang="ru-RU" sz="6600" b="1" i="1" smtClean="0">
                <a:solidFill>
                  <a:srgbClr val="4285FF"/>
                </a:solidFill>
                <a:latin typeface="Times New Roman" pitchFamily="18" charset="0"/>
                <a:cs typeface="Times New Roman" pitchFamily="18" charset="0"/>
              </a:rPr>
              <a:t>Польза вулканов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4294967295"/>
          </p:nvPr>
        </p:nvSpPr>
        <p:spPr>
          <a:xfrm>
            <a:off x="0" y="1571625"/>
            <a:ext cx="8429625" cy="4929188"/>
          </a:xfrm>
        </p:spPr>
        <p:txBody>
          <a:bodyPr/>
          <a:lstStyle/>
          <a:p>
            <a:pPr marL="0" indent="0" algn="ctr" eaLnBrk="1" hangingPunct="1">
              <a:buFontTx/>
              <a:buNone/>
              <a:defRPr/>
            </a:pPr>
            <a:r>
              <a:rPr lang="ru-RU" sz="3600" i="1" dirty="0" smtClean="0">
                <a:latin typeface="Monotype Corsiva" pitchFamily="66" charset="0"/>
              </a:rPr>
              <a:t>Вулканы согревают. Огромные запасы энергии – одно из главных их достоинств. Вырабатывать электричество их “научили” только в начале XIX </a:t>
            </a:r>
            <a:r>
              <a:rPr lang="ru-RU" sz="3600" i="1" dirty="0" smtClean="0">
                <a:latin typeface="Monotype Corsiva" pitchFamily="66" charset="0"/>
              </a:rPr>
              <a:t>века, когда </a:t>
            </a:r>
            <a:r>
              <a:rPr lang="ru-RU" sz="3600" i="1" dirty="0" smtClean="0">
                <a:latin typeface="Monotype Corsiva" pitchFamily="66" charset="0"/>
              </a:rPr>
              <a:t>нагретые вулканами подземные воды закрутили паровые турбины. В лечебных целях вулканы использовали с древности, и горячие целебные ванны остаются популярными до сих пор.</a:t>
            </a:r>
            <a:endParaRPr lang="ru-RU" sz="3600" dirty="0" smtClean="0">
              <a:latin typeface="Monotype Corsiva" pitchFamily="66" charset="0"/>
            </a:endParaRPr>
          </a:p>
          <a:p>
            <a:pPr marL="0" indent="0" algn="ctr" eaLnBrk="1" hangingPunct="1">
              <a:buFontTx/>
              <a:buNone/>
              <a:defRPr/>
            </a:pPr>
            <a:endParaRPr lang="ru-RU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23984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ChangeArrowheads="1"/>
          </p:cNvSpPr>
          <p:nvPr/>
        </p:nvSpPr>
        <p:spPr bwMode="auto">
          <a:xfrm>
            <a:off x="0" y="3333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3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Вулканы могут находиться на дне океанов, а могут и на суше.</a:t>
            </a: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457200" y="1600200"/>
            <a:ext cx="807561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</a:pPr>
            <a:r>
              <a:rPr lang="ru-RU" sz="3200">
                <a:solidFill>
                  <a:srgbClr val="FF0000"/>
                </a:solidFill>
              </a:rPr>
              <a:t>Проблема!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</a:pPr>
            <a:r>
              <a:rPr lang="ru-RU" sz="2400"/>
              <a:t>Как вы думаете, где больше будет вулканов на дне океанов или на материке?</a:t>
            </a:r>
          </a:p>
        </p:txBody>
      </p:sp>
      <p:pic>
        <p:nvPicPr>
          <p:cNvPr id="36868" name="Picture 4" descr="Рисунок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97225"/>
            <a:ext cx="9144000" cy="366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3683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smtClean="0">
                <a:latin typeface="Comic Sans MS" pitchFamily="66" charset="0"/>
              </a:rPr>
              <a:t>Горячие источники и гейзеры</a:t>
            </a:r>
          </a:p>
        </p:txBody>
      </p:sp>
      <p:pic>
        <p:nvPicPr>
          <p:cNvPr id="22542" name="Picture 14" descr="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8438"/>
            <a:ext cx="9144000" cy="705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4" name="Rectangle 16"/>
          <p:cNvSpPr>
            <a:spLocks noChangeArrowheads="1"/>
          </p:cNvSpPr>
          <p:nvPr/>
        </p:nvSpPr>
        <p:spPr bwMode="auto">
          <a:xfrm>
            <a:off x="1547813" y="6021388"/>
            <a:ext cx="15652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Исландия</a:t>
            </a:r>
          </a:p>
        </p:txBody>
      </p:sp>
      <p:sp>
        <p:nvSpPr>
          <p:cNvPr id="22545" name="Text Box 17"/>
          <p:cNvSpPr txBox="1">
            <a:spLocks noChangeArrowheads="1"/>
          </p:cNvSpPr>
          <p:nvPr/>
        </p:nvSpPr>
        <p:spPr bwMode="auto">
          <a:xfrm>
            <a:off x="152401" y="307975"/>
            <a:ext cx="8686799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800" b="1" i="1" u="sng" dirty="0">
                <a:solidFill>
                  <a:schemeClr val="accent5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Гейзер- </a:t>
            </a:r>
          </a:p>
          <a:p>
            <a:pPr eaLnBrk="1" hangingPunct="1">
              <a:buFontTx/>
              <a:buNone/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источник, выбрасывающий струи горячей </a:t>
            </a:r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воды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пара. Как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правило, гейзеры </a:t>
            </a:r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появляются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там,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где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активна </a:t>
            </a:r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вулканическая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</a:t>
            </a:r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поздней стадии. Больших активных </a:t>
            </a:r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гейзеров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мире немного, но они </a:t>
            </a:r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завораживают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своей красотой и являются </a:t>
            </a:r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гордостью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достоянием государств, </a:t>
            </a:r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которых родились.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8610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225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225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225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4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85813" y="642938"/>
            <a:ext cx="6362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Monotype Corsiva" pitchFamily="66" charset="0"/>
              </a:rPr>
              <a:t>Канал по которому поднимается магма называется?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43000" y="1071563"/>
            <a:ext cx="2184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FF0000"/>
                </a:solidFill>
              </a:rPr>
              <a:t>Жерло вулкан</a:t>
            </a:r>
            <a:r>
              <a:rPr lang="ru-RU" sz="2000">
                <a:solidFill>
                  <a:srgbClr val="FF0000"/>
                </a:solidFill>
              </a:rPr>
              <a:t>а</a:t>
            </a:r>
            <a:endParaRPr lang="ru-RU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85813" y="1428750"/>
            <a:ext cx="68691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000000"/>
                </a:solidFill>
                <a:latin typeface="Monotype Corsiva" pitchFamily="66" charset="0"/>
              </a:rPr>
              <a:t>Вулканы, об извержении которых в истории человечества </a:t>
            </a:r>
          </a:p>
          <a:p>
            <a:r>
              <a:rPr lang="ru-RU" sz="2400">
                <a:solidFill>
                  <a:srgbClr val="000000"/>
                </a:solidFill>
                <a:latin typeface="Monotype Corsiva" pitchFamily="66" charset="0"/>
              </a:rPr>
              <a:t>не сохранилось никаких сведении, называются 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14438" y="2143125"/>
            <a:ext cx="16557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FF0000"/>
                </a:solidFill>
              </a:rPr>
              <a:t>Потухшими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85813" y="2428875"/>
            <a:ext cx="39989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000000"/>
                </a:solidFill>
                <a:latin typeface="Monotype Corsiva" pitchFamily="66" charset="0"/>
              </a:rPr>
              <a:t>Излившаяся магма называется ?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714875" y="2428875"/>
            <a:ext cx="809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FF0000"/>
                </a:solidFill>
              </a:rPr>
              <a:t>Лава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 flipH="1">
            <a:off x="785813" y="2857500"/>
            <a:ext cx="8001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000000"/>
                </a:solidFill>
                <a:latin typeface="Monotype Corsiva" pitchFamily="66" charset="0"/>
              </a:rPr>
              <a:t>Вулканы,</a:t>
            </a:r>
            <a:r>
              <a:rPr lang="en-US" sz="2400">
                <a:solidFill>
                  <a:srgbClr val="000000"/>
                </a:solidFill>
                <a:latin typeface="Monotype Corsiva" pitchFamily="66" charset="0"/>
              </a:rPr>
              <a:t> </a:t>
            </a:r>
            <a:r>
              <a:rPr lang="ru-RU" sz="2400">
                <a:solidFill>
                  <a:srgbClr val="000000"/>
                </a:solidFill>
                <a:latin typeface="Monotype Corsiva" pitchFamily="66" charset="0"/>
              </a:rPr>
              <a:t>из жерла которых , постоянно происходя извержения , называют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500313" y="3286125"/>
            <a:ext cx="21701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FF0000"/>
                </a:solidFill>
              </a:rPr>
              <a:t>Действующими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85813" y="3571875"/>
            <a:ext cx="5495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000000"/>
                </a:solidFill>
                <a:latin typeface="Monotype Corsiva" pitchFamily="66" charset="0"/>
              </a:rPr>
              <a:t>Чашеобразное углубление на вершине вулкана?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286500" y="3571875"/>
            <a:ext cx="1066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FF0000"/>
                </a:solidFill>
              </a:rPr>
              <a:t>Кратер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85813" y="4071938"/>
            <a:ext cx="6973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000000"/>
                </a:solidFill>
                <a:latin typeface="Monotype Corsiva" pitchFamily="66" charset="0"/>
              </a:rPr>
              <a:t>Что означает слово  «вулкан» в древнеримской мифологии?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714500" y="4429125"/>
            <a:ext cx="1273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FF0000"/>
                </a:solidFill>
              </a:rPr>
              <a:t>Бог огня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85813" y="4714875"/>
            <a:ext cx="70723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000000"/>
                </a:solidFill>
                <a:latin typeface="Monotype Corsiva" pitchFamily="66" charset="0"/>
              </a:rPr>
              <a:t>Пепел, пар, газы, вулканические бомбы, лава – являются …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357313" y="5143500"/>
            <a:ext cx="44116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FF0000"/>
                </a:solidFill>
              </a:rPr>
              <a:t>Продуктами извержения вулкана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85813" y="5500688"/>
            <a:ext cx="78057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000000"/>
                </a:solidFill>
                <a:latin typeface="Monotype Corsiva" pitchFamily="66" charset="0"/>
              </a:rPr>
              <a:t>Источники, периодически выбрасывающие фонтаны горячей воды </a:t>
            </a:r>
          </a:p>
          <a:p>
            <a:r>
              <a:rPr lang="ru-RU" sz="2400">
                <a:solidFill>
                  <a:srgbClr val="000000"/>
                </a:solidFill>
                <a:latin typeface="Monotype Corsiva" pitchFamily="66" charset="0"/>
              </a:rPr>
              <a:t>и пара  называются ?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571625" y="6215063"/>
            <a:ext cx="13319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rgbClr val="FF0000"/>
                </a:solidFill>
              </a:rPr>
              <a:t>Гейзеры </a:t>
            </a:r>
          </a:p>
        </p:txBody>
      </p:sp>
    </p:spTree>
    <p:extLst>
      <p:ext uri="{BB962C8B-B14F-4D97-AF65-F5344CB8AC3E}">
        <p14:creationId xmlns:p14="http://schemas.microsoft.com/office/powerpoint/2010/main" val="5457982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§</a:t>
            </a:r>
            <a:r>
              <a:rPr lang="ru-RU" alt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§23,24</a:t>
            </a:r>
          </a:p>
          <a:p>
            <a:pPr lvl="0"/>
            <a:r>
              <a:rPr lang="ru-RU" alt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Письменно выполнить задание 8 с.80 на контурной карте, в тетради задание 6 с.83</a:t>
            </a:r>
            <a:endParaRPr lang="ru-RU" alt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5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работу!</a:t>
            </a:r>
            <a:endParaRPr lang="ru-RU" altLang="ru-RU" sz="5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4" name="Picture 4" descr="278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191000"/>
            <a:ext cx="160020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Повторим</a:t>
            </a:r>
            <a:endParaRPr lang="ru-RU" altLang="ru-RU" b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1.Каково внутреннее строение Земли?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2.Дать определение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литосферы, земной коры.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3.Что такое литосферные плиты?</a:t>
            </a:r>
          </a:p>
          <a:p>
            <a:endParaRPr lang="ru-RU" alt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787208" cy="1864568"/>
          </a:xfrm>
        </p:spPr>
        <p:txBody>
          <a:bodyPr>
            <a:noAutofit/>
          </a:bodyPr>
          <a:lstStyle/>
          <a:p>
            <a:r>
              <a:rPr lang="ru-RU" altLang="ru-RU" sz="28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/>
            </a:r>
            <a:br>
              <a:rPr lang="ru-RU" altLang="ru-RU" sz="28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</a:br>
            <a:r>
              <a:rPr lang="ru-RU" altLang="ru-RU" sz="28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/>
            </a:r>
            <a:br>
              <a:rPr lang="ru-RU" altLang="ru-RU" sz="28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</a:br>
            <a:r>
              <a:rPr lang="ru-RU" altLang="ru-RU" sz="28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/>
            </a:r>
            <a:br>
              <a:rPr lang="ru-RU" altLang="ru-RU" sz="2800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</a:br>
            <a:r>
              <a:rPr lang="ru-RU" altLang="ru-RU" sz="28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/>
            </a:r>
            <a:br>
              <a:rPr lang="ru-RU" altLang="ru-RU" sz="28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</a:br>
            <a:r>
              <a:rPr lang="ru-RU" altLang="ru-RU" sz="3200" kern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altLang="ru-RU" sz="3200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Какая </a:t>
            </a:r>
            <a:r>
              <a:rPr lang="ru-RU" altLang="ru-RU" sz="3200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горная порода оказалась «лишней» в каждом списке?</a:t>
            </a:r>
            <a:br>
              <a:rPr lang="ru-RU" altLang="ru-RU" sz="3200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altLang="ru-RU" sz="3600" i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А) гравий , базальт, известняк</a:t>
            </a:r>
            <a:br>
              <a:rPr lang="ru-RU" altLang="ru-RU" sz="3600" i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i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Б) гранит, базальт , мрамор</a:t>
            </a:r>
            <a:br>
              <a:rPr lang="ru-RU" altLang="ru-RU" sz="3600" i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i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В) гранит, кварц, полевой шпат</a:t>
            </a:r>
            <a:br>
              <a:rPr lang="ru-RU" altLang="ru-RU" sz="3600" i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i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Г) известняк , галька, щебень</a:t>
            </a:r>
          </a:p>
          <a:p>
            <a:pPr marL="0" indent="0">
              <a:buNone/>
            </a:pPr>
            <a:r>
              <a:rPr lang="ru-RU" altLang="ru-RU" sz="3600" i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Почему</a:t>
            </a:r>
            <a:r>
              <a:rPr lang="ru-RU" altLang="ru-RU" sz="3600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altLang="ru-RU" sz="3600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/>
            </a:r>
            <a:br>
              <a:rPr lang="ru-RU" altLang="ru-RU" sz="3600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</a:br>
            <a:endParaRPr lang="ru-RU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80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706562"/>
          </a:xfrm>
        </p:spPr>
        <p:txBody>
          <a:bodyPr>
            <a:normAutofit fontScale="90000"/>
          </a:bodyPr>
          <a:lstStyle/>
          <a:p>
            <a:r>
              <a:rPr lang="ru-RU" altLang="ru-RU" sz="3200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altLang="ru-RU" sz="3200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Какая горная порода оказалась «лишней» в каждом списке?</a:t>
            </a:r>
            <a:br>
              <a:rPr lang="ru-RU" altLang="ru-RU" sz="3200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>
              <a:buClr>
                <a:srgbClr val="D34817"/>
              </a:buClr>
            </a:pPr>
            <a:r>
              <a:rPr lang="ru-RU" altLang="ru-RU" sz="3600" i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А) гравий , </a:t>
            </a:r>
            <a:r>
              <a:rPr lang="ru-RU" altLang="ru-RU" sz="3600" i="1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базальт, </a:t>
            </a:r>
            <a:r>
              <a:rPr lang="ru-RU" altLang="ru-RU" sz="3600" i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известняк</a:t>
            </a:r>
            <a:br>
              <a:rPr lang="ru-RU" altLang="ru-RU" sz="3600" i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i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Б) гранит, базальт , </a:t>
            </a:r>
            <a:r>
              <a:rPr lang="ru-RU" altLang="ru-RU" sz="3600" i="1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мрамор</a:t>
            </a:r>
            <a:r>
              <a:rPr lang="ru-RU" altLang="ru-RU" sz="3600" i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600" i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i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В) </a:t>
            </a:r>
            <a:r>
              <a:rPr lang="ru-RU" altLang="ru-RU" sz="3600" i="1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гранит</a:t>
            </a:r>
            <a:r>
              <a:rPr lang="ru-RU" altLang="ru-RU" sz="3600" i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кварц, полевой шпат</a:t>
            </a:r>
            <a:br>
              <a:rPr lang="ru-RU" altLang="ru-RU" sz="3600" i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i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Г) </a:t>
            </a:r>
            <a:r>
              <a:rPr lang="ru-RU" altLang="ru-RU" sz="3600" i="1" kern="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известняк </a:t>
            </a:r>
            <a:r>
              <a:rPr lang="ru-RU" altLang="ru-RU" sz="3600" i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галька, щебень</a:t>
            </a:r>
          </a:p>
          <a:p>
            <a:r>
              <a:rPr lang="ru-RU" sz="3600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выделенных горных пород и минералов разное происхождение</a:t>
            </a:r>
            <a:endParaRPr lang="ru-RU" sz="3600" b="1" i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30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477962"/>
          </a:xfrm>
        </p:spPr>
        <p:txBody>
          <a:bodyPr>
            <a:noAutofit/>
          </a:bodyPr>
          <a:lstStyle/>
          <a:p>
            <a:r>
              <a:rPr lang="ru-RU" sz="32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3200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Какая </a:t>
            </a:r>
            <a:r>
              <a:rPr lang="ru-RU" sz="32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ошибка допущена в </a:t>
            </a:r>
            <a:r>
              <a:rPr lang="ru-RU" sz="3200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классификации?</a:t>
            </a:r>
            <a:r>
              <a:rPr lang="ru-RU" sz="32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11760" y="1916832"/>
            <a:ext cx="417646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Горные породы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3189671"/>
            <a:ext cx="230425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магматические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940152" y="3189671"/>
            <a:ext cx="2592287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осадочные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2411760" y="231406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6168110" y="223346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63888" y="4365104"/>
            <a:ext cx="216024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топливные</a:t>
            </a:r>
          </a:p>
        </p:txBody>
      </p:sp>
      <p:sp>
        <p:nvSpPr>
          <p:cNvPr id="10" name="Стрелка вниз 9"/>
          <p:cNvSpPr/>
          <p:nvPr/>
        </p:nvSpPr>
        <p:spPr>
          <a:xfrm>
            <a:off x="4561148" y="2831232"/>
            <a:ext cx="154868" cy="12728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85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Дополните схему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83768" y="1988840"/>
            <a:ext cx="374441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Полезные ископаемые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75656" y="4005064"/>
            <a:ext cx="173722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топливные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96136" y="4005064"/>
            <a:ext cx="18002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рудные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2491593" y="287158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5834535" y="290324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07904" y="4005064"/>
            <a:ext cx="18002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нерудные</a:t>
            </a:r>
          </a:p>
        </p:txBody>
      </p:sp>
      <p:sp>
        <p:nvSpPr>
          <p:cNvPr id="10" name="Стрелка вниз 9"/>
          <p:cNvSpPr/>
          <p:nvPr/>
        </p:nvSpPr>
        <p:spPr>
          <a:xfrm>
            <a:off x="4355976" y="290324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33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1_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Mountain Top</Template>
  <TotalTime>620</TotalTime>
  <Words>1011</Words>
  <Application>Microsoft Office PowerPoint</Application>
  <PresentationFormat>Экран (4:3)</PresentationFormat>
  <Paragraphs>191</Paragraphs>
  <Slides>47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2" baseType="lpstr">
      <vt:lpstr>Справедливость</vt:lpstr>
      <vt:lpstr>Тема Office</vt:lpstr>
      <vt:lpstr>Грань</vt:lpstr>
      <vt:lpstr>1_Грань</vt:lpstr>
      <vt:lpstr>Клип мультимедиа</vt:lpstr>
      <vt:lpstr>Презентация PowerPoint</vt:lpstr>
      <vt:lpstr>Цель урока: </vt:lpstr>
      <vt:lpstr>Задачи:</vt:lpstr>
      <vt:lpstr>Цель урока:</vt:lpstr>
      <vt:lpstr>Повторим</vt:lpstr>
      <vt:lpstr>    4. Какая горная порода оказалась «лишней» в каждом списке? </vt:lpstr>
      <vt:lpstr>4. Какая горная порода оказалась «лишней» в каждом списке? </vt:lpstr>
      <vt:lpstr>5. Какая ошибка допущена в классификации? </vt:lpstr>
      <vt:lpstr>Дополните схему</vt:lpstr>
      <vt:lpstr>РАБОТА С ТЕКСТОМ УЧЕБНИКА</vt:lpstr>
      <vt:lpstr>Скандинавские горы поднимаются со скоростью  1 см в год</vt:lpstr>
      <vt:lpstr>Опускание побережья  Северного моря</vt:lpstr>
      <vt:lpstr>Причины движения земной коры</vt:lpstr>
      <vt:lpstr>Движения земной коры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Пласты и горные породы сминаются в складки</vt:lpstr>
      <vt:lpstr>Пласты горных пород трескаются и смещаются относительно друг друга</vt:lpstr>
      <vt:lpstr>Котловина озера Байкал</vt:lpstr>
      <vt:lpstr>Презентация PowerPoint</vt:lpstr>
      <vt:lpstr>ЗЕМЛЕТРЯСЕНИЯ</vt:lpstr>
      <vt:lpstr>Землетрясения-</vt:lpstr>
      <vt:lpstr>Презентация PowerPoint</vt:lpstr>
      <vt:lpstr>Презентация PowerPoint</vt:lpstr>
      <vt:lpstr>Презентация PowerPoint</vt:lpstr>
      <vt:lpstr>Сейсмограф  прибор для регистрации землетрясений.</vt:lpstr>
      <vt:lpstr>Презентация PowerPoint</vt:lpstr>
      <vt:lpstr>                         Вулканы</vt:lpstr>
      <vt:lpstr>Что такое вулкан?</vt:lpstr>
      <vt:lpstr>Мантия – магма - лава</vt:lpstr>
      <vt:lpstr>Типы вулканов:</vt:lpstr>
      <vt:lpstr>Презентация PowerPoint</vt:lpstr>
      <vt:lpstr>Презентация PowerPoint</vt:lpstr>
      <vt:lpstr>Презентация PowerPoint</vt:lpstr>
      <vt:lpstr>Презентация PowerPoint</vt:lpstr>
      <vt:lpstr>Как образуются вулканы?</vt:lpstr>
      <vt:lpstr>Презентация PowerPoint</vt:lpstr>
      <vt:lpstr>Презентация PowerPoint</vt:lpstr>
      <vt:lpstr>Для чего изучают вулканы. </vt:lpstr>
      <vt:lpstr>Польза вулканов</vt:lpstr>
      <vt:lpstr>Презентация PowerPoint</vt:lpstr>
      <vt:lpstr>Горячие источники и гейзеры</vt:lpstr>
      <vt:lpstr>Презентация PowerPoint</vt:lpstr>
      <vt:lpstr>Домашнее задание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User</cp:lastModifiedBy>
  <cp:revision>16</cp:revision>
  <cp:lastPrinted>1601-01-01T00:00:00Z</cp:lastPrinted>
  <dcterms:created xsi:type="dcterms:W3CDTF">2017-04-03T02:56:55Z</dcterms:created>
  <dcterms:modified xsi:type="dcterms:W3CDTF">2024-03-29T01:22:59Z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