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6"/>
  </p:notesMasterIdLst>
  <p:sldIdLst>
    <p:sldId id="308" r:id="rId2"/>
    <p:sldId id="316" r:id="rId3"/>
    <p:sldId id="310" r:id="rId4"/>
    <p:sldId id="291" r:id="rId5"/>
    <p:sldId id="292" r:id="rId6"/>
    <p:sldId id="294" r:id="rId7"/>
    <p:sldId id="295" r:id="rId8"/>
    <p:sldId id="296" r:id="rId9"/>
    <p:sldId id="297" r:id="rId10"/>
    <p:sldId id="311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12" r:id="rId22"/>
    <p:sldId id="313" r:id="rId23"/>
    <p:sldId id="314" r:id="rId24"/>
    <p:sldId id="315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E2E99D"/>
    <a:srgbClr val="D4E404"/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57" autoAdjust="0"/>
  </p:normalViewPr>
  <p:slideViewPr>
    <p:cSldViewPr>
      <p:cViewPr varScale="1">
        <p:scale>
          <a:sx n="81" d="100"/>
          <a:sy n="81" d="100"/>
        </p:scale>
        <p:origin x="10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A881732-092F-46AE-9AFA-41369FD89241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A3D8201-5F40-491F-ABAD-DF946DAF72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D6869-B64B-4C3B-8FEA-69ACBF632967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86518-CA69-4C4C-BE8E-8BC92A7B7C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BEFA1-73B0-4C4C-9A30-8DB4CC5B3197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E6489-CDA7-4A40-99C9-3D4F11BB88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479E7-DD2D-4EB7-A7A5-D8C38B82DA5E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39DF1-C48C-420B-8501-B3929DD505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269B5-E921-401F-ADE6-2667D94D69AE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3A0E1-6179-4549-B368-60E854F7D4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107A2-8DA4-458C-BBE0-9579314051C4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E0995-5D02-43C9-AF6F-1C4E23D6A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8826D-80D8-40FE-8243-F124A550D534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E9F14-0552-4DBF-95EC-9C401E8CB8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3EA67-C028-409D-AA23-D7F25B01A306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00ED9-5B0E-469B-8E63-AFCCD3F0B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2298B-557B-47A4-ABCA-C3A9B0E6F54A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CCE97-B340-4BC2-8248-594788EDA9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C3B9-CFB3-4A40-9D45-96B01D2B64D1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A519C-CE00-4445-A20C-856C3C189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A5DE9-4489-4B66-BF2D-50E465F25E56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1251C-2B65-496F-A9F4-3A8A58F700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A9134-6AA7-4EC2-B219-9F824A583AD9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01334-79FF-48BC-B89B-00DF4B7A1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D32CA1-9553-48F2-92E9-D4614A07680F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995341-5688-41A4-AB12-BB37AEF1D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3" r:id="rId2"/>
    <p:sldLayoutId id="2147483805" r:id="rId3"/>
    <p:sldLayoutId id="2147483802" r:id="rId4"/>
    <p:sldLayoutId id="2147483801" r:id="rId5"/>
    <p:sldLayoutId id="2147483800" r:id="rId6"/>
    <p:sldLayoutId id="2147483806" r:id="rId7"/>
    <p:sldLayoutId id="2147483807" r:id="rId8"/>
    <p:sldLayoutId id="2147483808" r:id="rId9"/>
    <p:sldLayoutId id="2147483799" r:id="rId10"/>
    <p:sldLayoutId id="214748380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0113" y="2997200"/>
            <a:ext cx="7772400" cy="1779588"/>
          </a:xfrm>
        </p:spPr>
        <p:txBody>
          <a:bodyPr rtlCol="0">
            <a:normAutofit fontScale="90000"/>
          </a:bodyPr>
          <a:lstStyle/>
          <a:p>
            <a:pPr marL="182880"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МКДОУ «Детский сад №30»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Консультация по теме: 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«Патриотическое воспитание и формирование исторического сознания у дошкольников через активное взаимодействие педагогов и родителей»</a:t>
            </a:r>
            <a:endParaRPr lang="ru-RU" sz="40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38438" y="5229225"/>
            <a:ext cx="6400800" cy="1473200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Подготовила </a:t>
            </a:r>
            <a:r>
              <a:rPr lang="ru-RU" dirty="0" smtClean="0">
                <a:solidFill>
                  <a:schemeClr val="tx2"/>
                </a:solidFill>
              </a:rPr>
              <a:t>:</a:t>
            </a:r>
            <a:r>
              <a:rPr lang="ru-RU" dirty="0" err="1" smtClean="0">
                <a:solidFill>
                  <a:schemeClr val="tx2"/>
                </a:solidFill>
              </a:rPr>
              <a:t>Тегесова</a:t>
            </a:r>
            <a:r>
              <a:rPr lang="ru-RU" dirty="0" smtClean="0">
                <a:solidFill>
                  <a:schemeClr val="tx2"/>
                </a:solidFill>
              </a:rPr>
              <a:t> Б</a:t>
            </a:r>
            <a:r>
              <a:rPr lang="ru-RU" dirty="0" smtClean="0">
                <a:solidFill>
                  <a:schemeClr val="tx2"/>
                </a:solidFill>
              </a:rPr>
              <a:t>.С., </a:t>
            </a:r>
            <a:r>
              <a:rPr lang="ru-RU" dirty="0" smtClean="0">
                <a:solidFill>
                  <a:schemeClr val="tx2"/>
                </a:solidFill>
              </a:rPr>
              <a:t>ПДО по НСО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288" y="476250"/>
            <a:ext cx="8497887" cy="564991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нравственно-патриотическом воспитании огромное значение имеет пример взрослых, в особенности же близких людей. На конкретных фактах из жизни старших членов семьи (дедушек и бабушек, участников Великой Отечественной войны, их фронтовых и трудовых подвигов) необходимо привить детям такие важные понятия, как "долг перед "Родиной", "любовь к Отечеству", "ненависть к врагу", "трудовой подвиг" и т. д. Важно подвести ребенка к пониманию, что мы победили потому, что любим свою Отчизну, Родина чтит своих героев, отдавших жизнь за счастье людей. Их имена увековечены в названиях городов, улиц, площадей, в их честь воздвигнуты памятники.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196975"/>
            <a:ext cx="7407275" cy="3451225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Сказки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Загадки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Пословицы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Поговорки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32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закладывают основы любви к своему народу , к своей </a:t>
            </a:r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Родине.</a:t>
            </a:r>
            <a:endParaRPr lang="ru-RU" sz="32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765175"/>
            <a:ext cx="8569325" cy="5903913"/>
          </a:xfrm>
        </p:spPr>
        <p:txBody>
          <a:bodyPr rtlCol="0">
            <a:normAutofit fontScale="62500" lnSpcReduction="20000"/>
          </a:bodyPr>
          <a:lstStyle/>
          <a:p>
            <a:pPr marL="301943" lvl="1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Огромное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значение для воспитания у детей интереса и любви к родному краю имеет его ближайшее окружение.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Какие сведения и понятия о родном городе способны усвоить дети? Четырехлетний ребенок должен знать название своей улицы и той на которой находится детский сад. Внимание детей постарше надо привлечь к тем объектам, которые расположены на ближайших улицах: школе, аптеке, магазинах и т.д., рассказать об их назначении, подчеркнуть, что все это создано для удобства людей.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Диапазон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объектов, с которыми знакомят старших дошкольников, расширяется: это район и город в целом, его достопримечательности, исторические места и памятники. Объяснить детям, в честь кого они воздвигнуты. Старший дошкольник должен знать название своего города, своей улицы, прилегающих к ней улиц, в честь кого они названы. Так же объяснить, что у каждого человека есть родной дом и город, где он родился и живет.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Родной город… чем он славен и знаменит?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Знакомство детей с символами государства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620713"/>
            <a:ext cx="7024687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Формирование </a:t>
            </a:r>
            <a:r>
              <a:rPr lang="ru-RU" sz="31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бережного и заботливого отношения к природе и ко всему живому, к предметам и явлениям окружающей среды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549275"/>
            <a:ext cx="82804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32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32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Воспитание 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любви к природе, умение чувствовать ее красоту и восхищаться ею имеет огромное значение не только для эстетического развития детей, но и для нравственного воспитания, в частности, для пробуждения у дошкольников патриотических чувств, чуткости к окружающему.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908050"/>
            <a:ext cx="8642350" cy="5473700"/>
          </a:xfrm>
        </p:spPr>
        <p:txBody>
          <a:bodyPr rtlCol="0">
            <a:normAutofit/>
          </a:bodyPr>
          <a:lstStyle/>
          <a:p>
            <a:pPr marL="301943" lvl="1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Природа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неисчерпаемый источник, из которого ребенок черпает многие свои первые знания и впечатления. Дети рано начинают замечать и интересоваться окружающими их объектами неживой и живой природы. Ребенок замечает все: трудолюбивого муравья на лесной тропинке, подвижного жучка, крохотного паучка в густой траве.. 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Умение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видеть природу - первое условие воспитания мироощущения единства с ней, первое условие воспитания через природу.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765175"/>
            <a:ext cx="8569325" cy="568801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Дошкольное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детство — это время достижений и проблем не только одного маленького человечка, но и всего общества в целом . В этом возрасте происходит формирование у детей навыков уважительного и доброжелательного поведения во время взаимоотношений с представителями разных культур, умение воспринимать окружающее как результат сотрудничества людей разных национальностей, разного этнического происхождения. Они положительно влияют на человека, преображают его, возвышают, возвращают в более гармоничное состояние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3" y="620713"/>
            <a:ext cx="8135937" cy="5545137"/>
          </a:xfrm>
        </p:spPr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/>
              <a:t>	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Одной </a:t>
            </a: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из важнейших задач, стоящих перед нашим обществом в настоящее время является его духовное нравственно-патриотическое возрождение , которое невозможно осуществить, не усваивая культурно-исторический опыт народа. Ни что так не способствует формированию и развитию личности, её творческой активности, как обращение к народным традициям, обрядам, народному творчеству, устному и песенному, поскольку, находясь в естественной речевой обстановке, которой является для ребенка его родной язык . 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ru-RU" sz="2800" smtClean="0"/>
              <a:t>Василий Александрович Сухомлинский писал: «Сердцевина человека – любовь к Отечеству – закладывается в детстве.  Упрочение этой сердцевины теснейшим образом связано с чувствами, с эмоциональными переживаниями, ибо ребенок, подросток познает мир не только разумом, но и сердцем.  В детстве и отрочестве особенно глубоким и непосредственным является одухотворение сердца добром, нравственной красотой, правдой…».</a:t>
            </a:r>
          </a:p>
          <a:p>
            <a:pPr>
              <a:lnSpc>
                <a:spcPct val="90000"/>
              </a:lnSpc>
            </a:pPr>
            <a:endParaRPr lang="ru-RU" sz="28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ъект 2"/>
          <p:cNvSpPr>
            <a:spLocks noGrp="1"/>
          </p:cNvSpPr>
          <p:nvPr>
            <p:ph idx="1"/>
          </p:nvPr>
        </p:nvSpPr>
        <p:spPr>
          <a:xfrm>
            <a:off x="468313" y="765175"/>
            <a:ext cx="8496300" cy="3449638"/>
          </a:xfrm>
        </p:spPr>
        <p:txBody>
          <a:bodyPr/>
          <a:lstStyle/>
          <a:p>
            <a:pPr marL="0" indent="0">
              <a:buFont typeface="Symbol" pitchFamily="18" charset="2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Задача педагога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  — отобрать из массы впечатлений, получаемых ребенком, наиболее доступные ему: природа и мир животных, жизнь дома (детского сада, родного края); труд людей, традиции, общественные события и т.д. Причем эпизоды, к которым привлекается внимание детей, должны быть яркими, образными, конкретными, вызывающими интерес. Любой край даже небольшая деревня неповторимы. В каждом месте своя природа, свои традиции и свой быт. Отбор соответствующего материала позволяет формировать у дошкольников представление о том, чем славен родной край.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188" y="620713"/>
            <a:ext cx="8208962" cy="5761037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	Желательны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посещения музеев, а также организация специальных помещений в детском саду. Именно здесь для ребенка открывается возможность первого проникновения в </a:t>
            </a: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историю быта родного края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. Кроме того, в подобном "помещении" расширяются возможности подачи </a:t>
            </a: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информации посредством игры </a:t>
            </a:r>
            <a:r>
              <a:rPr lang="ru-RU" sz="35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500" b="1" i="1" dirty="0">
                <a:latin typeface="Times New Roman" pitchFamily="18" charset="0"/>
                <a:cs typeface="Times New Roman" pitchFamily="18" charset="0"/>
              </a:rPr>
              <a:t>через героев сказок и т</a:t>
            </a:r>
            <a:r>
              <a:rPr lang="ru-RU" sz="3500" i="1" dirty="0">
                <a:latin typeface="Times New Roman" pitchFamily="18" charset="0"/>
                <a:cs typeface="Times New Roman" pitchFamily="18" charset="0"/>
              </a:rPr>
              <a:t>. д.)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850" y="476250"/>
            <a:ext cx="8569325" cy="564991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Привлечение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семьи к нравственно-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патриотическому воспитанию детей требует от воспитателя особого такта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внимания и чуткости к каждому ребенку. В связи с этим может возникнуть необходимость в задействовании кого-либо в поиске документов о членах семьи. Необходимо отметить, что в настоящее время у людей наблюдается интерес к своей генеалогии, изучение своей родословной, к исследованию национальных, сословных, профессиональных корней и своего рода в разных поколениях.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850" y="404813"/>
            <a:ext cx="8712200" cy="5976937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/>
              <a:t>	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Большое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значение имеют семейные экскурсии по району, городу или селу, посещение с родителями отдельных предприятий и учреждений района и т. д. Итоги таких экскурсий могут быть выражены в фотовыставке, совместном с ребенком выступлении или снятом фильме. Не менее интересно провести "мини-исследование". Причем 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воспитатель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 вместе с родителями должен выбрать и определить тему исследования, разумно ограничивая ее "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территориальные»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и "временные рамки", например, исследование не 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истории города вообще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, а 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истории улицы 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(на которой находится детский сад или живут дети, или прошлого дома и судеб его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жителей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и т. д.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288" y="188913"/>
            <a:ext cx="8280400" cy="59372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/>
              <a:t>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Используя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предложенные 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формы и методы патриотического воспитания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вы добьётесь успеха. Вы покажете детям красоту нашей Родины и родного края, познакомите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талантом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народа, некоторыми героическими страницами 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истории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научите детей любить свой город и свою страну, и гордиться тем, что они живут в такой прекрасной стране как Россия.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288" y="620713"/>
            <a:ext cx="8497887" cy="6121400"/>
          </a:xfrm>
        </p:spPr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Ребенок 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рождается злым или добрым, нравственным или безнравственным. То, какие нравственные качества разовьются у ребенка, зависит, прежде всего, от родителей, педагогов и окружающих его взрослых, от того, как они его воспитают, какими впечатлениями обогатят. Таким образом, нравственно-патриотическое воспитание детей является одной из основных задач дошкольного образовательного учреждения.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7411" name="Picture 2" descr="C:\Users\УБУ\Desktop\img_user_file_59c400286d16e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981075"/>
            <a:ext cx="8353425" cy="5472113"/>
          </a:xfrm>
        </p:spPr>
        <p:txBody>
          <a:bodyPr rtlCol="0">
            <a:normAutofit fontScale="6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45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4500" dirty="0">
                <a:solidFill>
                  <a:schemeClr val="bg2">
                    <a:lumMod val="25000"/>
                  </a:schemeClr>
                </a:solidFill>
              </a:rPr>
              <a:t>Воспитание у ребенка любви и привязанности к своей семье, дому, детскому саду, улице, городу</a:t>
            </a:r>
            <a:r>
              <a:rPr lang="ru-RU" sz="4500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4500" dirty="0" smtClean="0">
                <a:solidFill>
                  <a:schemeClr val="bg2">
                    <a:lumMod val="25000"/>
                  </a:schemeClr>
                </a:solidFill>
              </a:rPr>
              <a:t>Формирование </a:t>
            </a:r>
            <a:r>
              <a:rPr lang="ru-RU" sz="4500" dirty="0">
                <a:solidFill>
                  <a:schemeClr val="bg2">
                    <a:lumMod val="25000"/>
                  </a:schemeClr>
                </a:solidFill>
              </a:rPr>
              <a:t>бережного отношения к природе и всему живому</a:t>
            </a:r>
            <a:r>
              <a:rPr lang="ru-RU" sz="4500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4500" dirty="0" smtClean="0">
                <a:solidFill>
                  <a:schemeClr val="bg2">
                    <a:lumMod val="25000"/>
                  </a:schemeClr>
                </a:solidFill>
              </a:rPr>
              <a:t>Расширение </a:t>
            </a:r>
            <a:r>
              <a:rPr lang="ru-RU" sz="4500" dirty="0">
                <a:solidFill>
                  <a:schemeClr val="bg2">
                    <a:lumMod val="25000"/>
                  </a:schemeClr>
                </a:solidFill>
              </a:rPr>
              <a:t>представлений </a:t>
            </a:r>
            <a:r>
              <a:rPr lang="ru-RU" sz="4500" dirty="0" smtClean="0">
                <a:solidFill>
                  <a:schemeClr val="bg2">
                    <a:lumMod val="25000"/>
                  </a:schemeClr>
                </a:solidFill>
              </a:rPr>
              <a:t>о городе где живет,  </a:t>
            </a:r>
            <a:r>
              <a:rPr lang="ru-RU" sz="4500" dirty="0">
                <a:solidFill>
                  <a:schemeClr val="bg2">
                    <a:lumMod val="25000"/>
                  </a:schemeClr>
                </a:solidFill>
              </a:rPr>
              <a:t>городах России;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4500" dirty="0" smtClean="0">
                <a:solidFill>
                  <a:schemeClr val="bg2">
                    <a:lumMod val="25000"/>
                  </a:schemeClr>
                </a:solidFill>
              </a:rPr>
              <a:t>Знакомство </a:t>
            </a:r>
            <a:r>
              <a:rPr lang="ru-RU" sz="4500" dirty="0">
                <a:solidFill>
                  <a:schemeClr val="bg2">
                    <a:lumMod val="25000"/>
                  </a:schemeClr>
                </a:solidFill>
              </a:rPr>
              <a:t>детей с символами </a:t>
            </a:r>
            <a:r>
              <a:rPr lang="ru-RU" sz="4500" dirty="0" smtClean="0">
                <a:solidFill>
                  <a:schemeClr val="bg2">
                    <a:lumMod val="25000"/>
                  </a:schemeClr>
                </a:solidFill>
              </a:rPr>
              <a:t> Республики Калмыкия, России (</a:t>
            </a:r>
            <a:r>
              <a:rPr lang="ru-RU" sz="4500" dirty="0">
                <a:solidFill>
                  <a:schemeClr val="bg2">
                    <a:lumMod val="25000"/>
                  </a:schemeClr>
                </a:solidFill>
              </a:rPr>
              <a:t>герб, флаг, гимн) 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4500" dirty="0" smtClean="0">
                <a:solidFill>
                  <a:schemeClr val="bg2">
                    <a:lumMod val="25000"/>
                  </a:schemeClr>
                </a:solidFill>
              </a:rPr>
              <a:t>Формирование </a:t>
            </a:r>
            <a:r>
              <a:rPr lang="ru-RU" sz="4500" dirty="0">
                <a:solidFill>
                  <a:schemeClr val="bg2">
                    <a:lumMod val="25000"/>
                  </a:schemeClr>
                </a:solidFill>
              </a:rPr>
              <a:t>элементарных знаний о правах человека;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4500" dirty="0" smtClean="0">
                <a:solidFill>
                  <a:schemeClr val="bg2">
                    <a:lumMod val="25000"/>
                  </a:schemeClr>
                </a:solidFill>
              </a:rPr>
              <a:t>Развитие </a:t>
            </a:r>
            <a:r>
              <a:rPr lang="ru-RU" sz="4500" dirty="0">
                <a:solidFill>
                  <a:schemeClr val="bg2">
                    <a:lumMod val="25000"/>
                  </a:schemeClr>
                </a:solidFill>
              </a:rPr>
              <a:t>интереса к </a:t>
            </a:r>
            <a:r>
              <a:rPr lang="ru-RU" sz="4500" dirty="0" smtClean="0">
                <a:solidFill>
                  <a:schemeClr val="bg2">
                    <a:lumMod val="25000"/>
                  </a:schemeClr>
                </a:solidFill>
              </a:rPr>
              <a:t>калмыцким традициям и обычаям;</a:t>
            </a:r>
            <a:endParaRPr lang="ru-RU" sz="4500" dirty="0">
              <a:solidFill>
                <a:schemeClr val="bg2">
                  <a:lumMod val="2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4500" dirty="0" smtClean="0">
                <a:solidFill>
                  <a:schemeClr val="bg2">
                    <a:lumMod val="25000"/>
                  </a:schemeClr>
                </a:solidFill>
              </a:rPr>
              <a:t>Формирование </a:t>
            </a:r>
            <a:r>
              <a:rPr lang="ru-RU" sz="4500" dirty="0">
                <a:solidFill>
                  <a:schemeClr val="bg2">
                    <a:lumMod val="25000"/>
                  </a:schemeClr>
                </a:solidFill>
              </a:rPr>
              <a:t>толерантности, чувства уважения к другим народам, их традициям.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Задачи: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013" y="115888"/>
            <a:ext cx="7024687" cy="1143000"/>
          </a:xfrm>
        </p:spPr>
        <p:txBody>
          <a:bodyPr rtlCol="0">
            <a:normAutofit fontScale="90000"/>
          </a:bodyPr>
          <a:lstStyle/>
          <a:p>
            <a:pPr marL="571500" indent="-5715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работы: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семья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Детский 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сад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Родной 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Родная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улица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район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Страна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её столица, символы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Права 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обязанности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08962" cy="14636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Чувство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Родины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…Оно начинается у ребёнка с отношения к семье, к самым близким людям - матери, отцу, бабушке, дедушке. Это, корни связывающие его с родным домом и ближайшим окружением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913" y="1341438"/>
            <a:ext cx="7024687" cy="431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>
                <a:solidFill>
                  <a:schemeClr val="tx2"/>
                </a:solidFill>
              </a:rPr>
              <a:t/>
            </a:r>
            <a:br>
              <a:rPr lang="ru-RU" b="1" dirty="0">
                <a:solidFill>
                  <a:schemeClr val="tx2"/>
                </a:solidFill>
              </a:rPr>
            </a:br>
            <a:r>
              <a:rPr lang="ru-RU" sz="4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орни </a:t>
            </a:r>
            <a:r>
              <a:rPr lang="ru-RU" sz="4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каждого — в истории и традициях семьи, своего народа, прошлом края и страны;</a:t>
            </a:r>
            <a:br>
              <a:rPr lang="ru-RU" sz="4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семья — ячейка общества, хранительница национальных традиций;</a:t>
            </a:r>
            <a:br>
              <a:rPr lang="ru-RU" sz="4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счастье семьи — счастье и благополучие народа, общества, государства.</a:t>
            </a:r>
            <a:br>
              <a:rPr lang="ru-RU" sz="4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7938"/>
            <a:ext cx="8785225" cy="7191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Чувство 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Родины связано с восхищением того, что видит перед собой малыш, чему он изумляется и что вызывает отклик в его душе… 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Это 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играет огромную роль в 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становлении личности 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патриота.</a:t>
            </a:r>
            <a:b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С 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младенчества ребенок слышит родную речь. У каждого народа свои сказки, и все они передают из поколения в поколение основные патриотические ценности: добро, дружбу, взаимопомощь, трудолюбие</a:t>
            </a:r>
            <a:b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3636</TotalTime>
  <Words>138</Words>
  <Application>Microsoft Office PowerPoint</Application>
  <PresentationFormat>Экран (4:3)</PresentationFormat>
  <Paragraphs>38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Calibri</vt:lpstr>
      <vt:lpstr>Candara</vt:lpstr>
      <vt:lpstr>Symbol</vt:lpstr>
      <vt:lpstr>Times New Roman</vt:lpstr>
      <vt:lpstr>Wingdings</vt:lpstr>
      <vt:lpstr>Волна</vt:lpstr>
      <vt:lpstr>         МКДОУ «Детский сад №30»  Консультация по теме:  «Патриотическое воспитание и формирование исторического сознания у дошкольников через активное взаимодействие педагогов и родителей»</vt:lpstr>
      <vt:lpstr>Презентация PowerPoint</vt:lpstr>
      <vt:lpstr>Презентация PowerPoint</vt:lpstr>
      <vt:lpstr>Презентация PowerPoint</vt:lpstr>
      <vt:lpstr>Задачи: </vt:lpstr>
      <vt:lpstr>          Система работы: -семья -Детский сад -Родной город -Родная улица , район -Страна, её столица, символы -Права и обязанности </vt:lpstr>
      <vt:lpstr>        Чувство Родины …Оно начинается у ребёнка с отношения к семье, к самым близким людям - матери, отцу, бабушке, дедушке. Это, корни связывающие его с родным домом и ближайшим окружением .</vt:lpstr>
      <vt:lpstr>        Корни каждого — в истории и традициях семьи, своего народа, прошлом края и страны; семья — ячейка общества, хранительница национальных традиций; счастье семьи — счастье и благополучие народа, общества, государства. </vt:lpstr>
      <vt:lpstr>              Чувство Родины связано с восхищением того, что видит перед собой малыш, чему он изумляется и что вызывает отклик в его душе…  Это играет огромную роль в становлении личности патриота.  С младенчества ребенок слышит родную речь. У каждого народа свои сказки, и все они передают из поколения в поколение основные патриотические ценности: добро, дружбу, взаимопомощь, трудолюбие </vt:lpstr>
      <vt:lpstr>Презентация PowerPoint</vt:lpstr>
      <vt:lpstr>Презентация PowerPoint</vt:lpstr>
      <vt:lpstr>Презентация PowerPoint</vt:lpstr>
      <vt:lpstr>Родной город… чем он славен и знаменит?</vt:lpstr>
      <vt:lpstr>Знакомство детей с символами государства .</vt:lpstr>
      <vt:lpstr> Формирование бережного и заботливого отношения к природе и ко всему живому, к предметам и явлениям окружающей среды.</vt:lpstr>
      <vt:lpstr>        Воспитание любви к природе, умение чувствовать ее красоту и восхищаться ею имеет огромное значение не только для эстетического развития детей, но и для нравственного воспитания, в частности, для пробуждения у дошкольников патриотических чувств, чуткости к окружающему.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Админ</cp:lastModifiedBy>
  <cp:revision>171</cp:revision>
  <dcterms:created xsi:type="dcterms:W3CDTF">2012-12-14T05:50:32Z</dcterms:created>
  <dcterms:modified xsi:type="dcterms:W3CDTF">2023-03-09T11:03:28Z</dcterms:modified>
</cp:coreProperties>
</file>