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2"/>
    <p:restoredTop sz="95037"/>
  </p:normalViewPr>
  <p:slideViewPr>
    <p:cSldViewPr snapToGrid="0" snapToObjects="1">
      <p:cViewPr>
        <p:scale>
          <a:sx n="83" d="100"/>
          <a:sy n="83" d="100"/>
        </p:scale>
        <p:origin x="-96" y="-534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Полилиния 8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Полилиния 9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Полилиния 10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Полилиния 11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Полилиния 12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Полилиния 13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Полилиния 14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Полилиния 15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Полилиния 6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Полилиния 7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 8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 9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 10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02.04.2024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Полилиния 7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Полилиния 7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02.04.2024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Полилиния 7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 8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 9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 10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Полилиния 11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02.04.2024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02.04.2024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аблица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02.04.2024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02.04.2024</a:t>
            </a:fld>
            <a:endParaRPr lang="ru-RU" alt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ый треугольник 19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Полилиния 2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Полилиния 23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02.04.2024</a:t>
            </a:fld>
            <a:endParaRPr lang="ru-RU" alt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Кре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олилиния 99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Группа 10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Полилиния 10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Полилиния 97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Полилиния 96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  <a:p>
            <a:pPr lvl="8">
              <a:defRPr lang="ko-KR" altLang="en-US"/>
            </a:pP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02.04.2024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audio" Target="../media/audio2.wav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2.wav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2.wav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99451" y="160005"/>
            <a:ext cx="10922069" cy="984561"/>
          </a:xfrm>
        </p:spPr>
        <p:txBody>
          <a:bodyPr/>
          <a:lstStyle/>
          <a:p>
            <a:pPr>
              <a:defRPr/>
            </a:pPr>
            <a:r>
              <a:rPr lang="ru-RU" altLang="en-US">
                <a:solidFill>
                  <a:srgbClr val="1B1760"/>
                </a:solidFill>
                <a:latin typeface="Monotype Corsiva"/>
              </a:rPr>
              <a:t>Презентация</a:t>
            </a:r>
            <a:r>
              <a:rPr lang="en-US" altLang="ru-RU">
                <a:solidFill>
                  <a:srgbClr val="1B1760"/>
                </a:solidFill>
                <a:latin typeface="Monotype Corsiva"/>
              </a:rPr>
              <a:t>:</a:t>
            </a:r>
            <a:r>
              <a:rPr lang="ru-RU" altLang="en-US">
                <a:solidFill>
                  <a:srgbClr val="1B1760"/>
                </a:solidFill>
              </a:rPr>
              <a:t> </a:t>
            </a:r>
            <a:r>
              <a:rPr lang="ru-RU" altLang="en-US">
                <a:solidFill>
                  <a:srgbClr val="FF0000"/>
                </a:solidFill>
                <a:latin typeface="Times New Roman"/>
                <a:cs typeface="Times New Roman"/>
              </a:rPr>
              <a:t>“Профессия Кинолог ”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80972" y="4047399"/>
            <a:ext cx="3071643" cy="1851971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>
                <a:solidFill>
                  <a:srgbClr val="1B1760"/>
                </a:solidFill>
              </a:rPr>
              <a:t>Выполнила</a:t>
            </a:r>
            <a:r>
              <a:rPr lang="en-US" altLang="ru-RU" dirty="0" smtClean="0">
                <a:solidFill>
                  <a:srgbClr val="1B1760"/>
                </a:solidFill>
              </a:rPr>
              <a:t>:</a:t>
            </a:r>
            <a:r>
              <a:rPr lang="ru-RU" altLang="en-US" dirty="0" smtClean="0">
                <a:solidFill>
                  <a:srgbClr val="1B1760"/>
                </a:solidFill>
              </a:rPr>
              <a:t> </a:t>
            </a:r>
            <a:endParaRPr lang="ru-RU" altLang="en-US" dirty="0">
              <a:solidFill>
                <a:srgbClr val="1B1760"/>
              </a:solidFill>
            </a:endParaRPr>
          </a:p>
          <a:p>
            <a:pPr>
              <a:defRPr/>
            </a:pPr>
            <a:r>
              <a:rPr lang="ru-RU" altLang="en-US" sz="2000" dirty="0" smtClean="0">
                <a:solidFill>
                  <a:srgbClr val="1B1760"/>
                </a:solidFill>
              </a:rPr>
              <a:t>Воспитатель </a:t>
            </a:r>
            <a:r>
              <a:rPr lang="en-US" altLang="en-US" sz="2000" dirty="0" smtClean="0">
                <a:solidFill>
                  <a:srgbClr val="1B1760"/>
                </a:solidFill>
              </a:rPr>
              <a:t>I </a:t>
            </a:r>
            <a:r>
              <a:rPr lang="ru-RU" altLang="en-US" sz="2000" dirty="0" smtClean="0">
                <a:solidFill>
                  <a:srgbClr val="1B1760"/>
                </a:solidFill>
              </a:rPr>
              <a:t>категории </a:t>
            </a:r>
          </a:p>
          <a:p>
            <a:pPr>
              <a:defRPr/>
            </a:pPr>
            <a:r>
              <a:rPr lang="ru-RU" altLang="en-US" sz="2000" smtClean="0">
                <a:solidFill>
                  <a:srgbClr val="1B1760"/>
                </a:solidFill>
              </a:rPr>
              <a:t>Давлетова А.М.</a:t>
            </a:r>
            <a:endParaRPr lang="ru-RU" altLang="en-US" sz="2000" dirty="0">
              <a:solidFill>
                <a:srgbClr val="1B1760"/>
              </a:solidFill>
            </a:endParaRPr>
          </a:p>
          <a:p>
            <a:pPr>
              <a:defRPr/>
            </a:pPr>
            <a:endParaRPr lang="en-US" altLang="ru-RU" dirty="0">
              <a:solidFill>
                <a:srgbClr val="1B17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" y="1537992"/>
            <a:ext cx="7565403" cy="5029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slow" mc:Ignorable="hp" hp:hslDur="3299">
        <hp:hncExtTransition type="wave" attr="SubType=down"/>
        <p:sndAc>
          <p:stSnd>
            <p:snd r:embed="rId4" name="Bubble.wav" builtIn="1"/>
          </p:stSnd>
        </p:sndAc>
      </p:transition>
    </mc:Choice>
    <mc:Fallback>
      <p:transition spd="slow">
        <p:wipe dir="d"/>
        <p:sndAc>
          <p:stSnd>
            <p:snd r:embed="rId2" name="Bubbl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09" y="123802"/>
            <a:ext cx="3495773" cy="3959248"/>
          </a:xfrm>
        </p:spPr>
        <p:txBody>
          <a:bodyPr/>
          <a:lstStyle/>
          <a:p>
            <a:pPr>
              <a:defRPr/>
            </a:pPr>
            <a:r>
              <a:rPr lang="ru-RU" altLang="en-US" sz="5200">
                <a:solidFill>
                  <a:srgbClr val="FF0000"/>
                </a:solidFill>
                <a:latin typeface="Times New Roman"/>
                <a:cs typeface="Times New Roman"/>
              </a:rPr>
              <a:t>Кинология</a:t>
            </a:r>
            <a:r>
              <a:rPr lang="ru-RU" altLang="en-US" sz="4300">
                <a:latin typeface="Times New Roman"/>
                <a:cs typeface="Times New Roman"/>
              </a:rPr>
              <a:t> </a:t>
            </a:r>
            <a:r>
              <a:rPr lang="ru-RU" altLang="en-US" sz="4300">
                <a:solidFill>
                  <a:srgbClr val="1B1760"/>
                </a:solidFill>
                <a:latin typeface="Times New Roman"/>
                <a:cs typeface="Times New Roman"/>
              </a:rPr>
              <a:t>– это наука </a:t>
            </a:r>
          </a:p>
          <a:p>
            <a:pPr>
              <a:defRPr/>
            </a:pPr>
            <a:r>
              <a:rPr lang="ru-RU" altLang="en-US" sz="4300">
                <a:solidFill>
                  <a:srgbClr val="1B1760"/>
                </a:solidFill>
                <a:latin typeface="Times New Roman"/>
                <a:cs typeface="Times New Roman"/>
              </a:rPr>
              <a:t>о собаках.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3113" y="2103426"/>
            <a:ext cx="4232895" cy="4165612"/>
          </a:xfrm>
        </p:spPr>
        <p:txBody>
          <a:bodyPr/>
          <a:lstStyle/>
          <a:p>
            <a:pPr lvl="2">
              <a:buNone/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00716" y="123802"/>
            <a:ext cx="7443900" cy="6734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slow" mc:Ignorable="hp" hp:hslDur="3299">
        <hp:hncExtTransition type="wave" attr="SubType=down"/>
        <p:sndAc>
          <p:stSnd>
            <p:snd r:embed="rId4" name="Bubble.wav" builtIn="1"/>
          </p:stSnd>
        </p:sndAc>
      </p:transition>
    </mc:Choice>
    <mc:Fallback>
      <p:transition spd="slow">
        <p:wipe dir="d"/>
        <p:sndAc>
          <p:stSnd>
            <p:snd r:embed="rId2" name="Bubbl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543" y="361792"/>
            <a:ext cx="3642910" cy="56942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endParaRPr sz="2700" b="0" i="0" strike="noStrike">
              <a:solidFill>
                <a:srgbClr val="333333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l">
              <a:defRPr/>
            </a:pPr>
            <a:r>
              <a:rPr sz="3500" b="0" i="0" strike="noStrike">
                <a:solidFill>
                  <a:srgbClr val="FF0000"/>
                </a:solidFill>
                <a:latin typeface="Times New Roman"/>
                <a:ea typeface="&amp;quot"/>
                <a:cs typeface="Times New Roman"/>
              </a:rPr>
              <a:t>Кинолог</a:t>
            </a:r>
            <a:r>
              <a:rPr sz="2700" b="0" i="0" strike="noStrike">
                <a:solidFill>
                  <a:srgbClr val="333333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 </a:t>
            </a:r>
            <a:r>
              <a:rPr sz="2800" b="0" i="0" strike="noStrike">
                <a:solidFill>
                  <a:srgbClr val="1B1760"/>
                </a:solidFill>
                <a:latin typeface="Times New Roman"/>
                <a:ea typeface="&amp;quot"/>
                <a:cs typeface="Times New Roman"/>
              </a:rPr>
              <a:t>— это специалист по воспитанию и разведению собак. </a:t>
            </a:r>
            <a:r>
              <a:rPr sz="28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Он разбирается в физиологии и психологии собак, может найти подход к представителям разных пород и учит их взаимодействовать с людьми.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45931" y="178717"/>
            <a:ext cx="6876067" cy="6414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slow" mc:Ignorable="hp" hp:hslDur="3299">
        <hp:hncExtTransition type="wave" attr="SubType=down"/>
        <p:sndAc>
          <p:stSnd>
            <p:snd r:embed="rId4" name="Bubble.wav" builtIn="1"/>
          </p:stSnd>
        </p:sndAc>
      </p:transition>
    </mc:Choice>
    <mc:Fallback>
      <p:transition spd="slow">
        <p:wipe dir="d"/>
        <p:sndAc>
          <p:stSnd>
            <p:snd r:embed="rId2" name="Bubbl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719" y="411016"/>
            <a:ext cx="11689667" cy="59116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00" b="0" i="0" strike="noStrike">
                <a:solidFill>
                  <a:srgbClr val="1D1D1D">
                    <a:alpha val="100000"/>
                  </a:srgbClr>
                </a:solidFill>
                <a:latin typeface="Arial"/>
                <a:ea typeface="&amp;quot"/>
              </a:rPr>
              <a:t>Чем занимается кинолог</a:t>
            </a:r>
            <a:endParaRPr sz="1500" b="0" i="0" strike="noStrike">
              <a:solidFill>
                <a:srgbClr val="1D1D1D">
                  <a:alpha val="100000"/>
                </a:srgbClr>
              </a:solidFill>
              <a:latin typeface="Times New Roman"/>
              <a:ea typeface="&amp;quot"/>
              <a:cs typeface="Times New Roman"/>
            </a:endParaRPr>
          </a:p>
          <a:p>
            <a:pPr algn="l">
              <a:defRPr/>
            </a:pPr>
            <a:r>
              <a:rPr sz="37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Чем занимается кинолог</a:t>
            </a:r>
            <a:r>
              <a:rPr lang="en-US" altLang="ru-RU" sz="37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:</a:t>
            </a:r>
          </a:p>
          <a:p>
            <a:pPr algn="l">
              <a:defRPr/>
            </a:pPr>
            <a:endParaRPr lang="en-US" altLang="ru-RU" sz="3700" b="0" i="0" strike="noStrike">
              <a:solidFill>
                <a:srgbClr val="1B1760"/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1. Обучает собак для разного вида работ:</a:t>
            </a:r>
            <a:r>
              <a:rPr lang="ru-RU" altLang="en-US"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 </a:t>
            </a:r>
            <a:endParaRPr sz="3100" b="0" i="0" strike="noStrike">
              <a:solidFill>
                <a:srgbClr val="1B1760"/>
              </a:solidFill>
              <a:latin typeface="Times New Roman"/>
              <a:ea typeface="Gulim"/>
              <a:cs typeface="Times New Roman"/>
            </a:endParaRPr>
          </a:p>
          <a:p>
            <a:pPr algn="l">
              <a:defRPr/>
            </a:pPr>
            <a:r>
              <a:rPr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спасения людей;</a:t>
            </a:r>
            <a:r>
              <a:rPr lang="ru-RU" altLang="en-US"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выявления опасных веществ;</a:t>
            </a:r>
            <a:r>
              <a:rPr lang="ru-RU" altLang="en-US"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поиска и конвоя преступников;</a:t>
            </a:r>
            <a:r>
              <a:rPr lang="ru-RU" altLang="en-US"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охраны территорий;пастушьей деятельности;</a:t>
            </a:r>
            <a:r>
              <a:rPr lang="ru-RU" altLang="en-US"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охоты;</a:t>
            </a:r>
            <a:r>
              <a:rPr lang="ru-RU" altLang="en-US"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 </a:t>
            </a:r>
            <a:r>
              <a:rPr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помощи людям с ограниченными возможностями здоровья.</a:t>
            </a:r>
          </a:p>
          <a:p>
            <a:pPr algn="l">
              <a:defRPr/>
            </a:pPr>
            <a:r>
              <a:rPr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2. Помогает владельцам собак скорректировать поведение их питомцев.</a:t>
            </a:r>
          </a:p>
          <a:p>
            <a:pPr algn="l">
              <a:defRPr/>
            </a:pPr>
            <a:r>
              <a:rPr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3. Разводит собак разных пород.</a:t>
            </a:r>
          </a:p>
          <a:p>
            <a:pPr algn="l">
              <a:defRPr/>
            </a:pPr>
            <a:r>
              <a:rPr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4. Ухаживает за собаками, в случае необходимости оказывает первую помощь.</a:t>
            </a:r>
          </a:p>
          <a:p>
            <a:pPr algn="l">
              <a:defRPr/>
            </a:pPr>
            <a:r>
              <a:rPr sz="31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5. Тренирует собак для участия в выставках и на соревнованиях.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slow" mc:Ignorable="hp" hp:hslDur="3299">
        <hp:hncExtTransition type="wave" attr="SubType=down"/>
        <p:sndAc>
          <p:stSnd>
            <p:snd r:embed="rId3" name="Bubble.wav" builtIn="1"/>
          </p:stSnd>
        </p:sndAc>
      </p:transition>
    </mc:Choice>
    <mc:Fallback>
      <p:transition spd="slow">
        <p:wipe dir="d"/>
        <p:sndAc>
          <p:stSnd>
            <p:snd r:embed="rId2" name="Bubbl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21014772">
            <a:off x="461378" y="729411"/>
            <a:ext cx="3106351" cy="25245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1066924">
            <a:off x="511891" y="3616932"/>
            <a:ext cx="3335218" cy="2783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 rot="863536">
            <a:off x="8550539" y="904882"/>
            <a:ext cx="3140780" cy="25418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836013">
            <a:off x="8366264" y="3820607"/>
            <a:ext cx="3309052" cy="25024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267200" y="157113"/>
            <a:ext cx="3657600" cy="21880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267200" y="4511952"/>
            <a:ext cx="3657600" cy="23460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4267200" y="2482677"/>
            <a:ext cx="3657600" cy="1931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slow" mc:Ignorable="hp" hp:hslDur="3299">
        <hp:hncExtTransition type="wave" attr="SubType=down"/>
        <p:sndAc>
          <p:stSnd>
            <p:snd r:embed="rId10" name="Bubble.wav" builtIn="1"/>
          </p:stSnd>
        </p:sndAc>
      </p:transition>
    </mc:Choice>
    <mc:Fallback>
      <p:transition spd="slow">
        <p:wipe dir="d"/>
        <p:sndAc>
          <p:stSnd>
            <p:snd r:embed="rId2" name="Bubbl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72" y="488858"/>
            <a:ext cx="8431627" cy="35954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3600" b="0" i="0" strike="noStrike">
                <a:solidFill>
                  <a:srgbClr val="1B1760"/>
                </a:solidFill>
                <a:latin typeface="Times New Roman"/>
                <a:ea typeface="&amp;quot"/>
                <a:cs typeface="Times New Roman"/>
              </a:rPr>
              <a:t>Где работают кинологи</a:t>
            </a:r>
            <a:r>
              <a:rPr lang="en-US" altLang="ru-RU" sz="3600" b="0" i="0" strike="noStrike">
                <a:solidFill>
                  <a:srgbClr val="1B1760"/>
                </a:solidFill>
                <a:latin typeface="Times New Roman"/>
                <a:ea typeface="&amp;quot"/>
                <a:cs typeface="Times New Roman"/>
              </a:rPr>
              <a:t>:</a:t>
            </a:r>
          </a:p>
          <a:p>
            <a:pPr marL="456960" indent="-456960" algn="l">
              <a:buFont typeface="Wingdings"/>
              <a:buChar char="u"/>
              <a:defRPr/>
            </a:pPr>
            <a:r>
              <a:rPr sz="32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в государственных органах </a:t>
            </a:r>
            <a:r>
              <a:rPr lang="ru-RU" altLang="en-US" sz="32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                                  </a:t>
            </a:r>
            <a:r>
              <a:rPr sz="32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(полиция, МЧС, таможенная служба и т. д.);</a:t>
            </a:r>
          </a:p>
          <a:p>
            <a:pPr marL="456960" indent="-456960" algn="l">
              <a:buFont typeface="Wingdings"/>
              <a:buChar char="u"/>
              <a:defRPr/>
            </a:pPr>
            <a:r>
              <a:rPr sz="32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в питомниках;</a:t>
            </a:r>
          </a:p>
          <a:p>
            <a:pPr marL="456960" indent="-456960" algn="l">
              <a:buFont typeface="Wingdings"/>
              <a:buChar char="u"/>
              <a:defRPr/>
            </a:pPr>
            <a:r>
              <a:rPr sz="32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в кинологических школах;</a:t>
            </a:r>
          </a:p>
          <a:p>
            <a:pPr marL="456960" indent="-456960" algn="l">
              <a:buFont typeface="Wingdings"/>
              <a:buChar char="u"/>
              <a:defRPr/>
            </a:pPr>
            <a:r>
              <a:rPr sz="32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в клубах собаководов;</a:t>
            </a:r>
          </a:p>
          <a:p>
            <a:pPr marL="456960" indent="-456960" algn="l">
              <a:buFont typeface="Wingdings"/>
              <a:buChar char="u"/>
              <a:defRPr/>
            </a:pPr>
            <a:r>
              <a:rPr sz="3200" b="0" i="0" strike="noStrike">
                <a:solidFill>
                  <a:srgbClr val="1B1760"/>
                </a:solidFill>
                <a:latin typeface="Times New Roman"/>
                <a:ea typeface="Gulim"/>
                <a:cs typeface="Times New Roman"/>
              </a:rPr>
              <a:t>оказывают частные кинологические услуги.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203962" y="4084319"/>
            <a:ext cx="3528767" cy="2617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58272" y="4084320"/>
            <a:ext cx="3580223" cy="2617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45489" y="4084319"/>
            <a:ext cx="3501665" cy="2617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slow" mc:Ignorable="hp" hp:hslDur="3299">
        <hp:hncExtTransition type="wave" attr="SubType=down"/>
        <p:sndAc>
          <p:stSnd>
            <p:snd r:embed="rId6" name="Bubble.wav" builtIn="1"/>
          </p:stSnd>
        </p:sndAc>
      </p:transition>
    </mc:Choice>
    <mc:Fallback>
      <p:transition spd="slow">
        <p:wipe dir="d"/>
        <p:sndAc>
          <p:stSnd>
            <p:snd r:embed="rId2" name="Bubbl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808" y="151899"/>
            <a:ext cx="6515119" cy="66851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2800" b="0" i="0" strike="noStrike">
                <a:solidFill>
                  <a:srgbClr val="1D1D1D">
                    <a:alpha val="100000"/>
                  </a:srgbClr>
                </a:solidFill>
                <a:latin typeface="Times New Roman"/>
                <a:ea typeface="&amp;quot"/>
                <a:cs typeface="Times New Roman"/>
              </a:rPr>
              <a:t>Плюсы и минусы профессии</a:t>
            </a:r>
          </a:p>
          <a:p>
            <a:pPr algn="l">
              <a:defRPr/>
            </a:pP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+ Работа с собаками: это отличный </a:t>
            </a:r>
          </a:p>
          <a:p>
            <a:pPr algn="l">
              <a:defRPr/>
            </a:pP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вариант для тех, кто любит животных;</a:t>
            </a:r>
          </a:p>
          <a:p>
            <a:pPr algn="l">
              <a:defRPr/>
            </a:pP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+ Быстрый вход в профессию: получить нужные навыки можно за несколько месяцев;</a:t>
            </a:r>
          </a:p>
          <a:p>
            <a:pPr algn="l">
              <a:defRPr/>
            </a:pP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+ Возможность работать на себя: для</a:t>
            </a:r>
            <a:r>
              <a:rPr lang="ru-RU" altLang="en-US"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 </a:t>
            </a: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 работы частным кинологом не нужны вложения;</a:t>
            </a:r>
          </a:p>
          <a:p>
            <a:pPr algn="l">
              <a:defRPr/>
            </a:pP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+ Социально-значимая работа: служебные собаки спасают жизни людей.</a:t>
            </a:r>
          </a:p>
          <a:p>
            <a:pPr algn="l">
              <a:defRPr/>
            </a:pP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- Травмоопасность: поведение собак может оказаться непредсказуемым;</a:t>
            </a:r>
          </a:p>
          <a:p>
            <a:pPr algn="l">
              <a:defRPr/>
            </a:pPr>
            <a:r>
              <a:rPr sz="2700" b="0" i="0" strike="noStrike">
                <a:solidFill>
                  <a:srgbClr val="000000">
                    <a:alpha val="100000"/>
                  </a:srgbClr>
                </a:solidFill>
                <a:latin typeface="Times New Roman"/>
                <a:ea typeface="Gulim"/>
                <a:cs typeface="Times New Roman"/>
              </a:rPr>
              <a:t>- Ненормированный график: на дрессировку собак иногда уходит много времени.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77456" y="151899"/>
            <a:ext cx="4569054" cy="3277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377456" y="3759747"/>
            <a:ext cx="4569054" cy="2905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slow" mc:Ignorable="hp" hp:hslDur="3299">
        <hp:hncExtTransition type="wave" attr="SubType=down"/>
        <p:sndAc>
          <p:stSnd>
            <p:snd r:embed="rId5" name="Bubble.wav" builtIn="1"/>
          </p:stSnd>
        </p:sndAc>
      </p:transition>
    </mc:Choice>
    <mc:Fallback>
      <p:transition spd="slow">
        <p:wipe dir="d"/>
        <p:sndAc>
          <p:stSnd>
            <p:snd r:embed="rId2" name="Bubbl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94382" y="0"/>
            <a:ext cx="9746923" cy="6966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slow" mc:Ignorable="hp" hp:hslDur="3299">
        <hp:hncExtTransition type="wave" attr="SubType=down"/>
        <p:sndAc>
          <p:stSnd>
            <p:snd r:embed="rId4" name="Bubble.wav" builtIn="1"/>
          </p:stSnd>
        </p:sndAc>
      </p:transition>
    </mc:Choice>
    <mc:Fallback>
      <p:transition spd="slow">
        <p:wipe dir="d"/>
        <p:sndAc>
          <p:stSnd>
            <p:snd r:embed="rId2" name="Bubbl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/>
        </p:nvSpPr>
        <p:spPr>
          <a:xfrm>
            <a:off x="1897800" y="231817"/>
            <a:ext cx="8877560" cy="508365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algn="l" defTabSz="914400" rtl="0" eaLnBrk="1" latinLnBrk="1" hangingPunct="1">
              <a:spcBef>
                <a:spcPct val="0"/>
              </a:spcBef>
              <a:buNone/>
              <a:defRPr/>
            </a:pPr>
            <a:r>
              <a:rPr kumimoji="0" lang="ru-RU" altLang="en-US" sz="4400" b="0" i="0" u="none" strike="noStrike" kern="1200" cap="none" normalizeH="0" baseline="0">
                <a:solidFill>
                  <a:srgbClr val="1B1760"/>
                </a:solidFill>
                <a:latin typeface="+mj-lt"/>
                <a:ea typeface="+mj-ea"/>
                <a:cs typeface="+mj-cs"/>
              </a:rPr>
              <a:t>       </a:t>
            </a:r>
            <a:r>
              <a:rPr kumimoji="0" lang="ru-RU" altLang="en-US" sz="6100" b="0" i="0" u="none" strike="noStrike" kern="1200" cap="none" normalizeH="0" baseline="0">
                <a:solidFill>
                  <a:srgbClr val="1B1760"/>
                </a:solidFill>
                <a:latin typeface="Monotype Corsiva"/>
                <a:ea typeface="+mj-ea"/>
                <a:cs typeface="+mj-cs"/>
              </a:rPr>
              <a:t>Спасибо за внимание</a:t>
            </a:r>
            <a:r>
              <a:rPr kumimoji="0" lang="en-US" altLang="ru-RU" sz="6100" b="0" i="0" u="none" strike="noStrike" kern="1200" cap="none" normalizeH="0" baseline="0">
                <a:solidFill>
                  <a:srgbClr val="1B1760"/>
                </a:solidFill>
                <a:latin typeface="Monotype Corsiva"/>
                <a:ea typeface="+mj-ea"/>
                <a:cs typeface="+mj-cs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slow" mc:Ignorable="hp" hp:hslDur="3299">
        <hp:hncExtTransition type="wave" attr="SubType=down"/>
        <p:sndAc>
          <p:stSnd>
            <p:snd r:embed="rId3" name="Bubble.wav" builtIn="1"/>
          </p:stSnd>
        </p:sndAc>
      </p:transition>
    </mc:Choice>
    <mc:Fallback>
      <p:transition spd="slow">
        <p:wipe dir="d"/>
        <p:sndAc>
          <p:stSnd>
            <p:snd r:embed="rId2" name="Bubbl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Крест">
  <a:themeElements>
    <a:clrScheme name="Крест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Крест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рес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151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Крест</vt:lpstr>
      <vt:lpstr>Презентация: “Профессия Кинолог ”</vt:lpstr>
      <vt:lpstr>Кинология – это наука  о собаках.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“ Кинолог”</dc:title>
  <dc:creator>user</dc:creator>
  <cp:lastModifiedBy>User01</cp:lastModifiedBy>
  <cp:revision>17</cp:revision>
  <dcterms:created xsi:type="dcterms:W3CDTF">2024-03-10T10:17:23Z</dcterms:created>
  <dcterms:modified xsi:type="dcterms:W3CDTF">2024-04-02T16:04:23Z</dcterms:modified>
  <cp:version>0906.0100.01</cp:version>
</cp:coreProperties>
</file>