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3" r:id="rId4"/>
    <p:sldId id="257" r:id="rId5"/>
    <p:sldId id="260" r:id="rId6"/>
    <p:sldId id="261" r:id="rId7"/>
    <p:sldId id="262" r:id="rId8"/>
    <p:sldId id="263" r:id="rId9"/>
    <p:sldId id="264" r:id="rId10"/>
    <p:sldId id="279" r:id="rId11"/>
    <p:sldId id="280" r:id="rId12"/>
    <p:sldId id="281" r:id="rId13"/>
    <p:sldId id="282" r:id="rId14"/>
    <p:sldId id="265" r:id="rId15"/>
    <p:sldId id="266" r:id="rId16"/>
    <p:sldId id="267" r:id="rId17"/>
    <p:sldId id="268" r:id="rId18"/>
    <p:sldId id="269" r:id="rId19"/>
    <p:sldId id="270" r:id="rId20"/>
    <p:sldId id="272" r:id="rId21"/>
    <p:sldId id="273" r:id="rId22"/>
    <p:sldId id="274" r:id="rId23"/>
    <p:sldId id="275" r:id="rId24"/>
    <p:sldId id="276" r:id="rId25"/>
    <p:sldId id="277" r:id="rId26"/>
    <p:sldId id="284" r:id="rId27"/>
    <p:sldId id="286" r:id="rId28"/>
    <p:sldId id="287" r:id="rId29"/>
    <p:sldId id="278" r:id="rId30"/>
    <p:sldId id="271"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ltGray">
          <a:xfrm>
            <a:off x="1884759" y="1371600"/>
            <a:ext cx="53721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2103120" y="1557867"/>
            <a:ext cx="4937760" cy="2560320"/>
          </a:xfrm>
        </p:spPr>
        <p:txBody>
          <a:bodyPr rtlCol="0" anchor="b">
            <a:normAutofit/>
          </a:bodyPr>
          <a:lstStyle>
            <a:lvl1pPr algn="ctr">
              <a:lnSpc>
                <a:spcPct val="80000"/>
              </a:lnSpc>
              <a:defRPr sz="660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2103120" y="4185919"/>
            <a:ext cx="4937760" cy="1097278"/>
          </a:xfrm>
        </p:spPr>
        <p:txBody>
          <a:bodyPr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ru-RU" dirty="0"/>
          </a:p>
        </p:txBody>
      </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endParaRPr lang="ru-RU"/>
          </a:p>
        </p:txBody>
      </p:sp>
      <p:sp>
        <p:nvSpPr>
          <p:cNvPr id="2" name="Дата 1"/>
          <p:cNvSpPr>
            <a:spLocks noGrp="1"/>
          </p:cNvSpPr>
          <p:nvPr>
            <p:ph type="dt" sz="half" idx="10"/>
          </p:nvPr>
        </p:nvSpPr>
        <p:spPr/>
        <p:txBody>
          <a:bodyPr rtlCol="0"/>
          <a:lstStyle/>
          <a:p>
            <a:fld id="{5B106E36-FD25-4E2D-B0AA-010F637433A0}" type="datetimeFigureOut">
              <a:rPr lang="ru-RU" smtClean="0"/>
              <a:pPr/>
              <a:t>04.10.2023</a:t>
            </a:fld>
            <a:endParaRPr lang="ru-RU"/>
          </a:p>
        </p:txBody>
      </p:sp>
      <p:sp>
        <p:nvSpPr>
          <p:cNvPr id="4" name="Номер слайда 3"/>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3300" y="1143000"/>
            <a:ext cx="2603501" cy="2285999"/>
          </a:xfrm>
        </p:spPr>
        <p:txBody>
          <a:bodyPr rtlCol="0" anchor="b"/>
          <a:lstStyle>
            <a:lvl1pPr>
              <a:defRPr sz="3200"/>
            </a:lvl1pPr>
          </a:lstStyle>
          <a:p>
            <a:pPr rtl="0"/>
            <a:r>
              <a:rPr lang="ru-RU"/>
              <a:t>Образец заголовка</a:t>
            </a:r>
            <a:endParaRPr lang="ru-RU" dirty="0"/>
          </a:p>
        </p:txBody>
      </p:sp>
      <p:sp>
        <p:nvSpPr>
          <p:cNvPr id="3" name="Объект 2"/>
          <p:cNvSpPr>
            <a:spLocks noGrp="1"/>
          </p:cNvSpPr>
          <p:nvPr>
            <p:ph idx="1" hasCustomPrompt="1"/>
          </p:nvPr>
        </p:nvSpPr>
        <p:spPr>
          <a:xfrm>
            <a:off x="457199" y="982132"/>
            <a:ext cx="5246370" cy="5074920"/>
          </a:xfrm>
        </p:spPr>
        <p:txBody>
          <a:bodyPr rtlCol="0">
            <a:normAutofit/>
          </a:bodyPr>
          <a:lstStyle>
            <a:lvl1pPr rtl="0">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Текст 3"/>
          <p:cNvSpPr>
            <a:spLocks noGrp="1"/>
          </p:cNvSpPr>
          <p:nvPr>
            <p:ph type="body" sz="half" idx="2" hasCustomPrompt="1"/>
          </p:nvPr>
        </p:nvSpPr>
        <p:spPr>
          <a:xfrm>
            <a:off x="6083301" y="3513665"/>
            <a:ext cx="2603500" cy="2103120"/>
          </a:xfrm>
        </p:spPr>
        <p:txBody>
          <a:bodyPr rtlCol="0"/>
          <a:lstStyle>
            <a:lvl1pPr marL="0" indent="0" rtl="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dirty="0"/>
              <a:t>Щелкните, чтобы изменить стили текста образца слайда</a:t>
            </a:r>
          </a:p>
        </p:txBody>
      </p:sp>
      <p:sp>
        <p:nvSpPr>
          <p:cNvPr id="6" name="Нижний колонтитул 5"/>
          <p:cNvSpPr>
            <a:spLocks noGrp="1"/>
          </p:cNvSpPr>
          <p:nvPr>
            <p:ph type="ftr" sz="quarter" idx="11"/>
          </p:nvPr>
        </p:nvSpPr>
        <p:spPr/>
        <p:txBody>
          <a:bodyPr rtlCol="0"/>
          <a:lstStyle/>
          <a:p>
            <a:endParaRPr lang="ru-RU"/>
          </a:p>
        </p:txBody>
      </p:sp>
      <p:sp>
        <p:nvSpPr>
          <p:cNvPr id="5" name="Дата 4"/>
          <p:cNvSpPr>
            <a:spLocks noGrp="1"/>
          </p:cNvSpPr>
          <p:nvPr>
            <p:ph type="dt" sz="half" idx="10"/>
          </p:nvPr>
        </p:nvSpPr>
        <p:spPr/>
        <p:txBody>
          <a:bodyPr rtlCol="0"/>
          <a:lstStyle/>
          <a:p>
            <a:fld id="{5B106E36-FD25-4E2D-B0AA-010F637433A0}" type="datetimeFigureOut">
              <a:rPr lang="ru-RU" smtClean="0"/>
              <a:pPr/>
              <a:t>04.10.2023</a:t>
            </a:fld>
            <a:endParaRPr lang="ru-RU"/>
          </a:p>
        </p:txBody>
      </p:sp>
      <p:sp>
        <p:nvSpPr>
          <p:cNvPr id="7" name="Номер слайда 6"/>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3300" y="1143000"/>
            <a:ext cx="2603501" cy="2285999"/>
          </a:xfrm>
        </p:spPr>
        <p:txBody>
          <a:bodyPr rtlCol="0" anchor="b"/>
          <a:lstStyle>
            <a:lvl1pPr>
              <a:defRPr sz="3200"/>
            </a:lvl1pPr>
          </a:lstStyle>
          <a:p>
            <a:pPr rtl="0"/>
            <a:r>
              <a:rPr lang="ru-RU"/>
              <a:t>Образец заголовка</a:t>
            </a:r>
            <a:endParaRPr lang="ru-RU" dirty="0"/>
          </a:p>
        </p:txBody>
      </p:sp>
      <p:sp>
        <p:nvSpPr>
          <p:cNvPr id="8" name="Прямоугольник 7"/>
          <p:cNvSpPr/>
          <p:nvPr/>
        </p:nvSpPr>
        <p:spPr bwMode="ltGray">
          <a:xfrm>
            <a:off x="520699" y="1051560"/>
            <a:ext cx="51435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579038" y="1143000"/>
            <a:ext cx="5014518" cy="4754880"/>
          </a:xfrm>
          <a:solidFill>
            <a:schemeClr val="bg2">
              <a:lumMod val="40000"/>
              <a:lumOff val="60000"/>
            </a:schemeClr>
          </a:solidFill>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ru-RU" dirty="0"/>
          </a:p>
        </p:txBody>
      </p:sp>
      <p:sp>
        <p:nvSpPr>
          <p:cNvPr id="4" name="Текст 3"/>
          <p:cNvSpPr>
            <a:spLocks noGrp="1"/>
          </p:cNvSpPr>
          <p:nvPr>
            <p:ph type="body" sz="half" idx="2" hasCustomPrompt="1"/>
          </p:nvPr>
        </p:nvSpPr>
        <p:spPr>
          <a:xfrm>
            <a:off x="6083301" y="3513665"/>
            <a:ext cx="2603500" cy="2103120"/>
          </a:xfrm>
        </p:spPr>
        <p:txBody>
          <a:bodyPr rtlCol="0"/>
          <a:lstStyle>
            <a:lvl1pPr marL="0" indent="0" rtl="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dirty="0"/>
              <a:t>Щелкните, чтобы изменить стили текста образца слайда</a:t>
            </a:r>
          </a:p>
        </p:txBody>
      </p:sp>
      <p:sp>
        <p:nvSpPr>
          <p:cNvPr id="10" name="Нижний колонтитул 9"/>
          <p:cNvSpPr>
            <a:spLocks noGrp="1"/>
          </p:cNvSpPr>
          <p:nvPr>
            <p:ph type="ftr" sz="quarter" idx="11"/>
          </p:nvPr>
        </p:nvSpPr>
        <p:spPr/>
        <p:txBody>
          <a:bodyPr rtlCol="0"/>
          <a:lstStyle/>
          <a:p>
            <a:endParaRPr lang="ru-RU"/>
          </a:p>
        </p:txBody>
      </p:sp>
      <p:sp>
        <p:nvSpPr>
          <p:cNvPr id="9" name="Дата 8"/>
          <p:cNvSpPr>
            <a:spLocks noGrp="1"/>
          </p:cNvSpPr>
          <p:nvPr>
            <p:ph type="dt" sz="half" idx="10"/>
          </p:nvPr>
        </p:nvSpPr>
        <p:spPr/>
        <p:txBody>
          <a:bodyPr rtlCol="0"/>
          <a:lstStyle/>
          <a:p>
            <a:fld id="{5B106E36-FD25-4E2D-B0AA-010F637433A0}" type="datetimeFigureOut">
              <a:rPr lang="ru-RU" smtClean="0"/>
              <a:pPr/>
              <a:t>04.10.2023</a:t>
            </a:fld>
            <a:endParaRPr lang="ru-RU"/>
          </a:p>
        </p:txBody>
      </p:sp>
      <p:sp>
        <p:nvSpPr>
          <p:cNvPr id="11" name="Номер слайда 10"/>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Прямоугольник 6"/>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 name="Прямоугольник 8"/>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Вертикальный текст 2"/>
          <p:cNvSpPr>
            <a:spLocks noGrp="1"/>
          </p:cNvSpPr>
          <p:nvPr>
            <p:ph type="body" orient="vert" idx="1" hasCustomPrompt="1"/>
          </p:nvPr>
        </p:nvSpPr>
        <p:spPr/>
        <p:txBody>
          <a:bodyPr vert="eaVert" rtlCol="0"/>
          <a:lstStyle>
            <a:lvl1pPr rtl="0">
              <a:defRPr/>
            </a:lvl1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5" name="Нижний колонтитул 4"/>
          <p:cNvSpPr>
            <a:spLocks noGrp="1"/>
          </p:cNvSpPr>
          <p:nvPr>
            <p:ph type="ftr" sz="quarter" idx="11"/>
          </p:nvPr>
        </p:nvSpPr>
        <p:spPr/>
        <p:txBody>
          <a:bodyPr rtlCol="0"/>
          <a:lstStyle/>
          <a:p>
            <a:endParaRPr lang="ru-RU"/>
          </a:p>
        </p:txBody>
      </p:sp>
      <p:sp>
        <p:nvSpPr>
          <p:cNvPr id="4" name="Дата 3"/>
          <p:cNvSpPr>
            <a:spLocks noGrp="1"/>
          </p:cNvSpPr>
          <p:nvPr>
            <p:ph type="dt" sz="half" idx="10"/>
          </p:nvPr>
        </p:nvSpPr>
        <p:spPr/>
        <p:txBody>
          <a:bodyPr rtlCol="0"/>
          <a:lstStyle/>
          <a:p>
            <a:fld id="{5B106E36-FD25-4E2D-B0AA-010F637433A0}" type="datetimeFigureOut">
              <a:rPr lang="ru-RU" smtClean="0"/>
              <a:pPr/>
              <a:t>04.10.2023</a:t>
            </a:fld>
            <a:endParaRPr lang="ru-RU"/>
          </a:p>
        </p:txBody>
      </p:sp>
      <p:sp>
        <p:nvSpPr>
          <p:cNvPr id="6" name="Номер слайда 5"/>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val="24480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72300" y="846666"/>
            <a:ext cx="1371600" cy="5554133"/>
          </a:xfrm>
        </p:spPr>
        <p:txBody>
          <a:bodyPr vert="eaVert" rtlCol="0"/>
          <a:lstStyle/>
          <a:p>
            <a:pPr rtl="0"/>
            <a:r>
              <a:rPr lang="ru-RU"/>
              <a:t>Образец заголовка</a:t>
            </a:r>
            <a:endParaRPr lang="ru-RU" dirty="0"/>
          </a:p>
        </p:txBody>
      </p:sp>
      <p:sp>
        <p:nvSpPr>
          <p:cNvPr id="3" name="Вертикальный текст 2"/>
          <p:cNvSpPr>
            <a:spLocks noGrp="1"/>
          </p:cNvSpPr>
          <p:nvPr>
            <p:ph type="body" orient="vert" idx="1" hasCustomPrompt="1"/>
          </p:nvPr>
        </p:nvSpPr>
        <p:spPr>
          <a:xfrm>
            <a:off x="800099" y="846666"/>
            <a:ext cx="5897880" cy="5554133"/>
          </a:xfrm>
        </p:spPr>
        <p:txBody>
          <a:bodyPr vert="eaVert" rtlCol="0"/>
          <a:lstStyle>
            <a:lvl1pPr rtl="0">
              <a:defRPr/>
            </a:lvl1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5" name="Нижний колонтитул 4"/>
          <p:cNvSpPr>
            <a:spLocks noGrp="1"/>
          </p:cNvSpPr>
          <p:nvPr>
            <p:ph type="ftr" sz="quarter" idx="11"/>
          </p:nvPr>
        </p:nvSpPr>
        <p:spPr/>
        <p:txBody>
          <a:bodyPr rtlCol="0"/>
          <a:lstStyle/>
          <a:p>
            <a:endParaRPr lang="ru-RU"/>
          </a:p>
        </p:txBody>
      </p:sp>
      <p:sp>
        <p:nvSpPr>
          <p:cNvPr id="4" name="Дата 3"/>
          <p:cNvSpPr>
            <a:spLocks noGrp="1"/>
          </p:cNvSpPr>
          <p:nvPr>
            <p:ph type="dt" sz="half" idx="10"/>
          </p:nvPr>
        </p:nvSpPr>
        <p:spPr/>
        <p:txBody>
          <a:bodyPr rtlCol="0"/>
          <a:lstStyle/>
          <a:p>
            <a:fld id="{5B106E36-FD25-4E2D-B0AA-010F637433A0}" type="datetimeFigureOut">
              <a:rPr lang="ru-RU" smtClean="0"/>
              <a:pPr/>
              <a:t>04.10.2023</a:t>
            </a:fld>
            <a:endParaRPr lang="ru-RU"/>
          </a:p>
        </p:txBody>
      </p:sp>
      <p:sp>
        <p:nvSpPr>
          <p:cNvPr id="6" name="Номер слайда 5"/>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val="15330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 name="Прямоугольник 8"/>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idx="1" hasCustomPrompt="1"/>
          </p:nvPr>
        </p:nvSpPr>
        <p:spPr/>
        <p:txBody>
          <a:bodyPr rtlCol="0"/>
          <a:lstStyle>
            <a:lvl1pPr rtl="0">
              <a:defRPr/>
            </a:lvl1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5" name="Нижний колонтитул 4"/>
          <p:cNvSpPr>
            <a:spLocks noGrp="1"/>
          </p:cNvSpPr>
          <p:nvPr>
            <p:ph type="ftr" sz="quarter" idx="11"/>
          </p:nvPr>
        </p:nvSpPr>
        <p:spPr/>
        <p:txBody>
          <a:bodyPr rtlCol="0"/>
          <a:lstStyle/>
          <a:p>
            <a:endParaRPr lang="ru-RU"/>
          </a:p>
        </p:txBody>
      </p:sp>
      <p:sp>
        <p:nvSpPr>
          <p:cNvPr id="4" name="Дата 3"/>
          <p:cNvSpPr>
            <a:spLocks noGrp="1"/>
          </p:cNvSpPr>
          <p:nvPr>
            <p:ph type="dt" sz="half" idx="10"/>
          </p:nvPr>
        </p:nvSpPr>
        <p:spPr/>
        <p:txBody>
          <a:bodyPr rtlCol="0"/>
          <a:lstStyle/>
          <a:p>
            <a:fld id="{5B106E36-FD25-4E2D-B0AA-010F637433A0}" type="datetimeFigureOut">
              <a:rPr lang="ru-RU" smtClean="0"/>
              <a:pPr/>
              <a:t>04.10.2023</a:t>
            </a:fld>
            <a:endParaRPr lang="ru-RU"/>
          </a:p>
        </p:txBody>
      </p:sp>
      <p:sp>
        <p:nvSpPr>
          <p:cNvPr id="6" name="Номер слайда 5"/>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4240530" y="1016001"/>
            <a:ext cx="4320540" cy="1828800"/>
          </a:xfrm>
        </p:spPr>
        <p:txBody>
          <a:bodyPr rtlCol="0" anchor="b">
            <a:normAutofit/>
          </a:bodyPr>
          <a:lstStyle>
            <a:lvl1pPr algn="ctr">
              <a:lnSpc>
                <a:spcPct val="80000"/>
              </a:lnSpc>
              <a:defRPr sz="5400"/>
            </a:lvl1pPr>
          </a:lstStyle>
          <a:p>
            <a:pPr rtl="0"/>
            <a:r>
              <a:rPr lang="ru-RU"/>
              <a:t>Образец заголовка</a:t>
            </a:r>
            <a:endParaRPr lang="ru-RU" dirty="0"/>
          </a:p>
        </p:txBody>
      </p:sp>
      <p:sp>
        <p:nvSpPr>
          <p:cNvPr id="3" name="Текст 2"/>
          <p:cNvSpPr>
            <a:spLocks noGrp="1"/>
          </p:cNvSpPr>
          <p:nvPr>
            <p:ph type="body" idx="1" hasCustomPrompt="1"/>
          </p:nvPr>
        </p:nvSpPr>
        <p:spPr>
          <a:xfrm>
            <a:off x="4240530" y="2980267"/>
            <a:ext cx="4320540" cy="914400"/>
          </a:xfrm>
        </p:spPr>
        <p:txBody>
          <a:bodyPr rtlCol="0">
            <a:normAutofit/>
          </a:bodyPr>
          <a:lstStyle>
            <a:lvl1pPr marL="0" indent="0" algn="ctr" rtl="0">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dirty="0"/>
              <a:t>Щелкните, чтобы изменить стили текста образца слайда</a:t>
            </a:r>
          </a:p>
        </p:txBody>
      </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лето">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4240530" y="1016001"/>
            <a:ext cx="4320540" cy="1828800"/>
          </a:xfrm>
        </p:spPr>
        <p:txBody>
          <a:bodyPr rtlCol="0" anchor="b">
            <a:normAutofit/>
          </a:bodyPr>
          <a:lstStyle>
            <a:lvl1pPr algn="ctr">
              <a:lnSpc>
                <a:spcPct val="80000"/>
              </a:lnSpc>
              <a:defRPr sz="5400"/>
            </a:lvl1pPr>
          </a:lstStyle>
          <a:p>
            <a:pPr rtl="0"/>
            <a:r>
              <a:rPr lang="ru-RU"/>
              <a:t>Образец заголовка</a:t>
            </a:r>
            <a:endParaRPr lang="ru-RU" dirty="0"/>
          </a:p>
        </p:txBody>
      </p:sp>
      <p:sp>
        <p:nvSpPr>
          <p:cNvPr id="3" name="Текст 2"/>
          <p:cNvSpPr>
            <a:spLocks noGrp="1"/>
          </p:cNvSpPr>
          <p:nvPr>
            <p:ph type="body" idx="1" hasCustomPrompt="1"/>
          </p:nvPr>
        </p:nvSpPr>
        <p:spPr>
          <a:xfrm>
            <a:off x="4240530" y="2980267"/>
            <a:ext cx="4320540" cy="914400"/>
          </a:xfrm>
        </p:spPr>
        <p:txBody>
          <a:bodyPr rtlCol="0">
            <a:normAutofit/>
          </a:bodyPr>
          <a:lstStyle>
            <a:lvl1pPr marL="0" indent="0" algn="ctr" rtl="0">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dirty="0"/>
              <a:t>Щелкните, чтобы изменить стили текста образца слайда</a:t>
            </a:r>
          </a:p>
        </p:txBody>
      </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осень">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4240530" y="1016001"/>
            <a:ext cx="4320540" cy="1828800"/>
          </a:xfrm>
        </p:spPr>
        <p:txBody>
          <a:bodyPr rtlCol="0" anchor="b">
            <a:normAutofit/>
          </a:bodyPr>
          <a:lstStyle>
            <a:lvl1pPr algn="ctr">
              <a:lnSpc>
                <a:spcPct val="80000"/>
              </a:lnSpc>
              <a:defRPr sz="5400"/>
            </a:lvl1pPr>
          </a:lstStyle>
          <a:p>
            <a:pPr rtl="0"/>
            <a:r>
              <a:rPr lang="ru-RU"/>
              <a:t>Образец заголовка</a:t>
            </a:r>
            <a:endParaRPr lang="ru-RU" dirty="0"/>
          </a:p>
        </p:txBody>
      </p:sp>
      <p:sp>
        <p:nvSpPr>
          <p:cNvPr id="3" name="Текст 2"/>
          <p:cNvSpPr>
            <a:spLocks noGrp="1"/>
          </p:cNvSpPr>
          <p:nvPr>
            <p:ph type="body" idx="1" hasCustomPrompt="1"/>
          </p:nvPr>
        </p:nvSpPr>
        <p:spPr>
          <a:xfrm>
            <a:off x="4240530" y="2980267"/>
            <a:ext cx="4320540" cy="914400"/>
          </a:xfrm>
        </p:spPr>
        <p:txBody>
          <a:bodyPr rtlCol="0">
            <a:normAutofit/>
          </a:bodyPr>
          <a:lstStyle>
            <a:lvl1pPr marL="0" indent="0" algn="ctr" rtl="0">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dirty="0"/>
              <a:t>Щелкните, чтобы изменить стили текста образца слайда</a:t>
            </a:r>
          </a:p>
        </p:txBody>
      </p:sp>
    </p:spTree>
    <p:extLst>
      <p:ext uri="{BB962C8B-B14F-4D97-AF65-F5344CB8AC3E}">
        <p14:creationId xmlns:p14="http://schemas.microsoft.com/office/powerpoint/2010/main" val="2045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зима">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ltGray">
          <a:xfrm>
            <a:off x="4000500" y="762000"/>
            <a:ext cx="48006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4240530" y="1016001"/>
            <a:ext cx="4320540" cy="1828800"/>
          </a:xfrm>
        </p:spPr>
        <p:txBody>
          <a:bodyPr rtlCol="0" anchor="b">
            <a:normAutofit/>
          </a:bodyPr>
          <a:lstStyle>
            <a:lvl1pPr algn="ctr">
              <a:lnSpc>
                <a:spcPct val="80000"/>
              </a:lnSpc>
              <a:defRPr sz="5400"/>
            </a:lvl1pPr>
          </a:lstStyle>
          <a:p>
            <a:pPr rtl="0"/>
            <a:r>
              <a:rPr lang="ru-RU"/>
              <a:t>Образец заголовка</a:t>
            </a:r>
            <a:endParaRPr lang="ru-RU" dirty="0"/>
          </a:p>
        </p:txBody>
      </p:sp>
      <p:sp>
        <p:nvSpPr>
          <p:cNvPr id="3" name="Текст 2"/>
          <p:cNvSpPr>
            <a:spLocks noGrp="1"/>
          </p:cNvSpPr>
          <p:nvPr>
            <p:ph type="body" idx="1" hasCustomPrompt="1"/>
          </p:nvPr>
        </p:nvSpPr>
        <p:spPr>
          <a:xfrm>
            <a:off x="4240530" y="2980267"/>
            <a:ext cx="4320540" cy="914400"/>
          </a:xfrm>
        </p:spPr>
        <p:txBody>
          <a:bodyPr rtlCol="0">
            <a:normAutofit/>
          </a:bodyPr>
          <a:lstStyle>
            <a:lvl1pPr marL="0" indent="0" algn="ctr" rtl="0">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dirty="0"/>
              <a:t>Щелкните, чтобы изменить стили текста образца слайда</a:t>
            </a:r>
          </a:p>
        </p:txBody>
      </p:sp>
    </p:spTree>
    <p:extLst>
      <p:ext uri="{BB962C8B-B14F-4D97-AF65-F5344CB8AC3E}">
        <p14:creationId xmlns:p14="http://schemas.microsoft.com/office/powerpoint/2010/main" val="23053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Прямоугольник 7"/>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 name="Прямоугольник 8"/>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 name="Прямоугольник 9"/>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sz="half" idx="1" hasCustomPrompt="1"/>
          </p:nvPr>
        </p:nvSpPr>
        <p:spPr>
          <a:xfrm>
            <a:off x="800100" y="2057400"/>
            <a:ext cx="3634740" cy="4343401"/>
          </a:xfrm>
        </p:spPr>
        <p:txBody>
          <a:bodyPr rtlCol="0"/>
          <a:lstStyle>
            <a:lvl1pPr rtl="0">
              <a:defRPr/>
            </a:lvl1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Объект 3"/>
          <p:cNvSpPr>
            <a:spLocks noGrp="1"/>
          </p:cNvSpPr>
          <p:nvPr>
            <p:ph sz="half" idx="2" hasCustomPrompt="1"/>
          </p:nvPr>
        </p:nvSpPr>
        <p:spPr>
          <a:xfrm>
            <a:off x="4709160" y="2057400"/>
            <a:ext cx="3634740" cy="4343401"/>
          </a:xfrm>
        </p:spPr>
        <p:txBody>
          <a:bodyPr rtlCol="0"/>
          <a:lstStyle>
            <a:lvl1pPr rtl="0">
              <a:defRPr/>
            </a:lvl1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Нижний колонтитул 5"/>
          <p:cNvSpPr>
            <a:spLocks noGrp="1"/>
          </p:cNvSpPr>
          <p:nvPr>
            <p:ph type="ftr" sz="quarter" idx="11"/>
          </p:nvPr>
        </p:nvSpPr>
        <p:spPr/>
        <p:txBody>
          <a:bodyPr rtlCol="0"/>
          <a:lstStyle/>
          <a:p>
            <a:endParaRPr lang="ru-RU"/>
          </a:p>
        </p:txBody>
      </p:sp>
      <p:sp>
        <p:nvSpPr>
          <p:cNvPr id="5" name="Дата 4"/>
          <p:cNvSpPr>
            <a:spLocks noGrp="1"/>
          </p:cNvSpPr>
          <p:nvPr>
            <p:ph type="dt" sz="half" idx="10"/>
          </p:nvPr>
        </p:nvSpPr>
        <p:spPr/>
        <p:txBody>
          <a:bodyPr rtlCol="0"/>
          <a:lstStyle/>
          <a:p>
            <a:fld id="{5B106E36-FD25-4E2D-B0AA-010F637433A0}" type="datetimeFigureOut">
              <a:rPr lang="ru-RU" smtClean="0"/>
              <a:pPr/>
              <a:t>04.10.2023</a:t>
            </a:fld>
            <a:endParaRPr lang="ru-RU"/>
          </a:p>
        </p:txBody>
      </p:sp>
      <p:sp>
        <p:nvSpPr>
          <p:cNvPr id="7" name="Номер слайда 6"/>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1" name="Прямоугольник 10"/>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2" name="Прямоугольник 11"/>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Текст 2"/>
          <p:cNvSpPr>
            <a:spLocks noGrp="1"/>
          </p:cNvSpPr>
          <p:nvPr>
            <p:ph type="body" idx="1" hasCustomPrompt="1"/>
          </p:nvPr>
        </p:nvSpPr>
        <p:spPr>
          <a:xfrm>
            <a:off x="800100" y="2057400"/>
            <a:ext cx="3634740" cy="868681"/>
          </a:xfrm>
        </p:spPr>
        <p:txBody>
          <a:bodyPr rtlCol="0" anchor="ctr"/>
          <a:lstStyle>
            <a:lvl1pPr marL="0" indent="0" rtl="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dirty="0"/>
              <a:t>Щелкните, чтобы изменить стили текста образца слайда</a:t>
            </a:r>
          </a:p>
        </p:txBody>
      </p:sp>
      <p:sp>
        <p:nvSpPr>
          <p:cNvPr id="4" name="Объект 3"/>
          <p:cNvSpPr>
            <a:spLocks noGrp="1"/>
          </p:cNvSpPr>
          <p:nvPr>
            <p:ph sz="half" idx="2" hasCustomPrompt="1"/>
          </p:nvPr>
        </p:nvSpPr>
        <p:spPr>
          <a:xfrm>
            <a:off x="800100" y="2926080"/>
            <a:ext cx="3634740" cy="3474720"/>
          </a:xfrm>
        </p:spPr>
        <p:txBody>
          <a:bodyPr rtlCol="0"/>
          <a:lstStyle>
            <a:lvl1pPr rtl="0">
              <a:defRPr/>
            </a:lvl1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5" name="Текст 4"/>
          <p:cNvSpPr>
            <a:spLocks noGrp="1"/>
          </p:cNvSpPr>
          <p:nvPr>
            <p:ph type="body" sz="quarter" idx="3" hasCustomPrompt="1"/>
          </p:nvPr>
        </p:nvSpPr>
        <p:spPr>
          <a:xfrm>
            <a:off x="4709160" y="2057400"/>
            <a:ext cx="3634740" cy="868681"/>
          </a:xfrm>
        </p:spPr>
        <p:txBody>
          <a:bodyPr rtlCol="0" anchor="ctr"/>
          <a:lstStyle>
            <a:lvl1pPr marL="0" indent="0" rtl="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dirty="0"/>
              <a:t>Щелкните, чтобы изменить стили текста образца слайда</a:t>
            </a:r>
          </a:p>
        </p:txBody>
      </p:sp>
      <p:sp>
        <p:nvSpPr>
          <p:cNvPr id="6" name="Объект 5"/>
          <p:cNvSpPr>
            <a:spLocks noGrp="1"/>
          </p:cNvSpPr>
          <p:nvPr>
            <p:ph sz="quarter" idx="4" hasCustomPrompt="1"/>
          </p:nvPr>
        </p:nvSpPr>
        <p:spPr>
          <a:xfrm>
            <a:off x="4709160" y="2926080"/>
            <a:ext cx="3634740" cy="3474720"/>
          </a:xfrm>
        </p:spPr>
        <p:txBody>
          <a:bodyPr rtlCol="0"/>
          <a:lstStyle>
            <a:lvl1pPr rtl="0">
              <a:defRPr/>
            </a:lvl1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8" name="Нижний колонтитул 7"/>
          <p:cNvSpPr>
            <a:spLocks noGrp="1"/>
          </p:cNvSpPr>
          <p:nvPr>
            <p:ph type="ftr" sz="quarter" idx="11"/>
          </p:nvPr>
        </p:nvSpPr>
        <p:spPr/>
        <p:txBody>
          <a:bodyPr rtlCol="0"/>
          <a:lstStyle/>
          <a:p>
            <a:endParaRPr lang="ru-RU"/>
          </a:p>
        </p:txBody>
      </p:sp>
      <p:sp>
        <p:nvSpPr>
          <p:cNvPr id="7" name="Дата 6"/>
          <p:cNvSpPr>
            <a:spLocks noGrp="1"/>
          </p:cNvSpPr>
          <p:nvPr>
            <p:ph type="dt" sz="half" idx="10"/>
          </p:nvPr>
        </p:nvSpPr>
        <p:spPr/>
        <p:txBody>
          <a:bodyPr rtlCol="0"/>
          <a:lstStyle/>
          <a:p>
            <a:fld id="{5B106E36-FD25-4E2D-B0AA-010F637433A0}" type="datetimeFigureOut">
              <a:rPr lang="ru-RU" smtClean="0"/>
              <a:pPr/>
              <a:t>04.10.2023</a:t>
            </a:fld>
            <a:endParaRPr lang="ru-RU"/>
          </a:p>
        </p:txBody>
      </p:sp>
      <p:sp>
        <p:nvSpPr>
          <p:cNvPr id="9" name="Номер слайда 8"/>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Прямоугольник 5"/>
          <p:cNvSpPr/>
          <p:nvPr/>
        </p:nvSpPr>
        <p:spPr bwMode="ltGray">
          <a:xfrm>
            <a:off x="-1" y="457200"/>
            <a:ext cx="9141620"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7" name="Прямоугольник 6"/>
          <p:cNvSpPr/>
          <p:nvPr/>
        </p:nvSpPr>
        <p:spPr bwMode="ltGray">
          <a:xfrm>
            <a:off x="0" y="1697736"/>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4" name="Нижний колонтитул 3"/>
          <p:cNvSpPr>
            <a:spLocks noGrp="1"/>
          </p:cNvSpPr>
          <p:nvPr>
            <p:ph type="ftr" sz="quarter" idx="11"/>
          </p:nvPr>
        </p:nvSpPr>
        <p:spPr/>
        <p:txBody>
          <a:bodyPr rtlCol="0"/>
          <a:lstStyle/>
          <a:p>
            <a:endParaRPr lang="ru-RU"/>
          </a:p>
        </p:txBody>
      </p:sp>
      <p:sp>
        <p:nvSpPr>
          <p:cNvPr id="3" name="Дата 2"/>
          <p:cNvSpPr>
            <a:spLocks noGrp="1"/>
          </p:cNvSpPr>
          <p:nvPr>
            <p:ph type="dt" sz="half" idx="10"/>
          </p:nvPr>
        </p:nvSpPr>
        <p:spPr/>
        <p:txBody>
          <a:bodyPr rtlCol="0"/>
          <a:lstStyle/>
          <a:p>
            <a:fld id="{5B106E36-FD25-4E2D-B0AA-010F637433A0}" type="datetimeFigureOut">
              <a:rPr lang="ru-RU" smtClean="0"/>
              <a:pPr/>
              <a:t>04.10.2023</a:t>
            </a:fld>
            <a:endParaRPr lang="ru-RU"/>
          </a:p>
        </p:txBody>
      </p:sp>
      <p:sp>
        <p:nvSpPr>
          <p:cNvPr id="5" name="Номер слайда 4"/>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0"/>
            <a:ext cx="9141714" cy="455411"/>
          </a:xfrm>
          <a:prstGeom prst="rect">
            <a:avLst/>
          </a:prstGeom>
        </p:spPr>
      </p:pic>
      <p:sp>
        <p:nvSpPr>
          <p:cNvPr id="10" name="Прямоугольник 9"/>
          <p:cNvSpPr/>
          <p:nvPr/>
        </p:nvSpPr>
        <p:spPr bwMode="ltGray">
          <a:xfrm>
            <a:off x="0" y="457200"/>
            <a:ext cx="9141619"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a:xfrm>
            <a:off x="800100" y="562302"/>
            <a:ext cx="7543800" cy="1097280"/>
          </a:xfrm>
          <a:prstGeom prst="rect">
            <a:avLst/>
          </a:prstGeom>
        </p:spPr>
        <p:txBody>
          <a:bodyPr vert="horz" lIns="91440" tIns="45720" rIns="91440" bIns="45720" rtlCol="0" anchor="b">
            <a:normAutofit/>
          </a:bodyPr>
          <a:lstStyle/>
          <a:p>
            <a:pPr rtl="0"/>
            <a:r>
              <a:rPr lang="ru-RU" dirty="0"/>
              <a:t>Образец заголовка</a:t>
            </a:r>
          </a:p>
        </p:txBody>
      </p:sp>
      <p:sp>
        <p:nvSpPr>
          <p:cNvPr id="3" name="Текст 2"/>
          <p:cNvSpPr>
            <a:spLocks noGrp="1"/>
          </p:cNvSpPr>
          <p:nvPr>
            <p:ph type="body" idx="1"/>
          </p:nvPr>
        </p:nvSpPr>
        <p:spPr>
          <a:xfrm>
            <a:off x="800100" y="2057400"/>
            <a:ext cx="7543800" cy="4343400"/>
          </a:xfrm>
          <a:prstGeom prst="rect">
            <a:avLst/>
          </a:prstGeom>
        </p:spPr>
        <p:txBody>
          <a:bodyPr vert="horz" lIns="91440" tIns="45720" rIns="91440" bIns="45720" rtlCol="0">
            <a:normAutofit/>
          </a:body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5" name="Нижний колонтитул 4"/>
          <p:cNvSpPr>
            <a:spLocks noGrp="1"/>
          </p:cNvSpPr>
          <p:nvPr>
            <p:ph type="ftr" sz="quarter" idx="3"/>
          </p:nvPr>
        </p:nvSpPr>
        <p:spPr>
          <a:xfrm>
            <a:off x="800100" y="6519333"/>
            <a:ext cx="5314950" cy="202142"/>
          </a:xfrm>
          <a:prstGeom prst="rect">
            <a:avLst/>
          </a:prstGeom>
        </p:spPr>
        <p:txBody>
          <a:bodyPr vert="horz" lIns="91440" tIns="45720" rIns="91440" bIns="45720" rtlCol="0" anchor="ctr"/>
          <a:lstStyle>
            <a:lvl1pPr algn="l">
              <a:defRPr sz="1100">
                <a:solidFill>
                  <a:schemeClr val="tx1"/>
                </a:solidFill>
              </a:defRPr>
            </a:lvl1pPr>
          </a:lstStyle>
          <a:p>
            <a:endParaRPr lang="ru-RU"/>
          </a:p>
        </p:txBody>
      </p:sp>
      <p:sp>
        <p:nvSpPr>
          <p:cNvPr id="4" name="Дата 3"/>
          <p:cNvSpPr>
            <a:spLocks noGrp="1"/>
          </p:cNvSpPr>
          <p:nvPr>
            <p:ph type="dt" sz="half" idx="2"/>
          </p:nvPr>
        </p:nvSpPr>
        <p:spPr>
          <a:xfrm>
            <a:off x="6286500" y="6519333"/>
            <a:ext cx="1200150" cy="202142"/>
          </a:xfrm>
          <a:prstGeom prst="rect">
            <a:avLst/>
          </a:prstGeom>
        </p:spPr>
        <p:txBody>
          <a:bodyPr vert="horz" lIns="91440" tIns="45720" rIns="91440" bIns="45720" rtlCol="0" anchor="ctr"/>
          <a:lstStyle>
            <a:lvl1pPr algn="r">
              <a:defRPr sz="1100">
                <a:solidFill>
                  <a:schemeClr val="tx1"/>
                </a:solidFill>
              </a:defRPr>
            </a:lvl1pPr>
          </a:lstStyle>
          <a:p>
            <a:fld id="{5B106E36-FD25-4E2D-B0AA-010F637433A0}" type="datetimeFigureOut">
              <a:rPr lang="ru-RU" smtClean="0"/>
              <a:pPr/>
              <a:t>04.10.2023</a:t>
            </a:fld>
            <a:endParaRPr lang="ru-RU"/>
          </a:p>
        </p:txBody>
      </p:sp>
      <p:sp>
        <p:nvSpPr>
          <p:cNvPr id="6" name="Номер слайда 5"/>
          <p:cNvSpPr>
            <a:spLocks noGrp="1"/>
          </p:cNvSpPr>
          <p:nvPr>
            <p:ph type="sldNum" sz="quarter" idx="4"/>
          </p:nvPr>
        </p:nvSpPr>
        <p:spPr>
          <a:xfrm>
            <a:off x="7658100" y="6519333"/>
            <a:ext cx="685800" cy="202142"/>
          </a:xfrm>
          <a:prstGeom prst="rect">
            <a:avLst/>
          </a:prstGeom>
        </p:spPr>
        <p:txBody>
          <a:bodyPr vert="horz" lIns="91440" tIns="45720" rIns="91440" bIns="45720" rtlCol="0" anchor="ctr"/>
          <a:lstStyle>
            <a:lvl1pPr algn="r">
              <a:defRPr sz="1100">
                <a:solidFill>
                  <a:schemeClr val="tx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ru.wikipedia.org/wiki/%D0%9A%D1%80%D0%B0%D1%81%D0%BD%D0%BE%D0%B1%D1%80%D1%8E%D1%85%D0%B0%D1%8F_%D0%B6%D0%B5%D1%80%D0%BB%D1%8F%D0%BD%D0%BA%D0%B0#cite_note-%D0%A4%D0%BE%D1%80%D1%83%D0%BC-4" TargetMode="External"/><Relationship Id="rId2" Type="http://schemas.openxmlformats.org/officeDocument/2006/relationships/hyperlink" Target="https://ru.wikipedia.org/wiki/%D0%9C%D1%83%D1%85%D0%B8" TargetMode="Externa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1268760"/>
            <a:ext cx="6048672" cy="3568432"/>
          </a:xfrm>
        </p:spPr>
        <p:txBody>
          <a:bodyPr>
            <a:normAutofit/>
          </a:bodyPr>
          <a:lstStyle/>
          <a:p>
            <a:r>
              <a:rPr lang="ru-RU" sz="6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Презентация</a:t>
            </a:r>
            <a:r>
              <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«Красная книга Брянской области</a:t>
            </a:r>
            <a: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dirty="0"/>
          </a:p>
        </p:txBody>
      </p:sp>
      <p:sp>
        <p:nvSpPr>
          <p:cNvPr id="3" name="Подзаголовок 2"/>
          <p:cNvSpPr>
            <a:spLocks noGrp="1"/>
          </p:cNvSpPr>
          <p:nvPr>
            <p:ph type="subTitle" idx="1"/>
          </p:nvPr>
        </p:nvSpPr>
        <p:spPr>
          <a:xfrm>
            <a:off x="2483768" y="5229200"/>
            <a:ext cx="5328592" cy="305190"/>
          </a:xfrm>
          <a:ln>
            <a:noFill/>
          </a:ln>
        </p:spPr>
        <p:txBody>
          <a:bodyPr>
            <a:noAutofit/>
          </a:bodyPr>
          <a:lstStyle/>
          <a:p>
            <a:endParaRPr lang="ru-RU" sz="2400" b="1" dirty="0" smtClean="0"/>
          </a:p>
          <a:p>
            <a:r>
              <a:rPr lang="ru-RU" sz="2400" b="1" dirty="0" smtClean="0"/>
              <a:t>Выполнили: воспитатели </a:t>
            </a:r>
            <a:r>
              <a:rPr lang="ru-RU" sz="2400" b="1" dirty="0"/>
              <a:t>МБДОУ детский сад «</a:t>
            </a:r>
            <a:r>
              <a:rPr lang="ru-RU" sz="2400" b="1" dirty="0" smtClean="0"/>
              <a:t>Снежинка»: ЮдинаИ.П.,</a:t>
            </a:r>
            <a:r>
              <a:rPr lang="ru-RU" sz="2400" b="1" dirty="0" err="1" smtClean="0"/>
              <a:t>Сластенникова</a:t>
            </a:r>
            <a:r>
              <a:rPr lang="ru-RU" sz="2400" b="1" dirty="0" smtClean="0"/>
              <a:t> М.Н.</a:t>
            </a:r>
            <a:endParaRPr lang="ru-RU" sz="2400" b="1"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EF57C1-B1BB-4E57-B701-5DCAC2A8BEB3}"/>
              </a:ext>
            </a:extLst>
          </p:cNvPr>
          <p:cNvSpPr>
            <a:spLocks noGrp="1"/>
          </p:cNvSpPr>
          <p:nvPr>
            <p:ph type="title"/>
          </p:nvPr>
        </p:nvSpPr>
        <p:spPr/>
        <p:txBody>
          <a:bodyPr/>
          <a:lstStyle/>
          <a:p>
            <a:pPr algn="ctr"/>
            <a:r>
              <a:rPr lang="ru-RU" b="1" i="0" dirty="0">
                <a:solidFill>
                  <a:srgbClr val="FF0000"/>
                </a:solidFill>
                <a:effectLst/>
              </a:rPr>
              <a:t>Рябчик русский</a:t>
            </a:r>
            <a:br>
              <a:rPr lang="ru-RU" b="1" i="0" dirty="0">
                <a:solidFill>
                  <a:srgbClr val="FF0000"/>
                </a:solidFill>
                <a:effectLst/>
              </a:rPr>
            </a:br>
            <a:r>
              <a:rPr lang="ru-RU" b="1" i="0" dirty="0">
                <a:solidFill>
                  <a:srgbClr val="FF0000"/>
                </a:solidFill>
                <a:effectLst/>
              </a:rPr>
              <a:t>-категория о</a:t>
            </a:r>
            <a:endParaRPr lang="ru-RU" b="1" dirty="0">
              <a:solidFill>
                <a:srgbClr val="FF0000"/>
              </a:solidFill>
            </a:endParaRPr>
          </a:p>
        </p:txBody>
      </p:sp>
      <p:pic>
        <p:nvPicPr>
          <p:cNvPr id="7170" name="Picture 2">
            <a:extLst>
              <a:ext uri="{FF2B5EF4-FFF2-40B4-BE49-F238E27FC236}">
                <a16:creationId xmlns:a16="http://schemas.microsoft.com/office/drawing/2014/main" id="{AA772AEE-726A-40C0-9225-259BE3FF4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1659582"/>
            <a:ext cx="6840760" cy="498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5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002258-D699-4C1D-BB3B-A7DB73A6951D}"/>
              </a:ext>
            </a:extLst>
          </p:cNvPr>
          <p:cNvSpPr>
            <a:spLocks noGrp="1"/>
          </p:cNvSpPr>
          <p:nvPr>
            <p:ph type="title"/>
          </p:nvPr>
        </p:nvSpPr>
        <p:spPr/>
        <p:txBody>
          <a:bodyPr/>
          <a:lstStyle/>
          <a:p>
            <a:pPr algn="ctr"/>
            <a:r>
              <a:rPr lang="ru-RU" b="1" i="0" dirty="0">
                <a:solidFill>
                  <a:srgbClr val="FF0000"/>
                </a:solidFill>
                <a:effectLst/>
              </a:rPr>
              <a:t>Клевер люпиновый</a:t>
            </a:r>
            <a:r>
              <a:rPr kumimoji="0" lang="ru-RU" sz="3600" b="1" i="0" u="none" strike="noStrike" kern="1200" cap="small" spc="0" normalizeH="0" baseline="0" noProof="0" dirty="0">
                <a:ln>
                  <a:noFill/>
                </a:ln>
                <a:solidFill>
                  <a:srgbClr val="FF0000"/>
                </a:solidFill>
                <a:effectLst/>
                <a:uLnTx/>
                <a:uFillTx/>
                <a:latin typeface="Constantia"/>
                <a:ea typeface="+mj-ea"/>
                <a:cs typeface="+mj-cs"/>
              </a:rPr>
              <a:t> -категория о</a:t>
            </a:r>
            <a:endParaRPr lang="ru-RU" b="1" dirty="0">
              <a:solidFill>
                <a:srgbClr val="FF0000"/>
              </a:solidFill>
            </a:endParaRPr>
          </a:p>
        </p:txBody>
      </p:sp>
      <p:pic>
        <p:nvPicPr>
          <p:cNvPr id="8194" name="Picture 2">
            <a:extLst>
              <a:ext uri="{FF2B5EF4-FFF2-40B4-BE49-F238E27FC236}">
                <a16:creationId xmlns:a16="http://schemas.microsoft.com/office/drawing/2014/main" id="{F0DD21C0-E4C9-49C5-BC24-5F5013ABD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59582"/>
            <a:ext cx="7344816" cy="500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9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44206F-CEDB-4725-BA29-D56A65E21DE8}"/>
              </a:ext>
            </a:extLst>
          </p:cNvPr>
          <p:cNvSpPr>
            <a:spLocks noGrp="1"/>
          </p:cNvSpPr>
          <p:nvPr>
            <p:ph type="title"/>
          </p:nvPr>
        </p:nvSpPr>
        <p:spPr>
          <a:xfrm>
            <a:off x="800100" y="562302"/>
            <a:ext cx="7715300" cy="1097280"/>
          </a:xfrm>
        </p:spPr>
        <p:txBody>
          <a:bodyPr/>
          <a:lstStyle/>
          <a:p>
            <a:pPr algn="ctr"/>
            <a:r>
              <a:rPr lang="ru-RU" b="1" i="0" dirty="0">
                <a:solidFill>
                  <a:srgbClr val="FF0000"/>
                </a:solidFill>
                <a:effectLst/>
              </a:rPr>
              <a:t>Пролеска сибирская</a:t>
            </a:r>
            <a:r>
              <a:rPr kumimoji="0" lang="ru-RU" sz="3600" b="1" i="0" u="none" strike="noStrike" kern="1200" cap="small" spc="0" normalizeH="0" baseline="0" noProof="0" dirty="0">
                <a:ln>
                  <a:noFill/>
                </a:ln>
                <a:solidFill>
                  <a:srgbClr val="FF0000"/>
                </a:solidFill>
                <a:effectLst/>
                <a:uLnTx/>
                <a:uFillTx/>
                <a:latin typeface="Constantia"/>
                <a:ea typeface="+mj-ea"/>
                <a:cs typeface="+mj-cs"/>
              </a:rPr>
              <a:t> -категория о</a:t>
            </a:r>
            <a:endParaRPr lang="ru-RU" b="1" dirty="0">
              <a:solidFill>
                <a:srgbClr val="FF0000"/>
              </a:solidFill>
            </a:endParaRPr>
          </a:p>
        </p:txBody>
      </p:sp>
      <p:pic>
        <p:nvPicPr>
          <p:cNvPr id="9218" name="Picture 2">
            <a:extLst>
              <a:ext uri="{FF2B5EF4-FFF2-40B4-BE49-F238E27FC236}">
                <a16:creationId xmlns:a16="http://schemas.microsoft.com/office/drawing/2014/main" id="{8C1EA0B7-D3A8-487B-A035-7D8773FDD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7543800"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48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D84385-7E34-481A-B987-51BA7276A477}"/>
              </a:ext>
            </a:extLst>
          </p:cNvPr>
          <p:cNvSpPr>
            <a:spLocks noGrp="1"/>
          </p:cNvSpPr>
          <p:nvPr>
            <p:ph type="title"/>
          </p:nvPr>
        </p:nvSpPr>
        <p:spPr/>
        <p:txBody>
          <a:bodyPr/>
          <a:lstStyle/>
          <a:p>
            <a:pPr algn="ctr"/>
            <a:r>
              <a:rPr lang="ru-RU" b="1" i="0" dirty="0">
                <a:solidFill>
                  <a:srgbClr val="FF0000"/>
                </a:solidFill>
                <a:effectLst/>
              </a:rPr>
              <a:t>Хвощ </a:t>
            </a:r>
            <a:r>
              <a:rPr lang="ru-RU" b="1" i="0" dirty="0" err="1">
                <a:solidFill>
                  <a:srgbClr val="FF0000"/>
                </a:solidFill>
                <a:effectLst/>
              </a:rPr>
              <a:t>камышевой</a:t>
            </a:r>
            <a:r>
              <a:rPr lang="ru-RU" b="1" i="0" dirty="0">
                <a:solidFill>
                  <a:srgbClr val="FF0000"/>
                </a:solidFill>
                <a:effectLst/>
              </a:rPr>
              <a:t>   </a:t>
            </a:r>
            <a:endParaRPr lang="ru-RU" b="1" dirty="0">
              <a:solidFill>
                <a:srgbClr val="FF0000"/>
              </a:solidFill>
            </a:endParaRPr>
          </a:p>
        </p:txBody>
      </p:sp>
      <p:pic>
        <p:nvPicPr>
          <p:cNvPr id="10242" name="Picture 2">
            <a:extLst>
              <a:ext uri="{FF2B5EF4-FFF2-40B4-BE49-F238E27FC236}">
                <a16:creationId xmlns:a16="http://schemas.microsoft.com/office/drawing/2014/main" id="{C33A9D79-020C-4856-8549-7B07684C3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7732340" cy="430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8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golos.ua/images/items/2017-03/21/0b03byR95O3NdIIz/img_top.jpg"/>
          <p:cNvPicPr>
            <a:picLocks noChangeAspect="1" noChangeArrowheads="1"/>
          </p:cNvPicPr>
          <p:nvPr/>
        </p:nvPicPr>
        <p:blipFill>
          <a:blip r:embed="rId2" cstate="print"/>
          <a:srcRect/>
          <a:stretch>
            <a:fillRect/>
          </a:stretch>
        </p:blipFill>
        <p:spPr bwMode="auto">
          <a:xfrm>
            <a:off x="2627784" y="1412776"/>
            <a:ext cx="3666795" cy="2750096"/>
          </a:xfrm>
          <a:prstGeom prst="rect">
            <a:avLst/>
          </a:prstGeom>
          <a:noFill/>
        </p:spPr>
      </p:pic>
      <p:sp>
        <p:nvSpPr>
          <p:cNvPr id="2" name="Заголовок 1"/>
          <p:cNvSpPr>
            <a:spLocks noGrp="1"/>
          </p:cNvSpPr>
          <p:nvPr>
            <p:ph type="title"/>
          </p:nvPr>
        </p:nvSpPr>
        <p:spPr>
          <a:xfrm>
            <a:off x="755576" y="260648"/>
            <a:ext cx="7543800" cy="1097280"/>
          </a:xfrm>
        </p:spPr>
        <p:txBody>
          <a:bodyPr>
            <a:normAutofit/>
          </a:bodyPr>
          <a:lstStyle/>
          <a:p>
            <a:pPr algn="ctr"/>
            <a:r>
              <a:rPr lang="ru-RU" sz="4400" b="1" dirty="0">
                <a:solidFill>
                  <a:srgbClr val="C00000"/>
                </a:solidFill>
              </a:rPr>
              <a:t>Черный аист</a:t>
            </a:r>
          </a:p>
        </p:txBody>
      </p:sp>
      <p:sp>
        <p:nvSpPr>
          <p:cNvPr id="3" name="Содержимое 2"/>
          <p:cNvSpPr>
            <a:spLocks noGrp="1"/>
          </p:cNvSpPr>
          <p:nvPr>
            <p:ph idx="1"/>
          </p:nvPr>
        </p:nvSpPr>
        <p:spPr>
          <a:xfrm>
            <a:off x="755576" y="2514600"/>
            <a:ext cx="7543800" cy="4343400"/>
          </a:xfrm>
        </p:spPr>
        <p:txBody>
          <a:bodyPr>
            <a:normAutofit fontScale="92500" lnSpcReduction="20000"/>
          </a:bodyPr>
          <a:lstStyle/>
          <a:p>
            <a:pPr>
              <a:buNone/>
            </a:pPr>
            <a:endParaRPr lang="ru-RU" dirty="0"/>
          </a:p>
          <a:p>
            <a:pPr>
              <a:buNone/>
            </a:pPr>
            <a:endParaRPr lang="ru-RU" dirty="0"/>
          </a:p>
          <a:p>
            <a:pPr>
              <a:buNone/>
            </a:pPr>
            <a:endParaRPr lang="ru-RU" dirty="0"/>
          </a:p>
          <a:p>
            <a:pPr>
              <a:buNone/>
            </a:pPr>
            <a:endParaRPr lang="ru-RU" dirty="0"/>
          </a:p>
          <a:p>
            <a:pPr>
              <a:buNone/>
            </a:pPr>
            <a:r>
              <a:rPr lang="ru-RU" dirty="0"/>
              <a:t>   Черные аисты несколько меньше белых. Близости человека избегают и придерживаются более глухих и малопосещаемых мест. Поселяются в долине рек или вблизи болот, чередующихся с участками леса. Гнездо расположено на дереве и используется несколько лет. Очень осторожная и молчаливая птица. Питается рыбой , лягушками, грызунами. Улетают в конце августа- сентябре. В Брянской области чёрные аисты занесены в Красную книгу.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543800" cy="1097280"/>
          </a:xfrm>
        </p:spPr>
        <p:txBody>
          <a:bodyPr>
            <a:normAutofit/>
          </a:bodyPr>
          <a:lstStyle/>
          <a:p>
            <a:pPr algn="ctr"/>
            <a:r>
              <a:rPr lang="ru-RU" sz="4400" b="1" dirty="0">
                <a:solidFill>
                  <a:srgbClr val="C00000"/>
                </a:solidFill>
              </a:rPr>
              <a:t>Глухарь</a:t>
            </a:r>
          </a:p>
        </p:txBody>
      </p:sp>
      <p:sp>
        <p:nvSpPr>
          <p:cNvPr id="3" name="Содержимое 2"/>
          <p:cNvSpPr>
            <a:spLocks noGrp="1"/>
          </p:cNvSpPr>
          <p:nvPr>
            <p:ph idx="1"/>
          </p:nvPr>
        </p:nvSpPr>
        <p:spPr/>
        <p:txBody>
          <a:bodyPr>
            <a:normAutofit fontScale="92500" lnSpcReduction="20000"/>
          </a:bodyPr>
          <a:lstStyle/>
          <a:p>
            <a:pPr>
              <a:buNone/>
            </a:pPr>
            <a:endParaRPr lang="ru-RU" dirty="0"/>
          </a:p>
          <a:p>
            <a:pPr>
              <a:buNone/>
            </a:pPr>
            <a:endParaRPr lang="ru-RU" dirty="0"/>
          </a:p>
          <a:p>
            <a:pPr>
              <a:buNone/>
            </a:pPr>
            <a:endParaRPr lang="ru-RU" dirty="0"/>
          </a:p>
          <a:p>
            <a:pPr>
              <a:buNone/>
            </a:pPr>
            <a:endParaRPr lang="ru-RU" dirty="0"/>
          </a:p>
          <a:p>
            <a:pPr>
              <a:buNone/>
            </a:pPr>
            <a:r>
              <a:rPr lang="ru-RU" dirty="0"/>
              <a:t>    Для своего обитания глухари избирают большие лесные массивы с наличием высокоствольных деревьев, густого подлеска, кустарника и ягодника. Основной пищей глухаря летом служат всевозможные ягоды и беспозвоночные животные (кузнечики, жуки, пауки, гусеницы, личинки и др. Осенью глухарь любит кормиться осиновыми листьями и хвоей сосны и ели, а зимой - побегами лиственных деревьев и хвоей. В Брянской области глухари занесены в Красную книгу. </a:t>
            </a:r>
          </a:p>
        </p:txBody>
      </p:sp>
      <p:pic>
        <p:nvPicPr>
          <p:cNvPr id="1026" name="Picture 2" descr="https://avatars.mds.yandex.net/get-pdb/1818344/ca28f523-a0a3-4b00-a28f-50b9a39e0db6/s1200?webp=false"/>
          <p:cNvPicPr>
            <a:picLocks noChangeAspect="1" noChangeArrowheads="1"/>
          </p:cNvPicPr>
          <p:nvPr/>
        </p:nvPicPr>
        <p:blipFill>
          <a:blip r:embed="rId2" cstate="print"/>
          <a:srcRect/>
          <a:stretch>
            <a:fillRect/>
          </a:stretch>
        </p:blipFill>
        <p:spPr bwMode="auto">
          <a:xfrm>
            <a:off x="2411760" y="1340768"/>
            <a:ext cx="3744416" cy="249627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7543800" cy="1097280"/>
          </a:xfrm>
        </p:spPr>
        <p:txBody>
          <a:bodyPr>
            <a:normAutofit/>
          </a:bodyPr>
          <a:lstStyle/>
          <a:p>
            <a:pPr algn="ctr"/>
            <a:r>
              <a:rPr lang="ru-RU" sz="4400" b="1" dirty="0">
                <a:solidFill>
                  <a:srgbClr val="C00000"/>
                </a:solidFill>
              </a:rPr>
              <a:t>Стерлядь</a:t>
            </a:r>
          </a:p>
        </p:txBody>
      </p:sp>
      <p:sp>
        <p:nvSpPr>
          <p:cNvPr id="3" name="Содержимое 2"/>
          <p:cNvSpPr>
            <a:spLocks noGrp="1"/>
          </p:cNvSpPr>
          <p:nvPr>
            <p:ph idx="1"/>
          </p:nvPr>
        </p:nvSpPr>
        <p:spPr/>
        <p:txBody>
          <a:bodyPr>
            <a:normAutofit fontScale="92500" lnSpcReduction="10000"/>
          </a:bodyPr>
          <a:lstStyle/>
          <a:p>
            <a:pPr>
              <a:buNone/>
            </a:pPr>
            <a:endParaRPr lang="ru-RU" dirty="0"/>
          </a:p>
          <a:p>
            <a:pPr>
              <a:buNone/>
            </a:pPr>
            <a:endParaRPr lang="ru-RU" dirty="0"/>
          </a:p>
          <a:p>
            <a:pPr>
              <a:buNone/>
            </a:pPr>
            <a:endParaRPr lang="ru-RU" dirty="0"/>
          </a:p>
          <a:p>
            <a:pPr>
              <a:buNone/>
            </a:pPr>
            <a:endParaRPr lang="ru-RU" dirty="0"/>
          </a:p>
          <a:p>
            <a:pPr>
              <a:buNone/>
            </a:pPr>
            <a:r>
              <a:rPr lang="ru-RU" dirty="0"/>
              <a:t>    Рыба семейства осетровых. Длина тела до 130 см, вес – до 15 кг. Продолжительность жизни около 30 лет. Питается личинками различных насекомых, червями, икрой других рыб. Тело стерляди вместо обыкновенной чешуи покрыто рядами костяных щитков. Впереди рта находятся 4 усика. Стерлядь предпочитает держаться на глубоких участках реки. Нередко она совсем зарывается в песок и выставляет только нос. </a:t>
            </a:r>
          </a:p>
        </p:txBody>
      </p:sp>
      <p:pic>
        <p:nvPicPr>
          <p:cNvPr id="27650" name="Picture 2" descr="http://fishprud.ru/wp-content/uploads/2019/02/%D1%81%D1%82%D0%B5%D1%80%D0%BB%D1%8F%D0%B4%D1%8C5.jpg"/>
          <p:cNvPicPr>
            <a:picLocks noChangeAspect="1" noChangeArrowheads="1"/>
          </p:cNvPicPr>
          <p:nvPr/>
        </p:nvPicPr>
        <p:blipFill>
          <a:blip r:embed="rId2" cstate="print"/>
          <a:srcRect/>
          <a:stretch>
            <a:fillRect/>
          </a:stretch>
        </p:blipFill>
        <p:spPr bwMode="auto">
          <a:xfrm>
            <a:off x="2195736" y="1124744"/>
            <a:ext cx="4236988" cy="28219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543800" cy="1097280"/>
          </a:xfrm>
        </p:spPr>
        <p:txBody>
          <a:bodyPr>
            <a:normAutofit/>
          </a:bodyPr>
          <a:lstStyle/>
          <a:p>
            <a:pPr algn="ctr"/>
            <a:r>
              <a:rPr lang="ru-RU" sz="4400" b="1" dirty="0">
                <a:solidFill>
                  <a:srgbClr val="C00000"/>
                </a:solidFill>
              </a:rPr>
              <a:t>Выхухоль </a:t>
            </a:r>
          </a:p>
        </p:txBody>
      </p:sp>
      <p:sp>
        <p:nvSpPr>
          <p:cNvPr id="3" name="Содержимое 2"/>
          <p:cNvSpPr>
            <a:spLocks noGrp="1"/>
          </p:cNvSpPr>
          <p:nvPr>
            <p:ph idx="1"/>
          </p:nvPr>
        </p:nvSpPr>
        <p:spPr/>
        <p:txBody>
          <a:bodyPr>
            <a:normAutofit fontScale="92500" lnSpcReduction="20000"/>
          </a:bodyPr>
          <a:lstStyle/>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r>
              <a:rPr lang="ru-RU" dirty="0"/>
              <a:t>   В Брянской области встречается редкое животное – выхухоль. Она хорошо плавает с помощью длинного, сжатого с боков хвоста и перепонок на лапах. Под водой они охотятся на насекомых, червей, рыбу и грызут стебли околоводных растений. Вес выхухоли около 520 г, длина тела 18 – 22 см, такой же длины хвост. Окраска спины серовато – коричневая, брюшко сероватое или белое. Мех густой, бархатистый и очень прочный. </a:t>
            </a:r>
          </a:p>
        </p:txBody>
      </p:sp>
      <p:pic>
        <p:nvPicPr>
          <p:cNvPr id="26626" name="Picture 2" descr="https://web-zoopark.ru/wp-content/uploads/2018/07/1-303.jpg"/>
          <p:cNvPicPr>
            <a:picLocks noChangeAspect="1" noChangeArrowheads="1"/>
          </p:cNvPicPr>
          <p:nvPr/>
        </p:nvPicPr>
        <p:blipFill>
          <a:blip r:embed="rId2" cstate="print"/>
          <a:srcRect/>
          <a:stretch>
            <a:fillRect/>
          </a:stretch>
        </p:blipFill>
        <p:spPr bwMode="auto">
          <a:xfrm>
            <a:off x="1907704" y="1268760"/>
            <a:ext cx="5112568" cy="28758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7543800" cy="1097280"/>
          </a:xfrm>
        </p:spPr>
        <p:txBody>
          <a:bodyPr>
            <a:normAutofit/>
          </a:bodyPr>
          <a:lstStyle/>
          <a:p>
            <a:pPr algn="ctr"/>
            <a:r>
              <a:rPr lang="ru-RU" sz="4400" b="1" dirty="0">
                <a:solidFill>
                  <a:srgbClr val="C00000"/>
                </a:solidFill>
              </a:rPr>
              <a:t>Бурый медведь</a:t>
            </a:r>
          </a:p>
        </p:txBody>
      </p:sp>
      <p:sp>
        <p:nvSpPr>
          <p:cNvPr id="3" name="Содержимое 2"/>
          <p:cNvSpPr>
            <a:spLocks noGrp="1"/>
          </p:cNvSpPr>
          <p:nvPr>
            <p:ph idx="1"/>
          </p:nvPr>
        </p:nvSpPr>
        <p:spPr>
          <a:xfrm>
            <a:off x="827584" y="1484784"/>
            <a:ext cx="7543800" cy="5112568"/>
          </a:xfrm>
        </p:spPr>
        <p:txBody>
          <a:bodyPr>
            <a:normAutofit fontScale="32500" lnSpcReduction="20000"/>
          </a:bodyPr>
          <a:lstStyle/>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r>
              <a:rPr lang="ru-RU" dirty="0"/>
              <a:t>    </a:t>
            </a:r>
          </a:p>
          <a:p>
            <a:pPr>
              <a:buNone/>
            </a:pPr>
            <a:endParaRPr lang="ru-RU" dirty="0"/>
          </a:p>
          <a:p>
            <a:pPr>
              <a:buNone/>
            </a:pPr>
            <a:endParaRPr lang="ru-RU" dirty="0"/>
          </a:p>
          <a:p>
            <a:pPr>
              <a:buNone/>
            </a:pPr>
            <a:endParaRPr lang="ru-RU" sz="3600" dirty="0"/>
          </a:p>
          <a:p>
            <a:pPr>
              <a:buNone/>
            </a:pPr>
            <a:r>
              <a:rPr lang="ru-RU" sz="3600" dirty="0"/>
              <a:t>    </a:t>
            </a:r>
            <a:r>
              <a:rPr lang="ru-RU" sz="6200" dirty="0"/>
              <a:t>Этот вид принадлежит к крупным хищникам. Единично сохранился в лесах Брянского, </a:t>
            </a:r>
            <a:r>
              <a:rPr lang="ru-RU" sz="6200" dirty="0" err="1"/>
              <a:t>Суземского</a:t>
            </a:r>
            <a:r>
              <a:rPr lang="ru-RU" sz="6200" dirty="0"/>
              <a:t> и </a:t>
            </a:r>
            <a:r>
              <a:rPr lang="ru-RU" sz="6200" dirty="0" err="1"/>
              <a:t>Клетнянского</a:t>
            </a:r>
            <a:r>
              <a:rPr lang="ru-RU" sz="6200" dirty="0"/>
              <a:t> районов. Он имеет могучее телосложение. Длина тела достигает 2,5 метров, вес самца - до 700 кг. Самки мельче и легче. Мех густой и высокий. Бурый медведь обитает в глухих хвойных участках леса, около моховых болот, в местах богатых ягодами. Медведь всеяден, поедает ягоды, орехи, жёлуди, побеги молодых осин и рябин. Любит лакомиться мёдом. Животной пищей служат муравьи, лягушки, ящерицы, грызуны; при </a:t>
            </a:r>
            <a:r>
              <a:rPr lang="ru-RU" sz="6200" dirty="0" err="1"/>
              <a:t>случае-лесные</a:t>
            </a:r>
            <a:r>
              <a:rPr lang="ru-RU" sz="6200" dirty="0"/>
              <a:t> птицы, их яйца.</a:t>
            </a:r>
            <a:endParaRPr lang="ru-RU" sz="3600" dirty="0"/>
          </a:p>
        </p:txBody>
      </p:sp>
      <p:pic>
        <p:nvPicPr>
          <p:cNvPr id="29698" name="Picture 2" descr="https://avatars.mds.yandex.net/get-pdb/1066918/54727ea3-e871-4e4e-a51b-dfb586680bc5/s1200?webp=false"/>
          <p:cNvPicPr>
            <a:picLocks noChangeAspect="1" noChangeArrowheads="1"/>
          </p:cNvPicPr>
          <p:nvPr/>
        </p:nvPicPr>
        <p:blipFill>
          <a:blip r:embed="rId2" cstate="print"/>
          <a:srcRect/>
          <a:stretch>
            <a:fillRect/>
          </a:stretch>
        </p:blipFill>
        <p:spPr bwMode="auto">
          <a:xfrm>
            <a:off x="1979713" y="1052737"/>
            <a:ext cx="4896544" cy="32643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7543800" cy="1097280"/>
          </a:xfrm>
        </p:spPr>
        <p:txBody>
          <a:bodyPr>
            <a:normAutofit/>
          </a:bodyPr>
          <a:lstStyle/>
          <a:p>
            <a:pPr algn="ctr"/>
            <a:r>
              <a:rPr lang="ru-RU" sz="4400" b="1" dirty="0">
                <a:solidFill>
                  <a:srgbClr val="C00000"/>
                </a:solidFill>
              </a:rPr>
              <a:t>Рысь</a:t>
            </a:r>
          </a:p>
        </p:txBody>
      </p:sp>
      <p:sp>
        <p:nvSpPr>
          <p:cNvPr id="3" name="Содержимое 2"/>
          <p:cNvSpPr>
            <a:spLocks noGrp="1"/>
          </p:cNvSpPr>
          <p:nvPr>
            <p:ph idx="1"/>
          </p:nvPr>
        </p:nvSpPr>
        <p:spPr>
          <a:xfrm>
            <a:off x="800100" y="2057400"/>
            <a:ext cx="7543800" cy="4539952"/>
          </a:xfrm>
        </p:spPr>
        <p:txBody>
          <a:bodyPr>
            <a:normAutofit fontScale="92500" lnSpcReduction="20000"/>
          </a:bodyPr>
          <a:lstStyle/>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r>
              <a:rPr lang="ru-RU" dirty="0"/>
              <a:t>   Рысь – большая дикая кошка. Своими размерами она напоминает крупную собаку. Хвост у рыси как бы обрублен, на ушах небольшие кисточки. Рысь – очень ловкое животное, она умеет лазать по деревьям, быстро бегать, хорошо плавает. Она может делать прыжки до 3,5 – 4 м в длину. Рысь – хищник. Она охотится на зайцев, молодых косуль, грызунов, различных птиц (особенно рябчиков и тетеревов). Живет рысь в лесах, чаще глухих и спокойных, но изредка встречается и в редколесьях. </a:t>
            </a:r>
          </a:p>
          <a:p>
            <a:pPr>
              <a:buNone/>
            </a:pPr>
            <a:endParaRPr lang="ru-RU" dirty="0"/>
          </a:p>
          <a:p>
            <a:pPr>
              <a:buNone/>
            </a:pPr>
            <a:endParaRPr lang="ru-RU" dirty="0"/>
          </a:p>
        </p:txBody>
      </p:sp>
      <p:pic>
        <p:nvPicPr>
          <p:cNvPr id="28674" name="Picture 2" descr="https://s1.1zoom.ru/b5050/16/145889-aleni_1400x1050.jpg"/>
          <p:cNvPicPr>
            <a:picLocks noChangeAspect="1" noChangeArrowheads="1"/>
          </p:cNvPicPr>
          <p:nvPr/>
        </p:nvPicPr>
        <p:blipFill>
          <a:blip r:embed="rId2" cstate="print"/>
          <a:srcRect/>
          <a:stretch>
            <a:fillRect/>
          </a:stretch>
        </p:blipFill>
        <p:spPr bwMode="auto">
          <a:xfrm>
            <a:off x="1979712" y="980728"/>
            <a:ext cx="4536504" cy="32450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764704"/>
            <a:ext cx="8424936" cy="5636096"/>
          </a:xfrm>
        </p:spPr>
        <p:txBody>
          <a:bodyPr>
            <a:normAutofit lnSpcReduction="10000"/>
          </a:bodyPr>
          <a:lstStyle/>
          <a:p>
            <a:pPr>
              <a:buNone/>
            </a:pPr>
            <a:r>
              <a:rPr lang="ru-RU" b="1" dirty="0">
                <a:solidFill>
                  <a:srgbClr val="C00000"/>
                </a:solidFill>
                <a:latin typeface="Times New Roman" pitchFamily="18" charset="0"/>
                <a:cs typeface="Times New Roman" pitchFamily="18" charset="0"/>
              </a:rPr>
              <a:t>Красная книга Брянской области</a:t>
            </a:r>
            <a:r>
              <a:rPr lang="ru-RU" dirty="0">
                <a:solidFill>
                  <a:srgbClr val="C00000"/>
                </a:solidFill>
                <a:latin typeface="Times New Roman" pitchFamily="18" charset="0"/>
                <a:cs typeface="Times New Roman" pitchFamily="18" charset="0"/>
              </a:rPr>
              <a:t> </a:t>
            </a:r>
            <a:r>
              <a:rPr lang="ru-RU" dirty="0"/>
              <a:t>— </a:t>
            </a:r>
            <a:r>
              <a:rPr lang="ru-RU" dirty="0">
                <a:latin typeface="Times New Roman" pitchFamily="18" charset="0"/>
                <a:cs typeface="Times New Roman" pitchFamily="18" charset="0"/>
              </a:rPr>
              <a:t>аннотированный список редких и находящихся под угрозой исчезновения животных, растений и грибов Брянской области. Она была подготовлена коллективом учёных под редакцией Ю.П. Федотова. Первое издание Красной книги Брянской области выпущено в 2004 году в 2-ух томах. Красная книга Брянской области является официальным изданием, предназначенным как для специалистов, так и для широкого круга читателей.</a:t>
            </a:r>
          </a:p>
          <a:p>
            <a:pPr>
              <a:buNone/>
            </a:pPr>
            <a:r>
              <a:rPr lang="ru-RU" dirty="0">
                <a:latin typeface="Times New Roman" pitchFamily="18" charset="0"/>
                <a:cs typeface="Times New Roman" pitchFamily="18" charset="0"/>
              </a:rPr>
              <a:t>В первом томе представлен список редких и находящихся под угрозой исчезновения животных Брянской области, который включает 113 видов: 24 — насекомые, 1 — миноги, 10 — рыбы, 5 — земно­водные, 3 — пресмыкающиеся, 51 — птицы, 19 — млекопитающие.</a:t>
            </a:r>
          </a:p>
          <a:p>
            <a:pPr>
              <a:buNone/>
            </a:pPr>
            <a:r>
              <a:rPr lang="ru-RU" dirty="0">
                <a:latin typeface="Times New Roman" pitchFamily="18" charset="0"/>
                <a:cs typeface="Times New Roman" pitchFamily="18" charset="0"/>
              </a:rPr>
              <a:t>Для каждого вида приведены иллюстрации, карта распространения, определены статус и категория редкости, даны краткое описание, сведения о численности и необходимых мерах охраны</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543800" cy="1097280"/>
          </a:xfrm>
        </p:spPr>
        <p:txBody>
          <a:bodyPr>
            <a:normAutofit/>
          </a:bodyPr>
          <a:lstStyle/>
          <a:p>
            <a:pPr algn="ctr"/>
            <a:r>
              <a:rPr lang="ru-RU" sz="4400" b="1" dirty="0">
                <a:solidFill>
                  <a:srgbClr val="C00000"/>
                </a:solidFill>
              </a:rPr>
              <a:t>Зубр европейский</a:t>
            </a:r>
          </a:p>
        </p:txBody>
      </p:sp>
      <p:sp>
        <p:nvSpPr>
          <p:cNvPr id="3" name="Содержимое 2"/>
          <p:cNvSpPr>
            <a:spLocks noGrp="1"/>
          </p:cNvSpPr>
          <p:nvPr>
            <p:ph idx="1"/>
          </p:nvPr>
        </p:nvSpPr>
        <p:spPr/>
        <p:txBody>
          <a:bodyPr>
            <a:normAutofit fontScale="77500" lnSpcReduction="20000"/>
          </a:bodyPr>
          <a:lstStyle/>
          <a:p>
            <a:pPr>
              <a:buNone/>
            </a:pPr>
            <a:r>
              <a:rPr lang="ru-RU" dirty="0"/>
              <a:t>   </a:t>
            </a:r>
          </a:p>
          <a:p>
            <a:pPr>
              <a:buNone/>
            </a:pPr>
            <a:endParaRPr lang="ru-RU" dirty="0"/>
          </a:p>
          <a:p>
            <a:pPr>
              <a:buNone/>
            </a:pPr>
            <a:endParaRPr lang="ru-RU" dirty="0"/>
          </a:p>
          <a:p>
            <a:pPr>
              <a:buNone/>
            </a:pPr>
            <a:endParaRPr lang="ru-RU" dirty="0"/>
          </a:p>
          <a:p>
            <a:pPr>
              <a:buNone/>
            </a:pPr>
            <a:r>
              <a:rPr lang="ru-RU" dirty="0"/>
              <a:t>   </a:t>
            </a:r>
          </a:p>
          <a:p>
            <a:pPr>
              <a:buNone/>
            </a:pPr>
            <a:r>
              <a:rPr lang="ru-RU" dirty="0"/>
              <a:t>   </a:t>
            </a:r>
          </a:p>
          <a:p>
            <a:pPr>
              <a:buNone/>
            </a:pPr>
            <a:endParaRPr lang="ru-RU" dirty="0"/>
          </a:p>
          <a:p>
            <a:pPr>
              <a:buNone/>
            </a:pPr>
            <a:r>
              <a:rPr lang="ru-RU" dirty="0"/>
              <a:t>    Заповедник «Брянский лес» с некоторых пор стал местом обитания европейского зубра — животного, которое внесено в Красные книги Брянской области, России и которое охраняется в мире. Сегодня зубр на </a:t>
            </a:r>
            <a:r>
              <a:rPr lang="ru-RU" dirty="0" err="1"/>
              <a:t>Брянщине</a:t>
            </a:r>
            <a:r>
              <a:rPr lang="ru-RU" dirty="0"/>
              <a:t> — это вид, находящийся под угрозой исчезновения. Зубр является самым тяжёлым и крупным наземным млекопитающим Европы.</a:t>
            </a:r>
          </a:p>
        </p:txBody>
      </p:sp>
      <p:pic>
        <p:nvPicPr>
          <p:cNvPr id="1026" name="Picture 2" descr="https://publica.pl/wp-content/uploads/2016/03/1280px-HanBison_femmelle_et_petit.jpg"/>
          <p:cNvPicPr>
            <a:picLocks noChangeAspect="1" noChangeArrowheads="1"/>
          </p:cNvPicPr>
          <p:nvPr/>
        </p:nvPicPr>
        <p:blipFill>
          <a:blip r:embed="rId2" cstate="print"/>
          <a:srcRect/>
          <a:stretch>
            <a:fillRect/>
          </a:stretch>
        </p:blipFill>
        <p:spPr bwMode="auto">
          <a:xfrm>
            <a:off x="1115616" y="1196753"/>
            <a:ext cx="6912768" cy="374441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FFAEB7-34E2-40E2-B947-EDF6F5871EB1}"/>
              </a:ext>
            </a:extLst>
          </p:cNvPr>
          <p:cNvSpPr>
            <a:spLocks noGrp="1"/>
          </p:cNvSpPr>
          <p:nvPr>
            <p:ph type="title"/>
          </p:nvPr>
        </p:nvSpPr>
        <p:spPr/>
        <p:txBody>
          <a:bodyPr>
            <a:normAutofit fontScale="90000"/>
          </a:bodyPr>
          <a:lstStyle/>
          <a:p>
            <a:pPr algn="ctr"/>
            <a:r>
              <a:rPr lang="ru-RU" b="1" dirty="0">
                <a:solidFill>
                  <a:srgbClr val="FF0000"/>
                </a:solidFill>
              </a:rPr>
              <a:t>Длиннохвостая неясыть относится так же к третьей категории</a:t>
            </a:r>
          </a:p>
        </p:txBody>
      </p:sp>
      <p:pic>
        <p:nvPicPr>
          <p:cNvPr id="1026" name="Picture 2">
            <a:extLst>
              <a:ext uri="{FF2B5EF4-FFF2-40B4-BE49-F238E27FC236}">
                <a16:creationId xmlns:a16="http://schemas.microsoft.com/office/drawing/2014/main" id="{DA435B46-7F1F-45A4-B3CE-03C6B5270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480720" cy="470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42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3C960F-CA67-4A30-BE64-6781A7FF1672}"/>
              </a:ext>
            </a:extLst>
          </p:cNvPr>
          <p:cNvSpPr>
            <a:spLocks noGrp="1"/>
          </p:cNvSpPr>
          <p:nvPr>
            <p:ph type="title"/>
          </p:nvPr>
        </p:nvSpPr>
        <p:spPr/>
        <p:txBody>
          <a:bodyPr/>
          <a:lstStyle/>
          <a:p>
            <a:pPr algn="ctr"/>
            <a:r>
              <a:rPr lang="ru-RU" b="1" dirty="0">
                <a:solidFill>
                  <a:srgbClr val="FF0000"/>
                </a:solidFill>
              </a:rPr>
              <a:t>Выдра речная относится к третий категории</a:t>
            </a:r>
          </a:p>
        </p:txBody>
      </p:sp>
      <p:pic>
        <p:nvPicPr>
          <p:cNvPr id="2050" name="Picture 2">
            <a:extLst>
              <a:ext uri="{FF2B5EF4-FFF2-40B4-BE49-F238E27FC236}">
                <a16:creationId xmlns:a16="http://schemas.microsoft.com/office/drawing/2014/main" id="{F8D11AA2-4C6A-47B5-9E34-F9628D9E9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060848"/>
            <a:ext cx="7543800" cy="446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1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12FD2C-C4E3-47E6-BA8E-8BD0E2B111B9}"/>
              </a:ext>
            </a:extLst>
          </p:cNvPr>
          <p:cNvSpPr>
            <a:spLocks noGrp="1"/>
          </p:cNvSpPr>
          <p:nvPr>
            <p:ph type="title"/>
          </p:nvPr>
        </p:nvSpPr>
        <p:spPr/>
        <p:txBody>
          <a:bodyPr/>
          <a:lstStyle/>
          <a:p>
            <a:pPr algn="ctr"/>
            <a:r>
              <a:rPr lang="ru-RU" b="1" i="0" dirty="0">
                <a:solidFill>
                  <a:srgbClr val="FF0000"/>
                </a:solidFill>
                <a:effectLst/>
                <a:latin typeface="arial" panose="020B0604020202020204" pitchFamily="34" charset="0"/>
              </a:rPr>
              <a:t>Лесная соня относится к третий категории</a:t>
            </a:r>
            <a:endParaRPr lang="ru-RU" b="1" dirty="0">
              <a:solidFill>
                <a:srgbClr val="FF0000"/>
              </a:solidFill>
            </a:endParaRPr>
          </a:p>
        </p:txBody>
      </p:sp>
      <p:pic>
        <p:nvPicPr>
          <p:cNvPr id="3074" name="Picture 2">
            <a:extLst>
              <a:ext uri="{FF2B5EF4-FFF2-40B4-BE49-F238E27FC236}">
                <a16:creationId xmlns:a16="http://schemas.microsoft.com/office/drawing/2014/main" id="{9935AB4D-AE8C-44AD-9130-656450CD3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777686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63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6A74A1-53AF-4812-8DD9-E455D1333D1C}"/>
              </a:ext>
            </a:extLst>
          </p:cNvPr>
          <p:cNvSpPr>
            <a:spLocks noGrp="1"/>
          </p:cNvSpPr>
          <p:nvPr>
            <p:ph type="title"/>
          </p:nvPr>
        </p:nvSpPr>
        <p:spPr/>
        <p:txBody>
          <a:bodyPr/>
          <a:lstStyle/>
          <a:p>
            <a:pPr algn="ctr"/>
            <a:r>
              <a:rPr lang="ru-RU" b="1" i="0" dirty="0">
                <a:solidFill>
                  <a:srgbClr val="FF0000"/>
                </a:solidFill>
                <a:effectLst/>
              </a:rPr>
              <a:t>Дупель относится ко второй категории</a:t>
            </a:r>
            <a:endParaRPr lang="ru-RU" b="1" dirty="0">
              <a:solidFill>
                <a:srgbClr val="FF0000"/>
              </a:solidFill>
            </a:endParaRPr>
          </a:p>
        </p:txBody>
      </p:sp>
      <p:pic>
        <p:nvPicPr>
          <p:cNvPr id="4098" name="Picture 2">
            <a:extLst>
              <a:ext uri="{FF2B5EF4-FFF2-40B4-BE49-F238E27FC236}">
                <a16:creationId xmlns:a16="http://schemas.microsoft.com/office/drawing/2014/main" id="{1986849C-9299-4057-A8A7-DE90E96F2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060848"/>
            <a:ext cx="7948364"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6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8AB2B9-697E-4C4B-A32D-9D8497FD404A}"/>
              </a:ext>
            </a:extLst>
          </p:cNvPr>
          <p:cNvSpPr>
            <a:spLocks noGrp="1"/>
          </p:cNvSpPr>
          <p:nvPr>
            <p:ph type="title"/>
          </p:nvPr>
        </p:nvSpPr>
        <p:spPr/>
        <p:txBody>
          <a:bodyPr/>
          <a:lstStyle/>
          <a:p>
            <a:pPr algn="ctr"/>
            <a:r>
              <a:rPr lang="ru-RU" b="1" i="0" dirty="0">
                <a:solidFill>
                  <a:srgbClr val="FF0000"/>
                </a:solidFill>
                <a:effectLst/>
              </a:rPr>
              <a:t>Лебедь-кликун относится к третьей категории</a:t>
            </a:r>
            <a:endParaRPr lang="ru-RU" b="1" dirty="0">
              <a:solidFill>
                <a:srgbClr val="FF0000"/>
              </a:solidFill>
            </a:endParaRPr>
          </a:p>
        </p:txBody>
      </p:sp>
      <p:pic>
        <p:nvPicPr>
          <p:cNvPr id="5122" name="Picture 2">
            <a:extLst>
              <a:ext uri="{FF2B5EF4-FFF2-40B4-BE49-F238E27FC236}">
                <a16:creationId xmlns:a16="http://schemas.microsoft.com/office/drawing/2014/main" id="{BF77657E-F452-46DF-B20A-6AFB5D8A9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208912"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26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DB64CB2-1C2E-4D09-B597-A4108ADB2977}"/>
              </a:ext>
            </a:extLst>
          </p:cNvPr>
          <p:cNvSpPr>
            <a:spLocks noGrp="1"/>
          </p:cNvSpPr>
          <p:nvPr>
            <p:ph type="title"/>
          </p:nvPr>
        </p:nvSpPr>
        <p:spPr>
          <a:xfrm>
            <a:off x="6091969" y="1058337"/>
            <a:ext cx="2603501" cy="714480"/>
          </a:xfrm>
        </p:spPr>
        <p:txBody>
          <a:bodyPr/>
          <a:lstStyle/>
          <a:p>
            <a:pPr algn="ctr"/>
            <a:r>
              <a:rPr lang="ru-RU" b="1" dirty="0">
                <a:solidFill>
                  <a:srgbClr val="FF0000"/>
                </a:solidFill>
              </a:rPr>
              <a:t>Беркут</a:t>
            </a:r>
          </a:p>
        </p:txBody>
      </p:sp>
      <p:sp>
        <p:nvSpPr>
          <p:cNvPr id="7" name="Рисунок 6">
            <a:extLst>
              <a:ext uri="{FF2B5EF4-FFF2-40B4-BE49-F238E27FC236}">
                <a16:creationId xmlns:a16="http://schemas.microsoft.com/office/drawing/2014/main" id="{9243FEDA-FF2F-441F-91C1-A8DD8B8C3C9A}"/>
              </a:ext>
            </a:extLst>
          </p:cNvPr>
          <p:cNvSpPr>
            <a:spLocks noGrp="1"/>
          </p:cNvSpPr>
          <p:nvPr>
            <p:ph type="pic" idx="1"/>
          </p:nvPr>
        </p:nvSpPr>
        <p:spPr/>
      </p:sp>
      <p:sp>
        <p:nvSpPr>
          <p:cNvPr id="9" name="Текст 8">
            <a:extLst>
              <a:ext uri="{FF2B5EF4-FFF2-40B4-BE49-F238E27FC236}">
                <a16:creationId xmlns:a16="http://schemas.microsoft.com/office/drawing/2014/main" id="{6B439F4E-7AE5-47C4-983B-3A871455CAA7}"/>
              </a:ext>
            </a:extLst>
          </p:cNvPr>
          <p:cNvSpPr>
            <a:spLocks noGrp="1"/>
          </p:cNvSpPr>
          <p:nvPr>
            <p:ph type="body" sz="half" idx="2"/>
          </p:nvPr>
        </p:nvSpPr>
        <p:spPr>
          <a:xfrm>
            <a:off x="6083300" y="1772816"/>
            <a:ext cx="2809179" cy="4248471"/>
          </a:xfrm>
        </p:spPr>
        <p:txBody>
          <a:bodyPr>
            <a:normAutofit fontScale="47500" lnSpcReduction="20000"/>
          </a:bodyPr>
          <a:lstStyle/>
          <a:p>
            <a:r>
              <a:rPr lang="ru-RU" sz="3700" b="1" i="0" dirty="0">
                <a:solidFill>
                  <a:srgbClr val="333333"/>
                </a:solidFill>
                <a:effectLst/>
                <a:latin typeface="+mj-lt"/>
              </a:rPr>
              <a:t>Прекрасная, гордая хищная птица. Относится к классу – птицы, отряду – </a:t>
            </a:r>
            <a:r>
              <a:rPr lang="ru-RU" sz="3700" b="1" i="0" dirty="0" err="1">
                <a:solidFill>
                  <a:srgbClr val="333333"/>
                </a:solidFill>
                <a:effectLst/>
                <a:latin typeface="+mj-lt"/>
              </a:rPr>
              <a:t>соколообразных</a:t>
            </a:r>
            <a:r>
              <a:rPr lang="ru-RU" sz="3700" b="1" i="0" dirty="0">
                <a:solidFill>
                  <a:srgbClr val="333333"/>
                </a:solidFill>
                <a:effectLst/>
                <a:latin typeface="+mj-lt"/>
              </a:rPr>
              <a:t> и семейству ястребиных. Сейчас эти гордые птицы находятся в опасности, вид давно нашел свое место на страницах Красной книги. Размах крыльев у беркута до 2м, окрас темный, коричневый с бурым, на затылке встречаются золотистые перья. Крылья широкие, удобные для парения и маневров, хвост длинный</a:t>
            </a:r>
            <a:r>
              <a:rPr lang="ru-RU" b="0" i="0" dirty="0">
                <a:solidFill>
                  <a:srgbClr val="333333"/>
                </a:solidFill>
                <a:effectLst/>
                <a:latin typeface="YS Text"/>
              </a:rPr>
              <a:t>.</a:t>
            </a:r>
            <a:endParaRPr lang="ru-RU" dirty="0"/>
          </a:p>
        </p:txBody>
      </p:sp>
      <p:pic>
        <p:nvPicPr>
          <p:cNvPr id="11266" name="Picture 2">
            <a:extLst>
              <a:ext uri="{FF2B5EF4-FFF2-40B4-BE49-F238E27FC236}">
                <a16:creationId xmlns:a16="http://schemas.microsoft.com/office/drawing/2014/main" id="{9499E4F6-0A01-466F-A009-05D1D9FF5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40" y="1134368"/>
            <a:ext cx="5184576" cy="546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95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D80A88-0219-4657-BF27-18455734FA9A}"/>
              </a:ext>
            </a:extLst>
          </p:cNvPr>
          <p:cNvSpPr>
            <a:spLocks noGrp="1"/>
          </p:cNvSpPr>
          <p:nvPr>
            <p:ph type="title"/>
          </p:nvPr>
        </p:nvSpPr>
        <p:spPr>
          <a:xfrm>
            <a:off x="6083300" y="1143001"/>
            <a:ext cx="2603501" cy="845840"/>
          </a:xfrm>
        </p:spPr>
        <p:txBody>
          <a:bodyPr>
            <a:noAutofit/>
          </a:bodyPr>
          <a:lstStyle/>
          <a:p>
            <a:r>
              <a:rPr lang="ru-RU" sz="2400" b="1" dirty="0" err="1">
                <a:solidFill>
                  <a:srgbClr val="FF0000"/>
                </a:solidFill>
              </a:rPr>
              <a:t>Краснобрюхая</a:t>
            </a:r>
            <a:r>
              <a:rPr lang="ru-RU" sz="2400" b="1" dirty="0">
                <a:solidFill>
                  <a:srgbClr val="FF0000"/>
                </a:solidFill>
              </a:rPr>
              <a:t> жерлянка</a:t>
            </a:r>
          </a:p>
        </p:txBody>
      </p:sp>
      <p:sp>
        <p:nvSpPr>
          <p:cNvPr id="4" name="Текст 3">
            <a:extLst>
              <a:ext uri="{FF2B5EF4-FFF2-40B4-BE49-F238E27FC236}">
                <a16:creationId xmlns:a16="http://schemas.microsoft.com/office/drawing/2014/main" id="{F045B2E1-7F2E-4BDD-A441-A9A0AF7EC274}"/>
              </a:ext>
            </a:extLst>
          </p:cNvPr>
          <p:cNvSpPr>
            <a:spLocks noGrp="1"/>
          </p:cNvSpPr>
          <p:nvPr>
            <p:ph type="body" sz="half" idx="2"/>
          </p:nvPr>
        </p:nvSpPr>
        <p:spPr>
          <a:xfrm>
            <a:off x="5961462" y="1988841"/>
            <a:ext cx="2603500" cy="2103120"/>
          </a:xfrm>
        </p:spPr>
        <p:txBody>
          <a:bodyPr>
            <a:normAutofit fontScale="25000" lnSpcReduction="20000"/>
          </a:bodyPr>
          <a:lstStyle/>
          <a:p>
            <a:pPr algn="l"/>
            <a:r>
              <a:rPr lang="ru-RU" sz="5600" b="1" i="0" dirty="0" err="1">
                <a:solidFill>
                  <a:srgbClr val="202122"/>
                </a:solidFill>
                <a:effectLst/>
                <a:latin typeface="+mj-lt"/>
              </a:rPr>
              <a:t>Краснобрюхая</a:t>
            </a:r>
            <a:r>
              <a:rPr lang="ru-RU" sz="5600" b="1" i="0" dirty="0">
                <a:solidFill>
                  <a:srgbClr val="202122"/>
                </a:solidFill>
                <a:effectLst/>
                <a:latin typeface="+mj-lt"/>
              </a:rPr>
              <a:t> жерлянка имеет величину от 3,5 до 6 см. Цвет от тёмно-бурого с грязно-зелёными пятнами сверху до оранжевого или красного с синевато-чёрными неровными пятнами и разводами снизу. Основным продуктом питания являются насекомые: </a:t>
            </a:r>
            <a:r>
              <a:rPr lang="ru-RU" sz="5600" b="1" i="0" u="none" strike="noStrike" dirty="0">
                <a:solidFill>
                  <a:srgbClr val="0645AD"/>
                </a:solidFill>
                <a:effectLst/>
                <a:latin typeface="+mj-lt"/>
                <a:hlinkClick r:id="rId2" tooltip="Мухи"/>
              </a:rPr>
              <a:t>мухи</a:t>
            </a:r>
            <a:r>
              <a:rPr lang="ru-RU" sz="5600" b="1" i="0" dirty="0">
                <a:solidFill>
                  <a:srgbClr val="202122"/>
                </a:solidFill>
                <a:effectLst/>
                <a:latin typeface="+mj-lt"/>
              </a:rPr>
              <a:t>, сверчки, моли. Жерлянки не ядовиты для человека, хотя в их коже содержатся бактерицидные пептиды</a:t>
            </a:r>
            <a:r>
              <a:rPr lang="ru-RU" sz="5600" b="1" i="0" u="none" strike="noStrike" baseline="30000" dirty="0">
                <a:solidFill>
                  <a:srgbClr val="0645AD"/>
                </a:solidFill>
                <a:effectLst/>
                <a:latin typeface="+mj-lt"/>
                <a:hlinkClick r:id="rId3"/>
              </a:rPr>
              <a:t>[4]</a:t>
            </a:r>
            <a:r>
              <a:rPr lang="ru-RU" sz="5600" b="1" i="0" dirty="0">
                <a:solidFill>
                  <a:srgbClr val="202122"/>
                </a:solidFill>
                <a:effectLst/>
                <a:latin typeface="+mj-lt"/>
              </a:rPr>
              <a:t>. При попадании в глаза слизь </a:t>
            </a:r>
            <a:r>
              <a:rPr lang="ru-RU" sz="5600" b="1" i="0" dirty="0" err="1">
                <a:solidFill>
                  <a:srgbClr val="202122"/>
                </a:solidFill>
                <a:effectLst/>
                <a:latin typeface="+mj-lt"/>
              </a:rPr>
              <a:t>краснобрюхих</a:t>
            </a:r>
            <a:r>
              <a:rPr lang="ru-RU" sz="5600" b="1" i="0" dirty="0">
                <a:solidFill>
                  <a:srgbClr val="202122"/>
                </a:solidFill>
                <a:effectLst/>
                <a:latin typeface="+mj-lt"/>
              </a:rPr>
              <a:t> жерлянок вызывает жжение.</a:t>
            </a:r>
          </a:p>
          <a:p>
            <a:pPr algn="l"/>
            <a:r>
              <a:rPr lang="ru-RU" sz="5600" b="1" i="0" dirty="0">
                <a:solidFill>
                  <a:srgbClr val="202122"/>
                </a:solidFill>
                <a:effectLst/>
                <a:latin typeface="+mj-lt"/>
              </a:rPr>
              <a:t>Практически весь летний период проводит в воде. Активны при температуре от 10 до 30 °C, обычно при температуре воздуха 18—20 °C. Зиму проводит в естественных убежищах: норах грызунов, ямах и так далее. Спячка длится с октября-ноября по март-апрель.</a:t>
            </a:r>
            <a:r>
              <a:rPr lang="ru-RU" sz="5600" b="1" i="0" u="none" strike="noStrike" baseline="30000" dirty="0">
                <a:solidFill>
                  <a:srgbClr val="0645AD"/>
                </a:solidFill>
                <a:effectLst/>
                <a:latin typeface="+mj-lt"/>
                <a:hlinkClick r:id="rId3"/>
              </a:rPr>
              <a:t>[4]</a:t>
            </a:r>
            <a:endParaRPr lang="ru-RU" sz="5600" b="1" i="0" dirty="0">
              <a:solidFill>
                <a:srgbClr val="202122"/>
              </a:solidFill>
              <a:effectLst/>
              <a:latin typeface="+mj-lt"/>
            </a:endParaRPr>
          </a:p>
          <a:p>
            <a:endParaRPr lang="ru-RU" b="1" dirty="0"/>
          </a:p>
        </p:txBody>
      </p:sp>
      <p:pic>
        <p:nvPicPr>
          <p:cNvPr id="13314" name="Picture 2">
            <a:extLst>
              <a:ext uri="{FF2B5EF4-FFF2-40B4-BE49-F238E27FC236}">
                <a16:creationId xmlns:a16="http://schemas.microsoft.com/office/drawing/2014/main" id="{2BD7D332-F06D-43C0-A5CE-82FEA4D0E2AA}"/>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20344" r="20344"/>
          <a:stretch>
            <a:fillRect/>
          </a:stretch>
        </p:blipFill>
        <p:spPr bwMode="auto">
          <a:xfrm>
            <a:off x="579038" y="1143000"/>
            <a:ext cx="5014518" cy="509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3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A42F47-A8DD-4F7E-A277-676C55FF45BE}"/>
              </a:ext>
            </a:extLst>
          </p:cNvPr>
          <p:cNvSpPr>
            <a:spLocks noGrp="1"/>
          </p:cNvSpPr>
          <p:nvPr>
            <p:ph type="title"/>
          </p:nvPr>
        </p:nvSpPr>
        <p:spPr>
          <a:xfrm>
            <a:off x="6083300" y="1143001"/>
            <a:ext cx="2603501" cy="845840"/>
          </a:xfrm>
        </p:spPr>
        <p:txBody>
          <a:bodyPr>
            <a:normAutofit fontScale="90000"/>
          </a:bodyPr>
          <a:lstStyle/>
          <a:p>
            <a:pPr algn="ctr"/>
            <a:r>
              <a:rPr lang="ru-RU" b="1" dirty="0">
                <a:solidFill>
                  <a:srgbClr val="FF0000"/>
                </a:solidFill>
              </a:rPr>
              <a:t>Степной шмель</a:t>
            </a:r>
          </a:p>
        </p:txBody>
      </p:sp>
      <p:sp>
        <p:nvSpPr>
          <p:cNvPr id="4" name="Текст 3">
            <a:extLst>
              <a:ext uri="{FF2B5EF4-FFF2-40B4-BE49-F238E27FC236}">
                <a16:creationId xmlns:a16="http://schemas.microsoft.com/office/drawing/2014/main" id="{E64AFB6B-501C-40E2-ADF1-805010F8CAD9}"/>
              </a:ext>
            </a:extLst>
          </p:cNvPr>
          <p:cNvSpPr>
            <a:spLocks noGrp="1"/>
          </p:cNvSpPr>
          <p:nvPr>
            <p:ph type="body" sz="half" idx="2"/>
          </p:nvPr>
        </p:nvSpPr>
        <p:spPr>
          <a:xfrm>
            <a:off x="6111476" y="2377440"/>
            <a:ext cx="2603500" cy="2103120"/>
          </a:xfrm>
        </p:spPr>
        <p:txBody>
          <a:bodyPr/>
          <a:lstStyle/>
          <a:p>
            <a:r>
              <a:rPr lang="ru-RU" b="1" i="0" dirty="0">
                <a:solidFill>
                  <a:srgbClr val="333333"/>
                </a:solidFill>
                <a:effectLst/>
                <a:latin typeface="+mj-lt"/>
              </a:rPr>
              <a:t>Шмели́ — род перепончатокрылых насекомых из семейства настоящих пчёл (</a:t>
            </a:r>
            <a:r>
              <a:rPr lang="ru-RU" b="1" i="0" dirty="0" err="1">
                <a:solidFill>
                  <a:srgbClr val="333333"/>
                </a:solidFill>
                <a:effectLst/>
                <a:latin typeface="+mj-lt"/>
              </a:rPr>
              <a:t>Apidae</a:t>
            </a:r>
            <a:r>
              <a:rPr lang="ru-RU" b="1" i="0" dirty="0">
                <a:solidFill>
                  <a:srgbClr val="333333"/>
                </a:solidFill>
                <a:effectLst/>
                <a:latin typeface="+mj-lt"/>
              </a:rPr>
              <a:t>), во многих отношениях близкий медоносным пчёлам.</a:t>
            </a:r>
            <a:endParaRPr lang="ru-RU" b="1" dirty="0">
              <a:latin typeface="+mj-lt"/>
            </a:endParaRPr>
          </a:p>
        </p:txBody>
      </p:sp>
      <p:pic>
        <p:nvPicPr>
          <p:cNvPr id="14338" name="Picture 2">
            <a:extLst>
              <a:ext uri="{FF2B5EF4-FFF2-40B4-BE49-F238E27FC236}">
                <a16:creationId xmlns:a16="http://schemas.microsoft.com/office/drawing/2014/main" id="{0B341514-0B3C-4F3D-AF27-AF0838FEE22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69" r="96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45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D52C89-9BB4-46CB-9B7E-742C33B7B6F8}"/>
              </a:ext>
            </a:extLst>
          </p:cNvPr>
          <p:cNvSpPr>
            <a:spLocks noGrp="1"/>
          </p:cNvSpPr>
          <p:nvPr>
            <p:ph type="title"/>
          </p:nvPr>
        </p:nvSpPr>
        <p:spPr/>
        <p:txBody>
          <a:bodyPr/>
          <a:lstStyle/>
          <a:p>
            <a:pPr algn="ctr"/>
            <a:r>
              <a:rPr lang="ru-RU" b="1" i="0" dirty="0">
                <a:solidFill>
                  <a:srgbClr val="FF0000"/>
                </a:solidFill>
                <a:effectLst/>
              </a:rPr>
              <a:t>Болотная черепаха относится к третье категории</a:t>
            </a:r>
            <a:endParaRPr lang="ru-RU" b="1" dirty="0">
              <a:solidFill>
                <a:srgbClr val="FF0000"/>
              </a:solidFill>
            </a:endParaRPr>
          </a:p>
        </p:txBody>
      </p:sp>
      <p:pic>
        <p:nvPicPr>
          <p:cNvPr id="6146" name="Picture 2">
            <a:extLst>
              <a:ext uri="{FF2B5EF4-FFF2-40B4-BE49-F238E27FC236}">
                <a16:creationId xmlns:a16="http://schemas.microsoft.com/office/drawing/2014/main" id="{83CB6C93-EB1C-4499-AE4B-C51546C9C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99288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7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9F805E-5A6F-4D73-A3C4-623EEAEFD9C6}"/>
              </a:ext>
            </a:extLst>
          </p:cNvPr>
          <p:cNvSpPr>
            <a:spLocks noGrp="1"/>
          </p:cNvSpPr>
          <p:nvPr>
            <p:ph type="title"/>
          </p:nvPr>
        </p:nvSpPr>
        <p:spPr/>
        <p:txBody>
          <a:bodyPr/>
          <a:lstStyle/>
          <a:p>
            <a:endParaRPr lang="ru-RU" dirty="0"/>
          </a:p>
        </p:txBody>
      </p:sp>
      <p:sp>
        <p:nvSpPr>
          <p:cNvPr id="4" name="TextBox 3">
            <a:extLst>
              <a:ext uri="{FF2B5EF4-FFF2-40B4-BE49-F238E27FC236}">
                <a16:creationId xmlns:a16="http://schemas.microsoft.com/office/drawing/2014/main" id="{D36F7C78-8D42-4373-AEAA-9317F8DE3975}"/>
              </a:ext>
            </a:extLst>
          </p:cNvPr>
          <p:cNvSpPr txBox="1"/>
          <p:nvPr/>
        </p:nvSpPr>
        <p:spPr>
          <a:xfrm>
            <a:off x="1187624" y="2277660"/>
            <a:ext cx="7156276" cy="3539430"/>
          </a:xfrm>
          <a:prstGeom prst="rect">
            <a:avLst/>
          </a:prstGeom>
          <a:noFill/>
        </p:spPr>
        <p:txBody>
          <a:bodyPr wrap="square">
            <a:spAutoFit/>
          </a:bodyPr>
          <a:lstStyle/>
          <a:p>
            <a:pPr algn="l"/>
            <a:r>
              <a:rPr lang="ru-RU" sz="2400" b="1" i="0" dirty="0">
                <a:solidFill>
                  <a:srgbClr val="000000"/>
                </a:solidFill>
                <a:effectLst/>
                <a:latin typeface="+mj-lt"/>
              </a:rPr>
              <a:t>Растения в Красной книги Брянской области поделены на четыре категории:</a:t>
            </a:r>
          </a:p>
          <a:p>
            <a:pPr algn="l"/>
            <a:endParaRPr lang="ru-RU" sz="3200" b="1" i="0" dirty="0">
              <a:solidFill>
                <a:srgbClr val="000000"/>
              </a:solidFill>
              <a:effectLst/>
              <a:latin typeface="+mj-lt"/>
            </a:endParaRPr>
          </a:p>
          <a:p>
            <a:pPr algn="l"/>
            <a:r>
              <a:rPr lang="ru-RU" sz="2400" b="1" i="0" dirty="0">
                <a:solidFill>
                  <a:srgbClr val="000000"/>
                </a:solidFill>
                <a:effectLst/>
                <a:latin typeface="+mj-lt"/>
              </a:rPr>
              <a:t>1) 0-ая категория - вероятно исчезли;</a:t>
            </a:r>
          </a:p>
          <a:p>
            <a:pPr algn="l"/>
            <a:r>
              <a:rPr lang="ru-RU" sz="2400" b="1" i="0" dirty="0">
                <a:solidFill>
                  <a:srgbClr val="000000"/>
                </a:solidFill>
                <a:effectLst/>
                <a:latin typeface="+mj-lt"/>
              </a:rPr>
              <a:t>2) 1-ая категория - находятся под угрозой исчезновения в области;</a:t>
            </a:r>
          </a:p>
          <a:p>
            <a:pPr algn="l"/>
            <a:r>
              <a:rPr lang="ru-RU" sz="2400" b="1" i="0" dirty="0">
                <a:solidFill>
                  <a:srgbClr val="000000"/>
                </a:solidFill>
                <a:effectLst/>
                <a:latin typeface="+mj-lt"/>
              </a:rPr>
              <a:t>3) 2-ая категория - сокращается численность в области;</a:t>
            </a:r>
          </a:p>
          <a:p>
            <a:pPr algn="l"/>
            <a:r>
              <a:rPr lang="ru-RU" sz="2400" b="1" i="0" dirty="0">
                <a:solidFill>
                  <a:srgbClr val="000000"/>
                </a:solidFill>
                <a:effectLst/>
                <a:latin typeface="+mj-lt"/>
              </a:rPr>
              <a:t>4) 3-ая категория - редки в области</a:t>
            </a:r>
          </a:p>
        </p:txBody>
      </p:sp>
    </p:spTree>
    <p:extLst>
      <p:ext uri="{BB962C8B-B14F-4D97-AF65-F5344CB8AC3E}">
        <p14:creationId xmlns:p14="http://schemas.microsoft.com/office/powerpoint/2010/main" val="52422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700808"/>
            <a:ext cx="7543800" cy="1097280"/>
          </a:xfrm>
        </p:spPr>
        <p:txBody>
          <a:bodyPr>
            <a:normAutofit/>
          </a:bodyPr>
          <a:lstStyle/>
          <a:p>
            <a:pPr algn="ctr"/>
            <a:r>
              <a:rPr lang="ru-RU" sz="5400" b="1" dirty="0">
                <a:solidFill>
                  <a:srgbClr val="C00000"/>
                </a:solidFill>
              </a:rPr>
              <a:t>Спасибо за внимание </a:t>
            </a:r>
          </a:p>
        </p:txBody>
      </p:sp>
      <p:pic>
        <p:nvPicPr>
          <p:cNvPr id="31746" name="Picture 2" descr="https://www.clipartmax.com/png/full/90-904676_hoja-verde-clip-art-desenho-de-folhas-verdes-png.png"/>
          <p:cNvPicPr>
            <a:picLocks noChangeAspect="1" noChangeArrowheads="1"/>
          </p:cNvPicPr>
          <p:nvPr/>
        </p:nvPicPr>
        <p:blipFill>
          <a:blip r:embed="rId2" cstate="print"/>
          <a:srcRect/>
          <a:stretch>
            <a:fillRect/>
          </a:stretch>
        </p:blipFill>
        <p:spPr bwMode="auto">
          <a:xfrm rot="10800000">
            <a:off x="1403648" y="2924944"/>
            <a:ext cx="6264696" cy="355679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0.wp.com/kladovayalesa.ru/wp-content/uploads/2016/06/-e1505765854354.jpg"/>
          <p:cNvPicPr>
            <a:picLocks noChangeAspect="1" noChangeArrowheads="1"/>
          </p:cNvPicPr>
          <p:nvPr/>
        </p:nvPicPr>
        <p:blipFill>
          <a:blip r:embed="rId2" cstate="print"/>
          <a:srcRect/>
          <a:stretch>
            <a:fillRect/>
          </a:stretch>
        </p:blipFill>
        <p:spPr bwMode="auto">
          <a:xfrm>
            <a:off x="2555776" y="1700808"/>
            <a:ext cx="3168352" cy="2745905"/>
          </a:xfrm>
          <a:prstGeom prst="rect">
            <a:avLst/>
          </a:prstGeom>
          <a:noFill/>
        </p:spPr>
      </p:pic>
      <p:sp>
        <p:nvSpPr>
          <p:cNvPr id="2" name="Заголовок 1"/>
          <p:cNvSpPr>
            <a:spLocks noGrp="1"/>
          </p:cNvSpPr>
          <p:nvPr>
            <p:ph type="title"/>
          </p:nvPr>
        </p:nvSpPr>
        <p:spPr>
          <a:xfrm>
            <a:off x="683568" y="188640"/>
            <a:ext cx="7543800" cy="1097280"/>
          </a:xfrm>
        </p:spPr>
        <p:txBody>
          <a:bodyPr/>
          <a:lstStyle/>
          <a:p>
            <a:pPr algn="ctr"/>
            <a:r>
              <a:rPr lang="ru-RU" b="1" dirty="0">
                <a:solidFill>
                  <a:srgbClr val="C00000"/>
                </a:solidFill>
              </a:rPr>
              <a:t>Чилим, или водяной орех</a:t>
            </a:r>
          </a:p>
        </p:txBody>
      </p:sp>
      <p:sp>
        <p:nvSpPr>
          <p:cNvPr id="3" name="Содержимое 2"/>
          <p:cNvSpPr>
            <a:spLocks noGrp="1"/>
          </p:cNvSpPr>
          <p:nvPr>
            <p:ph idx="1"/>
          </p:nvPr>
        </p:nvSpPr>
        <p:spPr/>
        <p:txBody>
          <a:bodyPr>
            <a:normAutofit lnSpcReduction="10000"/>
          </a:bodyPr>
          <a:lstStyle/>
          <a:p>
            <a:pPr>
              <a:buNone/>
            </a:pPr>
            <a:r>
              <a:rPr lang="ru-RU" dirty="0"/>
              <a:t>                                                                                                                    </a:t>
            </a:r>
          </a:p>
          <a:p>
            <a:pPr>
              <a:buNone/>
            </a:pPr>
            <a:endParaRPr lang="ru-RU" dirty="0"/>
          </a:p>
          <a:p>
            <a:pPr>
              <a:buNone/>
            </a:pPr>
            <a:endParaRPr lang="ru-RU" dirty="0"/>
          </a:p>
          <a:p>
            <a:pPr>
              <a:buNone/>
            </a:pPr>
            <a:r>
              <a:rPr lang="ru-RU" dirty="0"/>
              <a:t>   </a:t>
            </a:r>
          </a:p>
          <a:p>
            <a:pPr>
              <a:buNone/>
            </a:pPr>
            <a:r>
              <a:rPr lang="ru-RU" dirty="0"/>
              <a:t>Водяной орех растет в озерах, заводях и старицах медленно текущих рек. Вырастает до 5 м в длину. Плод этого растения напоминает голову быка, внутри крупное крахмалистое семя. Раньше чилим был очень популярен в России. На рынках продавали его целыми возами. Сейчас это растение занесено в Красную книгу.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g3.foto.by/photos/d433d/b1669/b6109/e947b1cbf8c5dc9b2.jpg"/>
          <p:cNvPicPr>
            <a:picLocks noChangeAspect="1" noChangeArrowheads="1"/>
          </p:cNvPicPr>
          <p:nvPr/>
        </p:nvPicPr>
        <p:blipFill>
          <a:blip r:embed="rId2" cstate="print"/>
          <a:srcRect/>
          <a:stretch>
            <a:fillRect/>
          </a:stretch>
        </p:blipFill>
        <p:spPr bwMode="auto">
          <a:xfrm>
            <a:off x="1979712" y="1556792"/>
            <a:ext cx="4385443" cy="2913883"/>
          </a:xfrm>
          <a:prstGeom prst="rect">
            <a:avLst/>
          </a:prstGeom>
          <a:noFill/>
        </p:spPr>
      </p:pic>
      <p:sp>
        <p:nvSpPr>
          <p:cNvPr id="2" name="Заголовок 1"/>
          <p:cNvSpPr>
            <a:spLocks noGrp="1"/>
          </p:cNvSpPr>
          <p:nvPr>
            <p:ph type="title"/>
          </p:nvPr>
        </p:nvSpPr>
        <p:spPr>
          <a:xfrm>
            <a:off x="539552" y="260648"/>
            <a:ext cx="7543800" cy="1097280"/>
          </a:xfrm>
        </p:spPr>
        <p:txBody>
          <a:bodyPr>
            <a:normAutofit/>
          </a:bodyPr>
          <a:lstStyle/>
          <a:p>
            <a:pPr algn="ctr"/>
            <a:r>
              <a:rPr lang="ru-RU" sz="4000" b="1" dirty="0">
                <a:solidFill>
                  <a:srgbClr val="C00000"/>
                </a:solidFill>
              </a:rPr>
              <a:t>Сон - трава</a:t>
            </a:r>
          </a:p>
        </p:txBody>
      </p:sp>
      <p:sp>
        <p:nvSpPr>
          <p:cNvPr id="3" name="Содержимое 2"/>
          <p:cNvSpPr>
            <a:spLocks noGrp="1"/>
          </p:cNvSpPr>
          <p:nvPr>
            <p:ph idx="1"/>
          </p:nvPr>
        </p:nvSpPr>
        <p:spPr/>
        <p:txBody>
          <a:bodyPr>
            <a:normAutofit fontScale="92500" lnSpcReduction="10000"/>
          </a:bodyPr>
          <a:lstStyle/>
          <a:p>
            <a:pPr>
              <a:buNone/>
            </a:pPr>
            <a:endParaRPr lang="ru-RU" dirty="0"/>
          </a:p>
          <a:p>
            <a:pPr>
              <a:buNone/>
            </a:pPr>
            <a:endParaRPr lang="ru-RU" dirty="0"/>
          </a:p>
          <a:p>
            <a:pPr>
              <a:buNone/>
            </a:pPr>
            <a:endParaRPr lang="ru-RU" dirty="0"/>
          </a:p>
          <a:p>
            <a:pPr>
              <a:buNone/>
            </a:pPr>
            <a:endParaRPr lang="ru-RU" dirty="0"/>
          </a:p>
          <a:p>
            <a:pPr>
              <a:buNone/>
            </a:pPr>
            <a:r>
              <a:rPr lang="ru-RU" dirty="0"/>
              <a:t>   </a:t>
            </a:r>
          </a:p>
          <a:p>
            <a:pPr>
              <a:buNone/>
            </a:pPr>
            <a:r>
              <a:rPr lang="ru-RU" dirty="0"/>
              <a:t>   Как только сойдет снег, на опушенных стеблях распускаются цветки сон – травы. У цветка синие, голубые или фиолетовые лепестки и ярко – желтая серединка. Они устойчивы к заморозкам. Цветет сон- трава с начала апреля и вянет в мае. Особое очарование цветку придает нежно – серебристое </a:t>
            </a:r>
            <a:r>
              <a:rPr lang="ru-RU" dirty="0" err="1"/>
              <a:t>опушение</a:t>
            </a:r>
            <a:r>
              <a:rPr lang="ru-RU"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543800" cy="1097280"/>
          </a:xfrm>
        </p:spPr>
        <p:txBody>
          <a:bodyPr>
            <a:normAutofit/>
          </a:bodyPr>
          <a:lstStyle/>
          <a:p>
            <a:pPr algn="ctr"/>
            <a:r>
              <a:rPr lang="ru-RU" sz="4000" b="1" dirty="0">
                <a:solidFill>
                  <a:srgbClr val="C00000"/>
                </a:solidFill>
              </a:rPr>
              <a:t>Росянка круглолистная </a:t>
            </a:r>
          </a:p>
        </p:txBody>
      </p:sp>
      <p:sp>
        <p:nvSpPr>
          <p:cNvPr id="3" name="Содержимое 2"/>
          <p:cNvSpPr>
            <a:spLocks noGrp="1"/>
          </p:cNvSpPr>
          <p:nvPr>
            <p:ph idx="1"/>
          </p:nvPr>
        </p:nvSpPr>
        <p:spPr/>
        <p:txBody>
          <a:bodyPr>
            <a:normAutofit fontScale="92500" lnSpcReduction="20000"/>
          </a:bodyPr>
          <a:lstStyle/>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r>
              <a:rPr lang="ru-RU" dirty="0"/>
              <a:t>  Многолетнее насекомоядное травянистое растение высотой 10 - 25 см, с розеткой прикорневых округлых листьев на длинных черешках, покрытых ярко - красными волосками с утолщениями на верхушке, выделяющими клейкую слизь в виде капелек росы. Листья приспособлены для ловли насекомых. Цветки белые, мелкие, собраны в одностороннюю кисть. Плод продолговатая коробочка. Цветет в июне - августе. </a:t>
            </a:r>
          </a:p>
        </p:txBody>
      </p:sp>
      <p:pic>
        <p:nvPicPr>
          <p:cNvPr id="21506" name="Picture 2" descr="https://img2.juzaphoto.com/001/shared_files/uploads/36470.jpg"/>
          <p:cNvPicPr>
            <a:picLocks noChangeAspect="1" noChangeArrowheads="1"/>
          </p:cNvPicPr>
          <p:nvPr/>
        </p:nvPicPr>
        <p:blipFill>
          <a:blip r:embed="rId2" cstate="print"/>
          <a:srcRect/>
          <a:stretch>
            <a:fillRect/>
          </a:stretch>
        </p:blipFill>
        <p:spPr bwMode="auto">
          <a:xfrm>
            <a:off x="1907704" y="1196752"/>
            <a:ext cx="4608512" cy="293866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543800" cy="1097280"/>
          </a:xfrm>
        </p:spPr>
        <p:txBody>
          <a:bodyPr>
            <a:normAutofit/>
          </a:bodyPr>
          <a:lstStyle/>
          <a:p>
            <a:pPr algn="ctr"/>
            <a:r>
              <a:rPr lang="ru-RU" sz="4000" b="1" dirty="0">
                <a:solidFill>
                  <a:srgbClr val="C00000"/>
                </a:solidFill>
              </a:rPr>
              <a:t>Купальница европейская</a:t>
            </a:r>
          </a:p>
        </p:txBody>
      </p:sp>
      <p:sp>
        <p:nvSpPr>
          <p:cNvPr id="3" name="Содержимое 2"/>
          <p:cNvSpPr>
            <a:spLocks noGrp="1"/>
          </p:cNvSpPr>
          <p:nvPr>
            <p:ph idx="1"/>
          </p:nvPr>
        </p:nvSpPr>
        <p:spPr/>
        <p:txBody>
          <a:bodyPr/>
          <a:lstStyle/>
          <a:p>
            <a:pPr>
              <a:buNone/>
            </a:pPr>
            <a:r>
              <a:rPr lang="ru-RU" dirty="0"/>
              <a:t>   </a:t>
            </a:r>
          </a:p>
          <a:p>
            <a:pPr>
              <a:buNone/>
            </a:pPr>
            <a:endParaRPr lang="ru-RU" dirty="0"/>
          </a:p>
          <a:p>
            <a:pPr>
              <a:buNone/>
            </a:pPr>
            <a:endParaRPr lang="ru-RU" dirty="0"/>
          </a:p>
          <a:p>
            <a:pPr>
              <a:buNone/>
            </a:pPr>
            <a:endParaRPr lang="ru-RU" dirty="0"/>
          </a:p>
          <a:p>
            <a:pPr>
              <a:buNone/>
            </a:pPr>
            <a:endParaRPr lang="ru-RU" sz="1100" dirty="0"/>
          </a:p>
          <a:p>
            <a:pPr>
              <a:buNone/>
            </a:pPr>
            <a:r>
              <a:rPr lang="ru-RU" dirty="0"/>
              <a:t>   Купальница европейская Купальница – многолетнее травянистое растение с прямым стеблем. Листья темно – зеленые, блестящие, цветки крупные желтые или ярко – оранжевые. Растет во влажных местах. </a:t>
            </a:r>
          </a:p>
        </p:txBody>
      </p:sp>
      <p:pic>
        <p:nvPicPr>
          <p:cNvPr id="22530" name="Picture 2" descr="https://krestyanka.com/wp-content/uploads/2017/08/D190978.jpg"/>
          <p:cNvPicPr>
            <a:picLocks noChangeAspect="1" noChangeArrowheads="1"/>
          </p:cNvPicPr>
          <p:nvPr/>
        </p:nvPicPr>
        <p:blipFill>
          <a:blip r:embed="rId2" cstate="print"/>
          <a:srcRect/>
          <a:stretch>
            <a:fillRect/>
          </a:stretch>
        </p:blipFill>
        <p:spPr bwMode="auto">
          <a:xfrm>
            <a:off x="1907704" y="1340768"/>
            <a:ext cx="4640890" cy="30963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543800" cy="1097280"/>
          </a:xfrm>
        </p:spPr>
        <p:txBody>
          <a:bodyPr>
            <a:normAutofit/>
          </a:bodyPr>
          <a:lstStyle/>
          <a:p>
            <a:pPr algn="ctr"/>
            <a:r>
              <a:rPr lang="ru-RU" sz="4000" b="1" dirty="0">
                <a:solidFill>
                  <a:srgbClr val="C00000"/>
                </a:solidFill>
              </a:rPr>
              <a:t>Кувшинка чисто - белая</a:t>
            </a:r>
          </a:p>
        </p:txBody>
      </p:sp>
      <p:sp>
        <p:nvSpPr>
          <p:cNvPr id="3" name="Содержимое 2"/>
          <p:cNvSpPr>
            <a:spLocks noGrp="1"/>
          </p:cNvSpPr>
          <p:nvPr>
            <p:ph idx="1"/>
          </p:nvPr>
        </p:nvSpPr>
        <p:spPr>
          <a:xfrm>
            <a:off x="755576" y="2514600"/>
            <a:ext cx="7543800" cy="4343400"/>
          </a:xfrm>
        </p:spPr>
        <p:txBody>
          <a:bodyPr>
            <a:normAutofit fontScale="47500" lnSpcReduction="20000"/>
          </a:bodyPr>
          <a:lstStyle/>
          <a:p>
            <a:pPr>
              <a:buNone/>
            </a:pPr>
            <a:r>
              <a:rPr lang="ru-RU" dirty="0"/>
              <a:t>   </a:t>
            </a:r>
          </a:p>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r>
              <a:rPr lang="ru-RU" sz="4400" dirty="0"/>
              <a:t>   Водное растение. Корневище закреплено на дне водоёмов придаточными корнями. Длина листьев -15-30 см, а ширина - 10-30 см. Цветки - одиночные, крупные, белые. Цветёт в мае - июне. Ярко окрашенные и ароматные цветки привлекают различных насекомых. Плоды кувшинки дозревают под водой, при этом плод распадается, семена всплывают на поверхность воды и, одетые слизью, некоторое время плавают, напоминая икру рыб. Этим они привлекают внимание птиц, которые переносят семена в другие водоёмы</a:t>
            </a:r>
          </a:p>
        </p:txBody>
      </p:sp>
      <p:pic>
        <p:nvPicPr>
          <p:cNvPr id="23554" name="Picture 2" descr="https://img-e.photosight.ru/dde/6610653_xlarge.jpg"/>
          <p:cNvPicPr>
            <a:picLocks noChangeAspect="1" noChangeArrowheads="1"/>
          </p:cNvPicPr>
          <p:nvPr/>
        </p:nvPicPr>
        <p:blipFill>
          <a:blip r:embed="rId2" cstate="print"/>
          <a:srcRect/>
          <a:stretch>
            <a:fillRect/>
          </a:stretch>
        </p:blipFill>
        <p:spPr bwMode="auto">
          <a:xfrm>
            <a:off x="1763688" y="1340768"/>
            <a:ext cx="4896544" cy="301841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543800" cy="1097280"/>
          </a:xfrm>
        </p:spPr>
        <p:txBody>
          <a:bodyPr>
            <a:normAutofit/>
          </a:bodyPr>
          <a:lstStyle/>
          <a:p>
            <a:pPr algn="ctr"/>
            <a:r>
              <a:rPr lang="ru-RU" sz="4000" b="1" dirty="0">
                <a:solidFill>
                  <a:srgbClr val="C00000"/>
                </a:solidFill>
              </a:rPr>
              <a:t>Башмачок крупноцветковый</a:t>
            </a:r>
          </a:p>
        </p:txBody>
      </p:sp>
      <p:sp>
        <p:nvSpPr>
          <p:cNvPr id="3" name="Содержимое 2"/>
          <p:cNvSpPr>
            <a:spLocks noGrp="1"/>
          </p:cNvSpPr>
          <p:nvPr>
            <p:ph idx="1"/>
          </p:nvPr>
        </p:nvSpPr>
        <p:spPr>
          <a:xfrm>
            <a:off x="467544" y="2348880"/>
            <a:ext cx="7543800" cy="4343400"/>
          </a:xfrm>
        </p:spPr>
        <p:txBody>
          <a:bodyPr>
            <a:normAutofit fontScale="92500" lnSpcReduction="20000"/>
          </a:bodyPr>
          <a:lstStyle/>
          <a:p>
            <a:pPr>
              <a:buNone/>
            </a:pPr>
            <a:endParaRPr lang="ru-RU" dirty="0"/>
          </a:p>
          <a:p>
            <a:pPr>
              <a:buNone/>
            </a:pPr>
            <a:endParaRPr lang="ru-RU" dirty="0"/>
          </a:p>
          <a:p>
            <a:pPr>
              <a:buNone/>
            </a:pPr>
            <a:endParaRPr lang="ru-RU" dirty="0"/>
          </a:p>
          <a:p>
            <a:pPr>
              <a:buNone/>
            </a:pPr>
            <a:endParaRPr lang="ru-RU" dirty="0"/>
          </a:p>
          <a:p>
            <a:pPr>
              <a:buNone/>
            </a:pPr>
            <a:r>
              <a:rPr lang="ru-RU" dirty="0"/>
              <a:t>   Находится под угрозой исчезновения. Травянистый многолетник. Высота - до 50 см, листья 8-16 см длиной, 4-8 см шириной. Цветёт в июне, плодоносит в июле. Размножается корневищами. Обитает в сухих лесах, предпочитает богатые почвы. Растёт как на открытых пространствах, так и в тенистых лесах. Неустойчив к пожарам, быстро погибает из - за обрыва стеблей с цветками. Исчезает при смене светлых дубрав на леса теневого типа. </a:t>
            </a:r>
          </a:p>
        </p:txBody>
      </p:sp>
      <p:pic>
        <p:nvPicPr>
          <p:cNvPr id="24578" name="Picture 2" descr="https://hudeemunas.ru/assets/4f5-7779.oi2utc.jpg"/>
          <p:cNvPicPr>
            <a:picLocks noChangeAspect="1" noChangeArrowheads="1"/>
          </p:cNvPicPr>
          <p:nvPr/>
        </p:nvPicPr>
        <p:blipFill>
          <a:blip r:embed="rId2" cstate="print"/>
          <a:srcRect/>
          <a:stretch>
            <a:fillRect/>
          </a:stretch>
        </p:blipFill>
        <p:spPr bwMode="auto">
          <a:xfrm>
            <a:off x="1979712" y="1340768"/>
            <a:ext cx="4003297" cy="28803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Четыре сезона 16 x 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10_TF04001541.potx" id="{92F0B805-10A8-4F4D-BAA9-DB348670453A}" vid="{0D9BA8FA-57A9-48B7-8CF3-07AC00661B41}"/>
    </a:ext>
  </a:extLst>
</a:theme>
</file>

<file path=docProps/app.xml><?xml version="1.0" encoding="utf-8"?>
<Properties xmlns="http://schemas.openxmlformats.org/officeDocument/2006/extended-properties" xmlns:vt="http://schemas.openxmlformats.org/officeDocument/2006/docPropsVTypes">
  <Template>TF04001541</Template>
  <TotalTime>134</TotalTime>
  <Words>1246</Words>
  <Application>Microsoft Office PowerPoint</Application>
  <PresentationFormat>Экран (4:3)</PresentationFormat>
  <Paragraphs>123</Paragraphs>
  <Slides>30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Arial</vt:lpstr>
      <vt:lpstr>Calibri</vt:lpstr>
      <vt:lpstr>Constantia</vt:lpstr>
      <vt:lpstr>Times New Roman</vt:lpstr>
      <vt:lpstr>Wingdings</vt:lpstr>
      <vt:lpstr>YS Text</vt:lpstr>
      <vt:lpstr>Четыре сезона 16 x 9</vt:lpstr>
      <vt:lpstr>Презентация  «Красная книга Брянской области» </vt:lpstr>
      <vt:lpstr>Презентация PowerPoint</vt:lpstr>
      <vt:lpstr>Презентация PowerPoint</vt:lpstr>
      <vt:lpstr>Чилим, или водяной орех</vt:lpstr>
      <vt:lpstr>Сон - трава</vt:lpstr>
      <vt:lpstr>Росянка круглолистная </vt:lpstr>
      <vt:lpstr>Купальница европейская</vt:lpstr>
      <vt:lpstr>Кувшинка чисто - белая</vt:lpstr>
      <vt:lpstr>Башмачок крупноцветковый</vt:lpstr>
      <vt:lpstr>Рябчик русский -категория о</vt:lpstr>
      <vt:lpstr>Клевер люпиновый -категория о</vt:lpstr>
      <vt:lpstr>Пролеска сибирская -категория о</vt:lpstr>
      <vt:lpstr>Хвощ камышевой   </vt:lpstr>
      <vt:lpstr>Черный аист</vt:lpstr>
      <vt:lpstr>Глухарь</vt:lpstr>
      <vt:lpstr>Стерлядь</vt:lpstr>
      <vt:lpstr>Выхухоль </vt:lpstr>
      <vt:lpstr>Бурый медведь</vt:lpstr>
      <vt:lpstr>Рысь</vt:lpstr>
      <vt:lpstr>Зубр европейский</vt:lpstr>
      <vt:lpstr>Длиннохвостая неясыть относится так же к третьей категории</vt:lpstr>
      <vt:lpstr>Выдра речная относится к третий категории</vt:lpstr>
      <vt:lpstr>Лесная соня относится к третий категории</vt:lpstr>
      <vt:lpstr>Дупель относится ко второй категории</vt:lpstr>
      <vt:lpstr>Лебедь-кликун относится к третьей категории</vt:lpstr>
      <vt:lpstr>Беркут</vt:lpstr>
      <vt:lpstr>Краснобрюхая жерлянка</vt:lpstr>
      <vt:lpstr>Степной шмель</vt:lpstr>
      <vt:lpstr>Болотная черепаха относится к третье категории</vt:lpstr>
      <vt:lpstr>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dc:title>
  <dc:creator>1</dc:creator>
  <cp:lastModifiedBy>WIN7</cp:lastModifiedBy>
  <cp:revision>18</cp:revision>
  <cp:lastPrinted>2023-10-04T11:28:50Z</cp:lastPrinted>
  <dcterms:created xsi:type="dcterms:W3CDTF">2019-09-07T16:54:57Z</dcterms:created>
  <dcterms:modified xsi:type="dcterms:W3CDTF">2023-10-04T11:29:52Z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1076311</vt:lpwstr>
  </property>
  <property fmtid="{D5CDD505-2E9C-101B-9397-08002B2CF9AE}" pid="3" name="NXPowerLiteSettings">
    <vt:lpwstr>C7000400038000</vt:lpwstr>
  </property>
  <property fmtid="{D5CDD505-2E9C-101B-9397-08002B2CF9AE}" pid="4" name="NXPowerLiteVersion">
    <vt:lpwstr>S9.0.3</vt:lpwstr>
  </property>
</Properties>
</file>