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4" r:id="rId1"/>
  </p:sldMasterIdLst>
  <p:sldIdLst>
    <p:sldId id="256" r:id="rId2"/>
    <p:sldId id="257" r:id="rId3"/>
    <p:sldId id="258" r:id="rId4"/>
    <p:sldId id="260" r:id="rId5"/>
    <p:sldId id="259" r:id="rId6"/>
    <p:sldId id="262" r:id="rId7"/>
    <p:sldId id="263" r:id="rId8"/>
    <p:sldId id="261" r:id="rId9"/>
    <p:sldId id="267" r:id="rId10"/>
    <p:sldId id="266" r:id="rId11"/>
    <p:sldId id="265" r:id="rId12"/>
    <p:sldId id="264" r:id="rId13"/>
    <p:sldId id="268" r:id="rId1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howGuides="1">
      <p:cViewPr varScale="1">
        <p:scale>
          <a:sx n="86" d="100"/>
          <a:sy n="86" d="100"/>
        </p:scale>
        <p:origin x="708" y="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3504" y="770467"/>
            <a:ext cx="10782300" cy="3352800"/>
          </a:xfrm>
        </p:spPr>
        <p:txBody>
          <a:bodyPr anchor="b">
            <a:noAutofit/>
          </a:bodyPr>
          <a:lstStyle>
            <a:lvl1pPr algn="l">
              <a:lnSpc>
                <a:spcPct val="80000"/>
              </a:lnSpc>
              <a:defRPr sz="8800" spc="-120" baseline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67512" y="4206876"/>
            <a:ext cx="9228201" cy="1645920"/>
          </a:xfrm>
        </p:spPr>
        <p:txBody>
          <a:bodyPr>
            <a:normAutofit/>
          </a:bodyPr>
          <a:lstStyle>
            <a:lvl1pPr marL="0" indent="0" algn="l">
              <a:buNone/>
              <a:defRPr sz="32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fld id="{A1A09701-769D-48D9-A276-58ACF2A9B878}" type="datetimeFigureOut">
              <a:rPr lang="ru-RU" smtClean="0"/>
              <a:t>25.03.2024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5000"/>
                  </a:srgbClr>
                </a:solidFill>
              </a:defRPr>
            </a:lvl1pPr>
          </a:lstStyle>
          <a:p>
            <a:fld id="{CB40DFC1-1154-4844-8599-B66DB77228B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912085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A09701-769D-48D9-A276-58ACF2A9B878}" type="datetimeFigureOut">
              <a:rPr lang="ru-RU" smtClean="0"/>
              <a:t>25.03.2024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40DFC1-1154-4844-8599-B66DB77228B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08762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43950" y="695325"/>
            <a:ext cx="2628900" cy="48006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1525" y="714375"/>
            <a:ext cx="7734300" cy="540067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A09701-769D-48D9-A276-58ACF2A9B878}" type="datetimeFigureOut">
              <a:rPr lang="ru-RU" smtClean="0"/>
              <a:t>25.03.2024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40DFC1-1154-4844-8599-B66DB77228B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9868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A09701-769D-48D9-A276-58ACF2A9B878}" type="datetimeFigureOut">
              <a:rPr lang="ru-RU" smtClean="0"/>
              <a:t>25.03.2024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40DFC1-1154-4844-8599-B66DB77228B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436983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3504" y="767419"/>
            <a:ext cx="10780776" cy="3355848"/>
          </a:xfrm>
        </p:spPr>
        <p:txBody>
          <a:bodyPr anchor="b">
            <a:normAutofit/>
          </a:bodyPr>
          <a:lstStyle>
            <a:lvl1pPr>
              <a:lnSpc>
                <a:spcPct val="80000"/>
              </a:lnSpc>
              <a:defRPr sz="8800" b="0" baseline="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7512" y="4204209"/>
            <a:ext cx="9226296" cy="1645920"/>
          </a:xfrm>
        </p:spPr>
        <p:txBody>
          <a:bodyPr anchor="t">
            <a:normAutofit/>
          </a:bodyPr>
          <a:lstStyle>
            <a:lvl1pPr marL="0" indent="0">
              <a:buNone/>
              <a:defRPr sz="320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A09701-769D-48D9-A276-58ACF2A9B878}" type="datetimeFigureOut">
              <a:rPr lang="ru-RU" smtClean="0"/>
              <a:t>25.03.2024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40DFC1-1154-4844-8599-B66DB77228B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650639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6656" y="1998134"/>
            <a:ext cx="4663440" cy="376732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11330" y="1998134"/>
            <a:ext cx="4663440" cy="376732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A09701-769D-48D9-A276-58ACF2A9B878}" type="datetimeFigureOut">
              <a:rPr lang="ru-RU" smtClean="0"/>
              <a:t>25.03.2024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40DFC1-1154-4844-8599-B66DB77228B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1390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040467"/>
            <a:ext cx="4663440" cy="723400"/>
          </a:xfrm>
        </p:spPr>
        <p:txBody>
          <a:bodyPr anchor="ctr">
            <a:normAutofit/>
          </a:bodyPr>
          <a:lstStyle>
            <a:lvl1pPr marL="0" indent="0">
              <a:buNone/>
              <a:defRPr sz="2200" b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6656" y="2753084"/>
            <a:ext cx="4663440" cy="32004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07608" y="2038435"/>
            <a:ext cx="4663440" cy="722376"/>
          </a:xfrm>
        </p:spPr>
        <p:txBody>
          <a:bodyPr anchor="ctr">
            <a:normAutofit/>
          </a:bodyPr>
          <a:lstStyle>
            <a:lvl1pPr marL="0" indent="0">
              <a:buNone/>
              <a:defRPr sz="2200" b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007608" y="2750990"/>
            <a:ext cx="4663440" cy="32004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A09701-769D-48D9-A276-58ACF2A9B878}" type="datetimeFigureOut">
              <a:rPr lang="ru-RU" smtClean="0"/>
              <a:t>25.03.2024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40DFC1-1154-4844-8599-B66DB77228B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16510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A09701-769D-48D9-A276-58ACF2A9B878}" type="datetimeFigureOut">
              <a:rPr lang="ru-RU" smtClean="0"/>
              <a:t>25.03.2024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40DFC1-1154-4844-8599-B66DB77228B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533516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A09701-769D-48D9-A276-58ACF2A9B878}" type="datetimeFigureOut">
              <a:rPr lang="ru-RU" smtClean="0"/>
              <a:t>25.03.2024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40DFC1-1154-4844-8599-B66DB77228B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041310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620000" y="0"/>
            <a:ext cx="457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8261404" y="542282"/>
            <a:ext cx="3383280" cy="1920240"/>
          </a:xfrm>
        </p:spPr>
        <p:txBody>
          <a:bodyPr anchor="b">
            <a:noAutofit/>
          </a:bodyPr>
          <a:lstStyle>
            <a:lvl1pPr>
              <a:lnSpc>
                <a:spcPct val="85000"/>
              </a:lnSpc>
              <a:defRPr sz="400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762000"/>
            <a:ext cx="6096000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75982" y="2511813"/>
            <a:ext cx="3398520" cy="3126987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solidFill>
                  <a:srgbClr val="262626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A09701-769D-48D9-A276-58ACF2A9B878}" type="datetimeFigureOut">
              <a:rPr lang="ru-RU" smtClean="0"/>
              <a:t>25.03.2024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0000"/>
                  </a:srgbClr>
                </a:solidFill>
              </a:defRPr>
            </a:lvl1pPr>
          </a:lstStyle>
          <a:p>
            <a:fld id="{CB40DFC1-1154-4844-8599-B66DB77228B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7679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224" y="5418667"/>
            <a:ext cx="10780776" cy="613283"/>
          </a:xfrm>
        </p:spPr>
        <p:txBody>
          <a:bodyPr anchor="b">
            <a:normAutofit/>
          </a:bodyPr>
          <a:lstStyle>
            <a:lvl1pPr>
              <a:defRPr sz="32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12192000" cy="5330952"/>
          </a:xfrm>
          <a:solidFill>
            <a:schemeClr val="accent1">
              <a:lumMod val="40000"/>
              <a:lumOff val="60000"/>
            </a:schemeClr>
          </a:solidFill>
        </p:spPr>
        <p:txBody>
          <a:bodyPr anchor="t"/>
          <a:lstStyle>
            <a:lvl1pPr marL="0" indent="0" algn="ctr">
              <a:spcBef>
                <a:spcPts val="800"/>
              </a:spcBef>
              <a:buNone/>
              <a:defRPr sz="3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6656" y="5909735"/>
            <a:ext cx="9229344" cy="5334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400">
                <a:solidFill>
                  <a:srgbClr val="262626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fld id="{A1A09701-769D-48D9-A276-58ACF2A9B878}" type="datetimeFigureOut">
              <a:rPr lang="ru-RU" smtClean="0"/>
              <a:t>25.03.2024</a:t>
            </a:fld>
            <a:endParaRPr lang="ru-RU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endParaRPr lang="ru-RU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5000"/>
                  </a:srgbClr>
                </a:solidFill>
              </a:defRPr>
            </a:lvl1pPr>
          </a:lstStyle>
          <a:p>
            <a:fld id="{CB40DFC1-1154-4844-8599-B66DB77228B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9793227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57224" y="499533"/>
            <a:ext cx="10772775" cy="16581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011680"/>
            <a:ext cx="10753725" cy="37661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5800" y="6412447"/>
            <a:ext cx="411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fld id="{A1A09701-769D-48D9-A276-58ACF2A9B878}" type="datetimeFigureOut">
              <a:rPr lang="ru-RU" smtClean="0"/>
              <a:t>25.03.2024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 cap="all" baseline="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926" y="5876412"/>
            <a:ext cx="2926080" cy="139703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300" b="0">
                <a:ln>
                  <a:noFill/>
                </a:ln>
                <a:solidFill>
                  <a:schemeClr val="accent1">
                    <a:alpha val="25000"/>
                  </a:schemeClr>
                </a:solidFill>
                <a:latin typeface="+mj-lt"/>
              </a:defRPr>
            </a:lvl1pPr>
          </a:lstStyle>
          <a:p>
            <a:fld id="{CB40DFC1-1154-4844-8599-B66DB77228B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378996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5400" kern="1200" spc="-120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85000"/>
        </a:lnSpc>
        <a:spcBef>
          <a:spcPts val="1300"/>
        </a:spcBef>
        <a:buFont typeface="Arial" pitchFamily="34" charset="0"/>
        <a:buChar char=" 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347472" indent="-3429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548640" indent="-54864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2000" i="1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822960" indent="-82296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097280" indent="-109728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2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6pPr>
      <a:lvl7pPr marL="14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7pPr>
      <a:lvl8pPr marL="16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8pPr>
      <a:lvl9pPr marL="18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7" Type="http://schemas.openxmlformats.org/officeDocument/2006/relationships/image" Target="../media/image39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pn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image" Target="../media/image1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7" Type="http://schemas.openxmlformats.org/officeDocument/2006/relationships/image" Target="../media/image17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7" Type="http://schemas.openxmlformats.org/officeDocument/2006/relationships/image" Target="../media/image22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7" Type="http://schemas.openxmlformats.org/officeDocument/2006/relationships/image" Target="../media/image28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33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04800" y="1257377"/>
            <a:ext cx="11887200" cy="822325"/>
          </a:xfrm>
        </p:spPr>
        <p:txBody>
          <a:bodyPr>
            <a:normAutofit fontScale="92500" lnSpcReduction="20000"/>
          </a:bodyPr>
          <a:lstStyle/>
          <a:p>
            <a:pPr algn="ctr"/>
            <a:r>
              <a:rPr lang="ru-RU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бюджетное дошкольное образовательное учреждение</a:t>
            </a:r>
          </a:p>
          <a:p>
            <a:pPr algn="ctr"/>
            <a:r>
              <a:rPr lang="ru-RU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детский сад №35</a:t>
            </a:r>
            <a:endParaRPr lang="ru-RU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01803" y="0"/>
            <a:ext cx="11619571" cy="14050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3405" marR="247650" algn="ctr">
              <a:spcBef>
                <a:spcPts val="865"/>
              </a:spcBef>
              <a:spcAft>
                <a:spcPts val="0"/>
              </a:spcAft>
            </a:pP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Районный</a:t>
            </a:r>
            <a:r>
              <a:rPr lang="ru-RU" sz="2000" b="1" spc="-3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000" b="1" spc="-1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конкурс </a:t>
            </a: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педагогического</a:t>
            </a:r>
            <a:r>
              <a:rPr lang="ru-RU" sz="2000" b="1" spc="-4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мастерства</a:t>
            </a:r>
            <a:r>
              <a:rPr lang="ru-RU" sz="2000" b="1" spc="-4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на</a:t>
            </a:r>
            <a:r>
              <a:rPr lang="ru-RU" sz="2000" b="1" spc="-4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лучшую</a:t>
            </a:r>
            <a:r>
              <a:rPr lang="ru-RU" sz="2000" b="1" spc="-45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авторскую</a:t>
            </a:r>
            <a:r>
              <a:rPr lang="ru-RU" sz="2000" b="1" spc="-45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настольную</a:t>
            </a:r>
            <a:r>
              <a:rPr lang="ru-RU" sz="2000" b="1" spc="-45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000" b="1" spc="-2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игру</a:t>
            </a:r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573405" marR="246380" algn="ctr">
              <a:lnSpc>
                <a:spcPct val="107000"/>
              </a:lnSpc>
              <a:spcBef>
                <a:spcPts val="120"/>
              </a:spcBef>
              <a:spcAft>
                <a:spcPts val="0"/>
              </a:spcAft>
            </a:pP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«Волшебный</a:t>
            </a:r>
            <a:r>
              <a:rPr lang="ru-RU" sz="2000" b="1" spc="-25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мир</a:t>
            </a:r>
            <a:r>
              <a:rPr lang="ru-RU" sz="2000" b="1" spc="-25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сказок»,</a:t>
            </a:r>
            <a:r>
              <a:rPr lang="ru-RU" sz="2000" b="1" spc="-25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ru-RU" sz="2000" b="1" spc="-25" dirty="0" smtClean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573405" marR="246380" algn="ctr">
              <a:lnSpc>
                <a:spcPct val="107000"/>
              </a:lnSpc>
              <a:spcBef>
                <a:spcPts val="120"/>
              </a:spcBef>
              <a:spcAft>
                <a:spcPts val="0"/>
              </a:spcAft>
            </a:pP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посвященный</a:t>
            </a:r>
            <a:r>
              <a:rPr lang="ru-RU" sz="2000" b="1" spc="-25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225-летию</a:t>
            </a:r>
            <a:r>
              <a:rPr lang="ru-RU" sz="2000" b="1" spc="-25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со</a:t>
            </a:r>
            <a:r>
              <a:rPr lang="ru-RU" sz="2000" b="1" spc="-2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дня</a:t>
            </a:r>
            <a:r>
              <a:rPr lang="ru-RU" sz="2000" b="1" spc="-3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рождения А.С. Пушкина</a:t>
            </a:r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534670">
              <a:spcBef>
                <a:spcPts val="145"/>
              </a:spcBef>
              <a:spcAft>
                <a:spcPts val="0"/>
              </a:spcAft>
            </a:pPr>
            <a:r>
              <a:rPr lang="ru-RU" sz="2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ru-RU" sz="2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" name="Подзаголовок 2"/>
          <p:cNvSpPr txBox="1">
            <a:spLocks/>
          </p:cNvSpPr>
          <p:nvPr/>
        </p:nvSpPr>
        <p:spPr>
          <a:xfrm>
            <a:off x="1553736" y="6035675"/>
            <a:ext cx="11887200" cy="8223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85000"/>
              </a:lnSpc>
              <a:spcBef>
                <a:spcPts val="1300"/>
              </a:spcBef>
              <a:buFont typeface="Arial" pitchFamily="34" charset="0"/>
              <a:buNone/>
              <a:defRPr sz="32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400" i="1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Автор: воспитатель Спиненко Анастасия Владимировна</a:t>
            </a:r>
            <a:endParaRPr lang="ru-RU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860395" y="3411357"/>
            <a:ext cx="877600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Угадай - ка сказки А.С. Пушкина</a:t>
            </a:r>
            <a:endParaRPr lang="ru-RU" sz="36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0598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s://detskie-stihi.ru/wp-content/uploads/2023/06/623597b081317af2173f8ddd92df58b5.jpe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8313" y="296917"/>
            <a:ext cx="4252077" cy="359122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3" name="Рисунок 2" descr="https://fs.znanio.ru/d5af0e/c8/e7/b6b9268ebc53a2a3e9569111cba4d67368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546" y="631454"/>
            <a:ext cx="3348990" cy="2272030"/>
          </a:xfrm>
          <a:prstGeom prst="roundRect">
            <a:avLst>
              <a:gd name="adj" fmla="val 11111"/>
            </a:avLst>
          </a:prstGeom>
          <a:ln w="190500" cap="rnd">
            <a:solidFill>
              <a:srgbClr val="FF0000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4" name="Рисунок 3" descr="https://gas-kvas.com/uploads/posts/2023-02/1676543430_gas-kvas-com-p-tsarskie-palati-risunok-detskii-42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3053" y="631454"/>
            <a:ext cx="3310890" cy="2272030"/>
          </a:xfrm>
          <a:prstGeom prst="roundRect">
            <a:avLst>
              <a:gd name="adj" fmla="val 11111"/>
            </a:avLst>
          </a:prstGeom>
          <a:ln w="190500" cap="rnd">
            <a:solidFill>
              <a:srgbClr val="FF0000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5" name="Рисунок 4" descr="https://www.maam.ru/upload/blogs/detsad-395968-1487501501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546" y="3883698"/>
            <a:ext cx="3348990" cy="2276475"/>
          </a:xfrm>
          <a:prstGeom prst="roundRect">
            <a:avLst>
              <a:gd name="adj" fmla="val 11111"/>
            </a:avLst>
          </a:prstGeom>
          <a:ln w="190500" cap="rnd">
            <a:solidFill>
              <a:srgbClr val="FF0000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6" name="Рисунок 5" descr="https://stellapuzzle.ru/image/cache/catalog/puzzles/f1e82a9d371d687cb3e8da5ecb49564d-700x700.png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1037" y="4268462"/>
            <a:ext cx="3209925" cy="2291080"/>
          </a:xfrm>
          <a:prstGeom prst="roundRect">
            <a:avLst>
              <a:gd name="adj" fmla="val 11111"/>
            </a:avLst>
          </a:prstGeom>
          <a:ln w="190500" cap="rnd">
            <a:solidFill>
              <a:srgbClr val="3DB52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7" name="Рисунок 6" descr="https://polinka.top/uploads/posts/2023-06/1685572878_polinka-top-p-nevod-kartinka-pinterest-2.jp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4953" y="3888143"/>
            <a:ext cx="3348990" cy="2272030"/>
          </a:xfrm>
          <a:prstGeom prst="roundRect">
            <a:avLst>
              <a:gd name="adj" fmla="val 11111"/>
            </a:avLst>
          </a:prstGeom>
          <a:ln w="190500" cap="rnd">
            <a:solidFill>
              <a:srgbClr val="FF0000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</p:spTree>
    <p:extLst>
      <p:ext uri="{BB962C8B-B14F-4D97-AF65-F5344CB8AC3E}">
        <p14:creationId xmlns:p14="http://schemas.microsoft.com/office/powerpoint/2010/main" val="1111092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01083" y="175812"/>
            <a:ext cx="11664176" cy="47648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algn="ctr">
              <a:lnSpc>
                <a:spcPct val="107000"/>
              </a:lnSpc>
              <a:spcAft>
                <a:spcPts val="800"/>
              </a:spcAft>
            </a:pPr>
            <a:r>
              <a:rPr lang="ru-RU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Вариант 2: «Кто я?». </a:t>
            </a:r>
            <a:endParaRPr lang="ru-RU" sz="3200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49580" indent="-449580" algn="just">
              <a:lnSpc>
                <a:spcPct val="107000"/>
              </a:lnSpc>
              <a:spcAft>
                <a:spcPts val="0"/>
              </a:spcAft>
            </a:pPr>
            <a:r>
              <a:rPr lang="ru-RU" sz="3200" i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Задачи: </a:t>
            </a:r>
            <a:r>
              <a:rPr lang="ru-RU" sz="32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Развивать внимание, мышление, связную речь.</a:t>
            </a:r>
            <a:r>
              <a:rPr lang="ru-RU" sz="32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ru-RU" sz="3200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32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Учить называть героев сказок А.С. Пушкина и сказочные предметы, отгадывать их, задавая наводящие вопросы.</a:t>
            </a:r>
            <a:endParaRPr lang="ru-RU" sz="3200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sz="3200" dirty="0" smtClean="0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endParaRPr lang="ru-RU" sz="3200" dirty="0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endParaRPr lang="ru-RU" sz="3200" dirty="0" smtClean="0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r>
              <a:rPr lang="ru-RU" sz="32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Минимальное </a:t>
            </a:r>
            <a:r>
              <a:rPr lang="ru-RU" sz="32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количество участников 2 человека, максимальное – вся группа. </a:t>
            </a:r>
            <a:endParaRPr lang="ru-RU" sz="32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5004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" b="90500" l="0" r="990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40379"/>
            <a:ext cx="8315093" cy="5639199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8211015" y="530921"/>
            <a:ext cx="3980985" cy="42414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i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Примерные вопросы: </a:t>
            </a:r>
            <a:endParaRPr lang="ru-RU" sz="1400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я живая или неживая природа?</a:t>
            </a:r>
            <a:endParaRPr lang="ru-RU" sz="1400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я предмет мебели/посуда/жилище?</a:t>
            </a:r>
            <a:endParaRPr lang="ru-RU" sz="1400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я явление природы?</a:t>
            </a:r>
            <a:endParaRPr lang="ru-RU" sz="1400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я умею летать/ плавать?</a:t>
            </a:r>
            <a:endParaRPr lang="ru-RU" sz="1400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у меня 2 ноги/ хвост/клюв/плавники?</a:t>
            </a:r>
            <a:endParaRPr lang="ru-RU" sz="1400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я умею кричать кукареку/петь/рассказывать сказки?</a:t>
            </a:r>
            <a:endParaRPr lang="ru-RU" sz="1400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у меня есть рога и копыта?</a:t>
            </a:r>
            <a:endParaRPr lang="ru-RU" sz="1400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у меня 4 лапы?</a:t>
            </a:r>
            <a:endParaRPr lang="ru-RU" sz="1400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я умею щелкать орешки?</a:t>
            </a:r>
            <a:endParaRPr lang="ru-RU" sz="1400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у меня есть ступа?</a:t>
            </a:r>
            <a:endParaRPr lang="ru-RU" sz="1400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у меня есть корона?</a:t>
            </a:r>
            <a:endParaRPr lang="ru-RU" sz="1400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у меня много денег?</a:t>
            </a:r>
            <a:endParaRPr lang="ru-RU" sz="14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3619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743307" y="1276635"/>
            <a:ext cx="8705385" cy="9814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54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СПАСИБО ЗА ВНИМАНИЕ</a:t>
            </a:r>
            <a:endParaRPr lang="ru-RU" sz="54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 descr="https://img.razrisyika.ru/kart/117/1200/465937-pushkin-skazki-34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1296" y="2709747"/>
            <a:ext cx="6009406" cy="3733475"/>
          </a:xfrm>
          <a:prstGeom prst="roundRect">
            <a:avLst>
              <a:gd name="adj" fmla="val 11111"/>
            </a:avLst>
          </a:prstGeom>
          <a:ln w="190500" cap="rnd">
            <a:solidFill>
              <a:srgbClr val="C00000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</p:spTree>
    <p:extLst>
      <p:ext uri="{BB962C8B-B14F-4D97-AF65-F5344CB8AC3E}">
        <p14:creationId xmlns:p14="http://schemas.microsoft.com/office/powerpoint/2010/main" val="1275451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591015" y="132691"/>
            <a:ext cx="11251581" cy="59772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Образовательная область: </a:t>
            </a:r>
            <a:r>
              <a:rPr lang="ru-RU" sz="32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познавательно-речевое развитие</a:t>
            </a:r>
            <a:endParaRPr lang="ru-RU" sz="3200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Возрастная категория воспитанников: </a:t>
            </a:r>
            <a:r>
              <a:rPr lang="ru-RU" sz="32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5-7 лет</a:t>
            </a:r>
            <a:endParaRPr lang="ru-RU" sz="3200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Цель:</a:t>
            </a:r>
            <a:r>
              <a:rPr lang="ru-RU" sz="32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Развивать речь детей, активизировать словарный запас. </a:t>
            </a:r>
            <a:endParaRPr lang="ru-RU" sz="3200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Задачи:</a:t>
            </a:r>
            <a:r>
              <a:rPr lang="ru-RU" sz="32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ru-RU" sz="3200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sz="32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Закреплять знание сказок А.С. Пушкина. </a:t>
            </a:r>
            <a:endParaRPr lang="ru-RU" sz="3200" dirty="0" smtClean="0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sz="32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Воспитывать </a:t>
            </a:r>
            <a:r>
              <a:rPr lang="ru-RU" sz="32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интерес к творчеству русских писателей, любовь к книге, чтению.</a:t>
            </a:r>
            <a:endParaRPr lang="ru-RU" sz="3200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sz="32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Развивать коммуникативные навыки, самостоятельность в выборе деятельности, самоорганизацию, учить делиться знаниями.</a:t>
            </a:r>
            <a:endParaRPr lang="ru-RU" sz="32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1138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548268" y="1362024"/>
            <a:ext cx="11095464" cy="32612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algn="ctr">
              <a:lnSpc>
                <a:spcPct val="107000"/>
              </a:lnSpc>
              <a:spcAft>
                <a:spcPts val="800"/>
              </a:spcAft>
            </a:pPr>
            <a:r>
              <a:rPr lang="ru-RU" sz="40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Вариант 1: «Угадай сказку». </a:t>
            </a:r>
            <a:endParaRPr lang="ru-RU" sz="4000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sz="2800" i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Задачи: </a:t>
            </a:r>
            <a: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Развивать умение вспоминать название сказки, находить нужный эпизод среди других картинок, собирать сказку по карточкам.</a:t>
            </a:r>
            <a:endParaRPr lang="ru-RU" sz="2800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Закреплять умение узнавать ту или иную сказку, учить обосновывать свой выбор, называя основные эпизоды сказки, коротко рассказывать, о чем эта сказка.</a:t>
            </a:r>
            <a:endParaRPr lang="ru-RU" sz="28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4075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635298" y="222354"/>
            <a:ext cx="507087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Правила </a:t>
            </a:r>
            <a:r>
              <a:rPr lang="ru-RU" sz="40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игры: </a:t>
            </a:r>
          </a:p>
          <a:p>
            <a:pPr algn="ctr"/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(В 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игре принимают участие от 3 до 6 человек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.) </a:t>
            </a:r>
            <a:r>
              <a:rPr lang="ru-RU" sz="40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ru-RU" sz="4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 descr="C:\Users\Administrator\Desktop\игра по пушкину\золотой петушок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3529" y="1638940"/>
            <a:ext cx="3489655" cy="243154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4" name="Рисунок 3" descr="C:\Users\Administrator\Desktop\игра по пушкину\о попе и работнике балде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034" y="1612358"/>
            <a:ext cx="3614369" cy="243154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5" name="Рисунок 4" descr="C:\Users\Administrator\Desktop\игра по пушкину\у лукоморья дуб ...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472" y="4112749"/>
            <a:ext cx="3645938" cy="251259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6" name="Рисунок 5" descr="C:\Users\Administrator\Desktop\игра по пушкину\сказка о царе салтане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5784" y="4112749"/>
            <a:ext cx="3630152" cy="255316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7" name="Рисунок 6" descr="https://cdn.culture.ru/images/e6602d2a-72cf-57c6-9f09-a026ecb2f7bd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9310" y="1596679"/>
            <a:ext cx="3707529" cy="251607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8" name="Рисунок 7" descr="https://detskie-stihi.ru/wp-content/uploads/2023/06/623597b081317af2173f8ddd92df58b5.jpe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9310" y="4080788"/>
            <a:ext cx="3707316" cy="257651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491517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Administrator\Desktop\игра по пушкину\о попе и работнике балде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1854" y="91264"/>
            <a:ext cx="4054477" cy="345482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3" name="Рисунок 2" descr="https://avatars.dzeninfra.ru/get-zen_doc/3524431/pub_61a75f9db8c53d7a70b5e66d_61a75fe9548e4823528ed776/scale_1200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251" y="326637"/>
            <a:ext cx="2201545" cy="3212465"/>
          </a:xfrm>
          <a:prstGeom prst="roundRect">
            <a:avLst>
              <a:gd name="adj" fmla="val 11111"/>
            </a:avLst>
          </a:prstGeom>
          <a:ln w="190500" cap="rnd">
            <a:solidFill>
              <a:srgbClr val="FF0000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4" name="Рисунок 3" descr="https://papik.pro/izobr/uploads/posts/2023-02/1677382985_papik-pro-p-illyustratsii-k-skazke-o-pope-i-rabotnike-25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4617" y="319653"/>
            <a:ext cx="2268855" cy="3226435"/>
          </a:xfrm>
          <a:prstGeom prst="roundRect">
            <a:avLst>
              <a:gd name="adj" fmla="val 11111"/>
            </a:avLst>
          </a:prstGeom>
          <a:ln w="190500" cap="rnd">
            <a:solidFill>
              <a:srgbClr val="0070C0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5" name="Рисунок 4" descr="https://gas-kvas.com/grafic/uploads/posts/2023-09/1695899720_gas-kvas-com-p-kartinki-o-pope-i-o-rabotnike-yego-balde-1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929" y="4111075"/>
            <a:ext cx="3209925" cy="2209800"/>
          </a:xfrm>
          <a:prstGeom prst="roundRect">
            <a:avLst>
              <a:gd name="adj" fmla="val 11111"/>
            </a:avLst>
          </a:prstGeom>
          <a:ln w="190500" cap="rnd">
            <a:solidFill>
              <a:srgbClr val="0070C0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6" name="Рисунок 5" descr="https://u.livelib.ru/reader/SvetlanaRezedent/o/zng2vpdf/o-o.jpeg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0145" y="4111075"/>
            <a:ext cx="3209925" cy="2209800"/>
          </a:xfrm>
          <a:prstGeom prst="roundRect">
            <a:avLst>
              <a:gd name="adj" fmla="val 11111"/>
            </a:avLst>
          </a:prstGeom>
          <a:ln w="190500" cap="rnd">
            <a:solidFill>
              <a:srgbClr val="0070C0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7" name="Рисунок 6" descr="https://papik.pro/izobr/uploads/posts/2023-02/1677382991_papik-pro-p-illyustratsii-k-skazke-o-pope-i-rabotnike-37.jp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1037" y="4111075"/>
            <a:ext cx="3209925" cy="2209800"/>
          </a:xfrm>
          <a:prstGeom prst="roundRect">
            <a:avLst>
              <a:gd name="adj" fmla="val 11111"/>
            </a:avLst>
          </a:prstGeom>
          <a:ln w="190500" cap="rnd">
            <a:solidFill>
              <a:srgbClr val="0070C0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</p:spTree>
    <p:extLst>
      <p:ext uri="{BB962C8B-B14F-4D97-AF65-F5344CB8AC3E}">
        <p14:creationId xmlns:p14="http://schemas.microsoft.com/office/powerpoint/2010/main" val="2018453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Administrator\Desktop\игра по пушкину\золотой петушок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8698" y="453034"/>
            <a:ext cx="4134906" cy="327747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3" name="Рисунок 2" descr="https://sun9-39.userapi.com/impg/hRF7bNr3m9fiCKA9MiadyeBNA10awlIVMwSy5g/rlhmXxSKy0E.jpg?size=600x489&amp;quality=96&amp;sign=07e8100790d205fef72a2e9cc81f0f20&amp;type=album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763" y="453034"/>
            <a:ext cx="3209925" cy="2272030"/>
          </a:xfrm>
          <a:prstGeom prst="roundRect">
            <a:avLst>
              <a:gd name="adj" fmla="val 11111"/>
            </a:avLst>
          </a:prstGeom>
          <a:ln w="190500" cap="rnd">
            <a:solidFill>
              <a:srgbClr val="FF0000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4" name="Рисунок 3" descr="https://gas-kvas.com/uploads/posts/2023-02/1676382596_gas-kvas-com-p-risunok-k-shakherezade-rimskogo-korsakova-10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2494" y="3277265"/>
            <a:ext cx="2225040" cy="3247390"/>
          </a:xfrm>
          <a:prstGeom prst="roundRect">
            <a:avLst>
              <a:gd name="adj" fmla="val 11111"/>
            </a:avLst>
          </a:prstGeom>
          <a:ln w="190500" cap="rnd">
            <a:solidFill>
              <a:srgbClr val="FF0000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5" name="Рисунок 4" descr="https://s3.deti123.ru/prod/source/origin/tales/skazka-o-zolotom-petuske/6.jpg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1188" y="4247228"/>
            <a:ext cx="3209925" cy="2272030"/>
          </a:xfrm>
          <a:prstGeom prst="roundRect">
            <a:avLst>
              <a:gd name="adj" fmla="val 11111"/>
            </a:avLst>
          </a:prstGeom>
          <a:ln w="190500" cap="rnd">
            <a:solidFill>
              <a:srgbClr val="FFC000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6" name="Рисунок 5" descr="https://deti-online.com/i/7/d7/11023/@2x/skazka-o-zolotom-petushke.jpg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4768" y="3282663"/>
            <a:ext cx="2270760" cy="3236595"/>
          </a:xfrm>
          <a:prstGeom prst="roundRect">
            <a:avLst>
              <a:gd name="adj" fmla="val 11111"/>
            </a:avLst>
          </a:prstGeom>
          <a:ln w="190500" cap="rnd">
            <a:solidFill>
              <a:srgbClr val="FF0000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7" name="Рисунок 6" descr="https://i.mycdn.me/videoPreview?id=3564190239284&amp;type=47&amp;idx=32&amp;tkn=72NBMB8hETRMX7Q5BAVRq99F9_A&amp;i=1&amp;fn=external_8"/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1056" y="453034"/>
            <a:ext cx="3238500" cy="2272030"/>
          </a:xfrm>
          <a:prstGeom prst="roundRect">
            <a:avLst>
              <a:gd name="adj" fmla="val 11111"/>
            </a:avLst>
          </a:prstGeom>
          <a:ln w="190500" cap="rnd">
            <a:solidFill>
              <a:srgbClr val="FF0000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</p:spTree>
    <p:extLst>
      <p:ext uri="{BB962C8B-B14F-4D97-AF65-F5344CB8AC3E}">
        <p14:creationId xmlns:p14="http://schemas.microsoft.com/office/powerpoint/2010/main" val="3098347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s://cdn.culture.ru/images/e6602d2a-72cf-57c6-9f09-a026ecb2f7bd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8035" y="180475"/>
            <a:ext cx="4466867" cy="356633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3" name="Рисунок 2" descr="https://theslide.ru/img/thumbs/d4a9b84ea717dbf25cc29223b9f2829d-800x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110" y="3729626"/>
            <a:ext cx="3209925" cy="2298065"/>
          </a:xfrm>
          <a:prstGeom prst="roundRect">
            <a:avLst>
              <a:gd name="adj" fmla="val 11111"/>
            </a:avLst>
          </a:prstGeom>
          <a:ln w="190500" cap="rnd">
            <a:solidFill>
              <a:srgbClr val="FF0000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4" name="Рисунок 3" descr="https://i.ytimg.com/vi/OUIZM1qkq_E/hqdefault.jp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1037" y="4153373"/>
            <a:ext cx="3209925" cy="2298065"/>
          </a:xfrm>
          <a:prstGeom prst="roundRect">
            <a:avLst>
              <a:gd name="adj" fmla="val 11111"/>
            </a:avLst>
          </a:prstGeom>
          <a:ln w="190500" cap="rnd">
            <a:solidFill>
              <a:srgbClr val="FF0000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5" name="Рисунок 4" descr="https://avatars.mds.yandex.net/get-images-cbir/9123155/rh3bcOmT7tW8vfMkd1Nmtw6982/ocr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8138" y="3813717"/>
            <a:ext cx="3209925" cy="2298065"/>
          </a:xfrm>
          <a:prstGeom prst="roundRect">
            <a:avLst>
              <a:gd name="adj" fmla="val 11111"/>
            </a:avLst>
          </a:prstGeom>
          <a:ln w="190500" cap="rnd">
            <a:solidFill>
              <a:srgbClr val="FF0000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6" name="Рисунок 5" descr="https://gas-kvas.com/grafic/uploads/posts/2023-10/1696494175_gas-kvas-com-p-kartinki-k-skazke-o-mertvoi-tsarevne-i-sem-37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1953" y="618436"/>
            <a:ext cx="3209925" cy="2272030"/>
          </a:xfrm>
          <a:prstGeom prst="roundRect">
            <a:avLst>
              <a:gd name="adj" fmla="val 11111"/>
            </a:avLst>
          </a:prstGeom>
          <a:ln w="190500" cap="rnd">
            <a:solidFill>
              <a:srgbClr val="A00298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7" name="Рисунок 6" descr="https://clonforum.com/uploads/default/original/3X/a/2/a23ec3a654b87585206e32203ae443a116d19a7d.jpeg?utm_source=forum.ageofclones.com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574" y="618436"/>
            <a:ext cx="3209925" cy="2298065"/>
          </a:xfrm>
          <a:prstGeom prst="roundRect">
            <a:avLst>
              <a:gd name="adj" fmla="val 11111"/>
            </a:avLst>
          </a:prstGeom>
          <a:ln w="190500" cap="rnd">
            <a:solidFill>
              <a:srgbClr val="A00298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</p:spTree>
    <p:extLst>
      <p:ext uri="{BB962C8B-B14F-4D97-AF65-F5344CB8AC3E}">
        <p14:creationId xmlns:p14="http://schemas.microsoft.com/office/powerpoint/2010/main" val="1593161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Administrator\Desktop\игра по пушкину\у лукоморья дуб ...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1343" y="0"/>
            <a:ext cx="4069311" cy="316899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3" name="Рисунок 2" descr="https://gas-kvas.com/uploads/posts/2023-02/1676734698_gas-kvas-com-p-detskii-risunok-koldun-neset-bogatirya-5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486" y="3925229"/>
            <a:ext cx="3348990" cy="2272030"/>
          </a:xfrm>
          <a:prstGeom prst="roundRect">
            <a:avLst>
              <a:gd name="adj" fmla="val 11111"/>
            </a:avLst>
          </a:prstGeom>
          <a:ln w="190500" cap="rnd">
            <a:solidFill>
              <a:schemeClr val="bg1">
                <a:lumMod val="50000"/>
              </a:schemeClr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4" name="Рисунок 3" descr="https://gas-kvas.com/uploads/posts/2023-01/1673482392_gas-kvas-com-p-dub-i-kot-uchenii-risunok-detskii-36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138" y="687209"/>
            <a:ext cx="3348990" cy="2272030"/>
          </a:xfrm>
          <a:prstGeom prst="roundRect">
            <a:avLst>
              <a:gd name="adj" fmla="val 11111"/>
            </a:avLst>
          </a:prstGeom>
          <a:ln w="190500" cap="rnd">
            <a:solidFill>
              <a:schemeClr val="accent3">
                <a:lumMod val="75000"/>
              </a:schemeClr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5" name="Рисунок 4" descr="https://en.grandgames.net/puzzle/source_v/skazki_aspushkina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5222" y="3284034"/>
            <a:ext cx="2281555" cy="3285490"/>
          </a:xfrm>
          <a:prstGeom prst="roundRect">
            <a:avLst>
              <a:gd name="adj" fmla="val 11111"/>
            </a:avLst>
          </a:prstGeom>
          <a:ln w="190500" cap="rnd">
            <a:solidFill>
              <a:srgbClr val="FF0000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6" name="Рисунок 5" descr="https://i07.fotocdn.net/s208/1d5d6a56fa7d3261/public_pin_l/2541174866.jpg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1768" y="3925229"/>
            <a:ext cx="3348990" cy="2287905"/>
          </a:xfrm>
          <a:prstGeom prst="roundRect">
            <a:avLst>
              <a:gd name="adj" fmla="val 11111"/>
            </a:avLst>
          </a:prstGeom>
          <a:ln w="190500" cap="rnd">
            <a:solidFill>
              <a:schemeClr val="accent3">
                <a:lumMod val="75000"/>
              </a:schemeClr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7" name="Рисунок 6" descr="https://kulturarb.ru/images/procultr/50cfab36713a5370c2473e8cb9a8bf6e.jp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2061" y="698361"/>
            <a:ext cx="3348990" cy="2272030"/>
          </a:xfrm>
          <a:prstGeom prst="roundRect">
            <a:avLst>
              <a:gd name="adj" fmla="val 11111"/>
            </a:avLst>
          </a:prstGeom>
          <a:ln w="190500" cap="rnd">
            <a:solidFill>
              <a:srgbClr val="FF0000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</p:spTree>
    <p:extLst>
      <p:ext uri="{BB962C8B-B14F-4D97-AF65-F5344CB8AC3E}">
        <p14:creationId xmlns:p14="http://schemas.microsoft.com/office/powerpoint/2010/main" val="659630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Administrator\Desktop\игра по пушкину\сказка о царе салтане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2869" y="618891"/>
            <a:ext cx="4483278" cy="312791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3" name="Рисунок 2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168" y="3299365"/>
            <a:ext cx="2276475" cy="3305175"/>
          </a:xfrm>
          <a:prstGeom prst="roundRect">
            <a:avLst>
              <a:gd name="adj" fmla="val 11111"/>
            </a:avLst>
          </a:prstGeom>
          <a:ln w="190500" cap="rnd">
            <a:solidFill>
              <a:srgbClr val="FF0000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4" name="Рисунок 3" descr="https://i.ytimg.com/vi/BVtPtvVh87s/maxresdefault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9508" y="4221548"/>
            <a:ext cx="3302000" cy="2286000"/>
          </a:xfrm>
          <a:prstGeom prst="roundRect">
            <a:avLst>
              <a:gd name="adj" fmla="val 11111"/>
            </a:avLst>
          </a:prstGeom>
          <a:ln w="190500" cap="rnd">
            <a:solidFill>
              <a:schemeClr val="accent2">
                <a:lumMod val="75000"/>
              </a:schemeClr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5" name="Рисунок 4" descr="https://cdn.fishki.net/upload/users/2021/01/29/1155030/698feef42dd53cf15efbbc499e116b7b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7373" y="4014439"/>
            <a:ext cx="3324225" cy="2286000"/>
          </a:xfrm>
          <a:prstGeom prst="roundRect">
            <a:avLst>
              <a:gd name="adj" fmla="val 11111"/>
            </a:avLst>
          </a:prstGeom>
          <a:ln w="190500" cap="rnd">
            <a:solidFill>
              <a:schemeClr val="accent2">
                <a:lumMod val="75000"/>
              </a:schemeClr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6" name="Рисунок 5" descr="https://mama-creative.ru/donng/kak_narisovat_caricu_lebed_iz_skazki_o_care_saltane_9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181" y="379142"/>
            <a:ext cx="3324225" cy="2286000"/>
          </a:xfrm>
          <a:prstGeom prst="roundRect">
            <a:avLst>
              <a:gd name="adj" fmla="val 11111"/>
            </a:avLst>
          </a:prstGeom>
          <a:ln w="190500" cap="rnd">
            <a:solidFill>
              <a:schemeClr val="accent2">
                <a:lumMod val="75000"/>
              </a:schemeClr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7" name="Рисунок 6" descr="https://avatars.mds.yandex.net/i?id=5d18e30149a143e6a6e711dcd996378c34d5acfb-11026079-images-thumbs&amp;n=13"/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6785" y="379142"/>
            <a:ext cx="3324225" cy="2286000"/>
          </a:xfrm>
          <a:prstGeom prst="roundRect">
            <a:avLst>
              <a:gd name="adj" fmla="val 11111"/>
            </a:avLst>
          </a:prstGeom>
          <a:ln w="190500" cap="rnd">
            <a:solidFill>
              <a:srgbClr val="FF0000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</p:spTree>
    <p:extLst>
      <p:ext uri="{BB962C8B-B14F-4D97-AF65-F5344CB8AC3E}">
        <p14:creationId xmlns:p14="http://schemas.microsoft.com/office/powerpoint/2010/main" val="1234951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Метрополия">
  <a:themeElements>
    <a:clrScheme name="Метрополия">
      <a:dk1>
        <a:sysClr val="windowText" lastClr="000000"/>
      </a:dk1>
      <a:lt1>
        <a:sysClr val="window" lastClr="FFFFFF"/>
      </a:lt1>
      <a:dk2>
        <a:srgbClr val="162F33"/>
      </a:dk2>
      <a:lt2>
        <a:srgbClr val="EAF0E0"/>
      </a:lt2>
      <a:accent1>
        <a:srgbClr val="50B4C8"/>
      </a:accent1>
      <a:accent2>
        <a:srgbClr val="A8B97F"/>
      </a:accent2>
      <a:accent3>
        <a:srgbClr val="9B9256"/>
      </a:accent3>
      <a:accent4>
        <a:srgbClr val="657689"/>
      </a:accent4>
      <a:accent5>
        <a:srgbClr val="7A855D"/>
      </a:accent5>
      <a:accent6>
        <a:srgbClr val="84AC9D"/>
      </a:accent6>
      <a:hlink>
        <a:srgbClr val="2370CD"/>
      </a:hlink>
      <a:folHlink>
        <a:srgbClr val="877589"/>
      </a:folHlink>
    </a:clrScheme>
    <a:fontScheme name="Метрополи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Метрополия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00000"/>
                <a:lumMod val="110000"/>
              </a:schemeClr>
            </a:gs>
            <a:gs pos="50000">
              <a:schemeClr val="phClr">
                <a:tint val="75000"/>
                <a:satMod val="101000"/>
                <a:lumMod val="105000"/>
              </a:schemeClr>
            </a:gs>
            <a:gs pos="100000">
              <a:schemeClr val="phClr">
                <a:tint val="82000"/>
                <a:satMod val="104000"/>
                <a:lumMod val="105000"/>
              </a:schemeClr>
            </a:gs>
          </a:gsLst>
          <a:lin ang="27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0000"/>
                <a:lumMod val="100000"/>
              </a:schemeClr>
            </a:gs>
            <a:gs pos="100000">
              <a:schemeClr val="phClr">
                <a:shade val="80000"/>
                <a:satMod val="100000"/>
                <a:lumMod val="99000"/>
              </a:schemeClr>
            </a:gs>
          </a:gsLst>
          <a:lin ang="27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solidFill>
          <a:schemeClr val="phClr">
            <a:shade val="95000"/>
            <a:satMod val="17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etropolitan" id="{4C5440D6-04D2-4954-96CF-F251137069B2}" vid="{79CFCA13-9412-4290-BB4B-85112F88857B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TM03457491[[fn=Метрополия]]</Template>
  <TotalTime>93</TotalTime>
  <Words>299</Words>
  <Application>Microsoft Office PowerPoint</Application>
  <PresentationFormat>Широкоэкранный</PresentationFormat>
  <Paragraphs>41</Paragraphs>
  <Slides>13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8" baseType="lpstr">
      <vt:lpstr>Arial</vt:lpstr>
      <vt:lpstr>Calibri</vt:lpstr>
      <vt:lpstr>Calibri Light</vt:lpstr>
      <vt:lpstr>Times New Roman</vt:lpstr>
      <vt:lpstr>Метрополия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Administrator</dc:creator>
  <cp:lastModifiedBy>Administrator</cp:lastModifiedBy>
  <cp:revision>8</cp:revision>
  <dcterms:created xsi:type="dcterms:W3CDTF">2024-03-25T13:48:20Z</dcterms:created>
  <dcterms:modified xsi:type="dcterms:W3CDTF">2024-03-25T15:21:30Z</dcterms:modified>
</cp:coreProperties>
</file>