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57" r:id="rId2"/>
    <p:sldId id="362" r:id="rId3"/>
    <p:sldId id="359" r:id="rId4"/>
    <p:sldId id="376" r:id="rId5"/>
    <p:sldId id="343" r:id="rId6"/>
    <p:sldId id="262" r:id="rId7"/>
    <p:sldId id="319" r:id="rId8"/>
    <p:sldId id="258" r:id="rId9"/>
    <p:sldId id="259" r:id="rId10"/>
    <p:sldId id="263" r:id="rId11"/>
    <p:sldId id="380" r:id="rId12"/>
    <p:sldId id="264" r:id="rId13"/>
    <p:sldId id="381" r:id="rId14"/>
    <p:sldId id="267" r:id="rId15"/>
    <p:sldId id="269" r:id="rId16"/>
    <p:sldId id="270" r:id="rId17"/>
    <p:sldId id="268" r:id="rId18"/>
    <p:sldId id="295" r:id="rId19"/>
    <p:sldId id="271" r:id="rId20"/>
    <p:sldId id="272" r:id="rId21"/>
    <p:sldId id="273" r:id="rId22"/>
    <p:sldId id="275" r:id="rId23"/>
    <p:sldId id="274" r:id="rId24"/>
    <p:sldId id="276" r:id="rId25"/>
    <p:sldId id="277" r:id="rId26"/>
    <p:sldId id="282" r:id="rId27"/>
    <p:sldId id="279" r:id="rId28"/>
    <p:sldId id="281" r:id="rId29"/>
    <p:sldId id="283" r:id="rId30"/>
    <p:sldId id="284" r:id="rId31"/>
    <p:sldId id="278" r:id="rId32"/>
    <p:sldId id="286" r:id="rId33"/>
    <p:sldId id="288" r:id="rId34"/>
    <p:sldId id="296" r:id="rId35"/>
    <p:sldId id="287" r:id="rId36"/>
    <p:sldId id="289" r:id="rId37"/>
    <p:sldId id="293" r:id="rId38"/>
    <p:sldId id="290" r:id="rId39"/>
    <p:sldId id="291" r:id="rId40"/>
    <p:sldId id="294" r:id="rId41"/>
    <p:sldId id="292" r:id="rId42"/>
    <p:sldId id="383" r:id="rId43"/>
    <p:sldId id="298" r:id="rId44"/>
    <p:sldId id="299" r:id="rId45"/>
    <p:sldId id="300" r:id="rId46"/>
    <p:sldId id="301" r:id="rId47"/>
    <p:sldId id="302" r:id="rId48"/>
    <p:sldId id="303" r:id="rId49"/>
    <p:sldId id="305" r:id="rId50"/>
    <p:sldId id="354" r:id="rId51"/>
    <p:sldId id="304" r:id="rId52"/>
    <p:sldId id="344" r:id="rId53"/>
    <p:sldId id="306" r:id="rId54"/>
    <p:sldId id="308" r:id="rId55"/>
    <p:sldId id="342" r:id="rId56"/>
    <p:sldId id="307" r:id="rId57"/>
    <p:sldId id="310" r:id="rId58"/>
    <p:sldId id="315" r:id="rId59"/>
    <p:sldId id="311" r:id="rId60"/>
    <p:sldId id="309" r:id="rId61"/>
    <p:sldId id="314" r:id="rId62"/>
    <p:sldId id="316" r:id="rId63"/>
    <p:sldId id="318" r:id="rId64"/>
    <p:sldId id="313" r:id="rId65"/>
    <p:sldId id="321" r:id="rId66"/>
    <p:sldId id="322" r:id="rId67"/>
    <p:sldId id="325" r:id="rId68"/>
    <p:sldId id="320" r:id="rId69"/>
    <p:sldId id="371" r:id="rId70"/>
    <p:sldId id="323" r:id="rId71"/>
    <p:sldId id="367" r:id="rId72"/>
    <p:sldId id="374" r:id="rId73"/>
    <p:sldId id="368" r:id="rId74"/>
    <p:sldId id="372" r:id="rId75"/>
    <p:sldId id="377" r:id="rId76"/>
    <p:sldId id="326" r:id="rId77"/>
    <p:sldId id="333" r:id="rId78"/>
    <p:sldId id="328" r:id="rId79"/>
    <p:sldId id="329" r:id="rId80"/>
    <p:sldId id="378" r:id="rId81"/>
    <p:sldId id="317" r:id="rId82"/>
    <p:sldId id="330" r:id="rId83"/>
    <p:sldId id="335" r:id="rId84"/>
    <p:sldId id="336" r:id="rId85"/>
    <p:sldId id="334" r:id="rId86"/>
    <p:sldId id="337" r:id="rId87"/>
    <p:sldId id="363" r:id="rId88"/>
    <p:sldId id="364" r:id="rId89"/>
    <p:sldId id="365" r:id="rId90"/>
    <p:sldId id="366" r:id="rId91"/>
    <p:sldId id="331" r:id="rId92"/>
    <p:sldId id="355" r:id="rId93"/>
    <p:sldId id="347" r:id="rId94"/>
    <p:sldId id="340" r:id="rId95"/>
    <p:sldId id="345" r:id="rId96"/>
    <p:sldId id="375" r:id="rId97"/>
    <p:sldId id="346" r:id="rId98"/>
    <p:sldId id="349" r:id="rId99"/>
    <p:sldId id="356" r:id="rId100"/>
    <p:sldId id="350" r:id="rId101"/>
    <p:sldId id="348" r:id="rId102"/>
    <p:sldId id="353" r:id="rId103"/>
    <p:sldId id="379" r:id="rId10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91C92F7-942F-4EBF-BE87-DECC2AB877A5}">
          <p14:sldIdLst>
            <p14:sldId id="357"/>
            <p14:sldId id="362"/>
            <p14:sldId id="359"/>
            <p14:sldId id="376"/>
            <p14:sldId id="343"/>
            <p14:sldId id="262"/>
            <p14:sldId id="319"/>
            <p14:sldId id="258"/>
            <p14:sldId id="259"/>
            <p14:sldId id="263"/>
            <p14:sldId id="380"/>
            <p14:sldId id="264"/>
            <p14:sldId id="381"/>
            <p14:sldId id="267"/>
            <p14:sldId id="269"/>
            <p14:sldId id="270"/>
            <p14:sldId id="268"/>
            <p14:sldId id="295"/>
            <p14:sldId id="271"/>
            <p14:sldId id="272"/>
            <p14:sldId id="273"/>
            <p14:sldId id="275"/>
            <p14:sldId id="274"/>
            <p14:sldId id="276"/>
            <p14:sldId id="277"/>
            <p14:sldId id="282"/>
            <p14:sldId id="279"/>
            <p14:sldId id="281"/>
            <p14:sldId id="283"/>
            <p14:sldId id="284"/>
            <p14:sldId id="278"/>
            <p14:sldId id="286"/>
            <p14:sldId id="288"/>
            <p14:sldId id="296"/>
            <p14:sldId id="287"/>
            <p14:sldId id="289"/>
            <p14:sldId id="293"/>
            <p14:sldId id="290"/>
            <p14:sldId id="291"/>
            <p14:sldId id="294"/>
            <p14:sldId id="292"/>
            <p14:sldId id="383"/>
            <p14:sldId id="298"/>
            <p14:sldId id="299"/>
            <p14:sldId id="300"/>
            <p14:sldId id="301"/>
            <p14:sldId id="302"/>
            <p14:sldId id="303"/>
            <p14:sldId id="305"/>
            <p14:sldId id="354"/>
            <p14:sldId id="304"/>
            <p14:sldId id="344"/>
            <p14:sldId id="306"/>
            <p14:sldId id="308"/>
            <p14:sldId id="342"/>
            <p14:sldId id="307"/>
            <p14:sldId id="310"/>
            <p14:sldId id="315"/>
            <p14:sldId id="311"/>
            <p14:sldId id="309"/>
            <p14:sldId id="314"/>
            <p14:sldId id="316"/>
            <p14:sldId id="318"/>
            <p14:sldId id="313"/>
            <p14:sldId id="321"/>
            <p14:sldId id="322"/>
            <p14:sldId id="325"/>
            <p14:sldId id="320"/>
            <p14:sldId id="371"/>
            <p14:sldId id="323"/>
            <p14:sldId id="367"/>
            <p14:sldId id="374"/>
            <p14:sldId id="368"/>
            <p14:sldId id="372"/>
            <p14:sldId id="377"/>
            <p14:sldId id="326"/>
            <p14:sldId id="333"/>
            <p14:sldId id="328"/>
            <p14:sldId id="329"/>
            <p14:sldId id="378"/>
            <p14:sldId id="317"/>
            <p14:sldId id="330"/>
            <p14:sldId id="335"/>
            <p14:sldId id="336"/>
            <p14:sldId id="334"/>
            <p14:sldId id="337"/>
            <p14:sldId id="363"/>
            <p14:sldId id="364"/>
            <p14:sldId id="365"/>
            <p14:sldId id="366"/>
            <p14:sldId id="331"/>
            <p14:sldId id="355"/>
            <p14:sldId id="347"/>
            <p14:sldId id="340"/>
            <p14:sldId id="345"/>
            <p14:sldId id="375"/>
            <p14:sldId id="346"/>
            <p14:sldId id="349"/>
            <p14:sldId id="356"/>
            <p14:sldId id="350"/>
            <p14:sldId id="348"/>
            <p14:sldId id="353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0066"/>
    <a:srgbClr val="00FFFF"/>
    <a:srgbClr val="339933"/>
    <a:srgbClr val="9933FF"/>
    <a:srgbClr val="33CCFF"/>
    <a:srgbClr val="990033"/>
    <a:srgbClr val="FF66FF"/>
    <a:srgbClr val="66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94660"/>
  </p:normalViewPr>
  <p:slideViewPr>
    <p:cSldViewPr>
      <p:cViewPr varScale="1">
        <p:scale>
          <a:sx n="65" d="100"/>
          <a:sy n="65" d="100"/>
        </p:scale>
        <p:origin x="-12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3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30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1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786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7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16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05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195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5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31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8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60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7" Type="http://schemas.openxmlformats.org/officeDocument/2006/relationships/image" Target="../media/image28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9.png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1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4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6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61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27.png"/><Relationship Id="rId7" Type="http://schemas.openxmlformats.org/officeDocument/2006/relationships/image" Target="../media/image12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128.png"/><Relationship Id="rId9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6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25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1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18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1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1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16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2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08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14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12" Type="http://schemas.openxmlformats.org/officeDocument/2006/relationships/image" Target="../media/image2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openxmlformats.org/officeDocument/2006/relationships/image" Target="../media/image69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png"/><Relationship Id="rId4" Type="http://schemas.openxmlformats.org/officeDocument/2006/relationships/image" Target="../media/image2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2334792" cy="77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15" y="3716752"/>
            <a:ext cx="3250370" cy="298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7570" y="1121724"/>
            <a:ext cx="6002221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Тетрадь-тренажёр № 1</a:t>
            </a:r>
          </a:p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письму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(подготовительный класс)</a:t>
            </a:r>
          </a:p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 детей с РАС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9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556792"/>
            <a:ext cx="8496944" cy="4536504"/>
          </a:xfrm>
        </p:spPr>
        <p:txBody>
          <a:bodyPr>
            <a:normAutofit fontScale="25000" lnSpcReduction="20000"/>
          </a:bodyPr>
          <a:lstStyle/>
          <a:p>
            <a:pPr marL="514350" indent="-514350" algn="l">
              <a:buAutoNum type="arabicPeriod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рисунок. Когда можно увидеть радугу? Назови цвета радуги.</a:t>
            </a:r>
            <a:endParaRPr lang="ru-RU" sz="8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rabicPeriod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и покажи цвета радуги среди карандашей.</a:t>
            </a:r>
          </a:p>
          <a:p>
            <a:pPr marL="514350" indent="-514350" algn="l">
              <a:buAutoNum type="arabicPeriod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 : </a:t>
            </a:r>
          </a:p>
          <a:p>
            <a:pPr algn="l"/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Кладём  перед ребенком карандаш перпендикулярно к телу,                  </a:t>
            </a:r>
          </a:p>
          <a:p>
            <a:pPr algn="l"/>
            <a:r>
              <a:rPr lang="ru-RU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заточенным концом от ребенка. «Щепотью» (большим, </a:t>
            </a:r>
          </a:p>
          <a:p>
            <a:pPr algn="l"/>
            <a:r>
              <a:rPr lang="ru-RU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указательным и средним пальцами)  ребёнок   должен взять за </a:t>
            </a:r>
          </a:p>
          <a:p>
            <a:pPr algn="l"/>
            <a:r>
              <a:rPr lang="ru-RU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8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незаточенный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конец  карандаша и передвигать  пальцы к другому </a:t>
            </a:r>
          </a:p>
          <a:p>
            <a:pPr algn="l"/>
            <a:r>
              <a:rPr lang="ru-RU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концу скользящим движением опираясь заточенным концом о </a:t>
            </a:r>
          </a:p>
          <a:p>
            <a:pPr algn="l"/>
            <a:r>
              <a:rPr lang="ru-RU" sz="8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поверхность стола.</a:t>
            </a:r>
          </a:p>
          <a:p>
            <a:pPr algn="l"/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Заверши  рисунок радуги.</a:t>
            </a:r>
          </a:p>
          <a:p>
            <a:pPr algn="l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69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12349" r="10221" b="40171"/>
          <a:stretch/>
        </p:blipFill>
        <p:spPr bwMode="auto">
          <a:xfrm>
            <a:off x="467544" y="629250"/>
            <a:ext cx="4464496" cy="378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9250"/>
            <a:ext cx="1800200" cy="855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8" t="42115" r="74412" b="33512"/>
          <a:stretch/>
        </p:blipFill>
        <p:spPr>
          <a:xfrm>
            <a:off x="3397290" y="2857467"/>
            <a:ext cx="643485" cy="917036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776" y="3861048"/>
            <a:ext cx="4194023" cy="223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5151">
            <a:off x="5097787" y="4941168"/>
            <a:ext cx="40704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521981"/>
            <a:ext cx="3230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091" y="2169097"/>
            <a:ext cx="567188" cy="80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4026310" y="3805084"/>
            <a:ext cx="634671" cy="191729"/>
          </a:xfrm>
          <a:custGeom>
            <a:avLst/>
            <a:gdLst>
              <a:gd name="connsiteX0" fmla="*/ 0 w 634671"/>
              <a:gd name="connsiteY0" fmla="*/ 191729 h 191729"/>
              <a:gd name="connsiteX1" fmla="*/ 221225 w 634671"/>
              <a:gd name="connsiteY1" fmla="*/ 176981 h 191729"/>
              <a:gd name="connsiteX2" fmla="*/ 265471 w 634671"/>
              <a:gd name="connsiteY2" fmla="*/ 147484 h 191729"/>
              <a:gd name="connsiteX3" fmla="*/ 412955 w 634671"/>
              <a:gd name="connsiteY3" fmla="*/ 132735 h 191729"/>
              <a:gd name="connsiteX4" fmla="*/ 560438 w 634671"/>
              <a:gd name="connsiteY4" fmla="*/ 103239 h 191729"/>
              <a:gd name="connsiteX5" fmla="*/ 619432 w 634671"/>
              <a:gd name="connsiteY5" fmla="*/ 88490 h 191729"/>
              <a:gd name="connsiteX6" fmla="*/ 634180 w 634671"/>
              <a:gd name="connsiteY6" fmla="*/ 0 h 19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4671" h="191729">
                <a:moveTo>
                  <a:pt x="0" y="191729"/>
                </a:moveTo>
                <a:cubicBezTo>
                  <a:pt x="73742" y="186813"/>
                  <a:pt x="148325" y="189131"/>
                  <a:pt x="221225" y="176981"/>
                </a:cubicBezTo>
                <a:cubicBezTo>
                  <a:pt x="238709" y="174067"/>
                  <a:pt x="248199" y="151470"/>
                  <a:pt x="265471" y="147484"/>
                </a:cubicBezTo>
                <a:cubicBezTo>
                  <a:pt x="313612" y="136374"/>
                  <a:pt x="363794" y="137651"/>
                  <a:pt x="412955" y="132735"/>
                </a:cubicBezTo>
                <a:cubicBezTo>
                  <a:pt x="549994" y="98476"/>
                  <a:pt x="379613" y="139404"/>
                  <a:pt x="560438" y="103239"/>
                </a:cubicBezTo>
                <a:cubicBezTo>
                  <a:pt x="580314" y="99264"/>
                  <a:pt x="599767" y="93406"/>
                  <a:pt x="619432" y="88490"/>
                </a:cubicBezTo>
                <a:cubicBezTo>
                  <a:pt x="638844" y="30253"/>
                  <a:pt x="634180" y="59791"/>
                  <a:pt x="634180" y="0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839" y="453461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692696" y="1412776"/>
            <a:ext cx="12529392" cy="10801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48" y="1987580"/>
            <a:ext cx="9277900" cy="8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" y="4365104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91328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311412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49" y="2740597"/>
            <a:ext cx="9193213" cy="61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3" y="5844688"/>
            <a:ext cx="919356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>
            <a:off x="7732860" y="2683598"/>
            <a:ext cx="864096" cy="792088"/>
          </a:xfrm>
          <a:prstGeom prst="hexagon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20" y="532747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49" y="2509201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80" y="3428206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450" y="4386379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803" y="5301340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02" y="5780701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81" y="5371920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665" y="4471161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17" y="3540595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701" y="3059876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286" y="2634549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38" y="1536337"/>
            <a:ext cx="884237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Шестиугольник 16"/>
          <p:cNvSpPr/>
          <p:nvPr/>
        </p:nvSpPr>
        <p:spPr>
          <a:xfrm>
            <a:off x="7684810" y="4807898"/>
            <a:ext cx="864096" cy="792088"/>
          </a:xfrm>
          <a:prstGeom prst="hexagon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естиугольник 17"/>
          <p:cNvSpPr/>
          <p:nvPr/>
        </p:nvSpPr>
        <p:spPr>
          <a:xfrm>
            <a:off x="7813113" y="506929"/>
            <a:ext cx="864096" cy="792088"/>
          </a:xfrm>
          <a:prstGeom prst="hexagon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Шестиугольник 18"/>
          <p:cNvSpPr/>
          <p:nvPr/>
        </p:nvSpPr>
        <p:spPr>
          <a:xfrm>
            <a:off x="7765641" y="1561812"/>
            <a:ext cx="864096" cy="792088"/>
          </a:xfrm>
          <a:prstGeom prst="hexagon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7765641" y="5980004"/>
            <a:ext cx="864096" cy="792088"/>
          </a:xfrm>
          <a:prstGeom prst="hexagon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/>
          <p:cNvSpPr/>
          <p:nvPr/>
        </p:nvSpPr>
        <p:spPr>
          <a:xfrm>
            <a:off x="7825184" y="3803335"/>
            <a:ext cx="864096" cy="792089"/>
          </a:xfrm>
          <a:prstGeom prst="hexagon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458076" y="460781"/>
            <a:ext cx="864096" cy="792088"/>
          </a:xfrm>
          <a:prstGeom prst="hexagon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естиугольник 23"/>
          <p:cNvSpPr/>
          <p:nvPr/>
        </p:nvSpPr>
        <p:spPr>
          <a:xfrm>
            <a:off x="467544" y="1536337"/>
            <a:ext cx="864096" cy="792088"/>
          </a:xfrm>
          <a:prstGeom prst="hex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460847" y="2639434"/>
            <a:ext cx="864096" cy="792088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Шестиугольник 25"/>
          <p:cNvSpPr/>
          <p:nvPr/>
        </p:nvSpPr>
        <p:spPr>
          <a:xfrm>
            <a:off x="471162" y="3687450"/>
            <a:ext cx="864096" cy="792088"/>
          </a:xfrm>
          <a:prstGeom prst="hexagon">
            <a:avLst/>
          </a:prstGeom>
          <a:solidFill>
            <a:srgbClr val="339933"/>
          </a:solidFill>
          <a:ln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>
            <a:off x="471162" y="4748513"/>
            <a:ext cx="900468" cy="792088"/>
          </a:xfrm>
          <a:prstGeom prst="hexagon">
            <a:avLst/>
          </a:prstGeom>
          <a:solidFill>
            <a:srgbClr val="00FFFF"/>
          </a:solidFill>
          <a:ln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Шестиугольник 27"/>
          <p:cNvSpPr/>
          <p:nvPr/>
        </p:nvSpPr>
        <p:spPr>
          <a:xfrm>
            <a:off x="530334" y="5853919"/>
            <a:ext cx="864096" cy="792088"/>
          </a:xfrm>
          <a:prstGeom prst="hexagon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047825"/>
              </p:ext>
            </p:extLst>
          </p:nvPr>
        </p:nvGraphicFramePr>
        <p:xfrm>
          <a:off x="81901" y="338396"/>
          <a:ext cx="1584176" cy="65363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841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428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8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8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8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8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869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09139"/>
              </p:ext>
            </p:extLst>
          </p:nvPr>
        </p:nvGraphicFramePr>
        <p:xfrm>
          <a:off x="7400202" y="325552"/>
          <a:ext cx="1689918" cy="65491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99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91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1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1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1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1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1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33469" y="41854"/>
            <a:ext cx="636502" cy="512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379" y="48817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33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3602"/>
          <a:stretch/>
        </p:blipFill>
        <p:spPr>
          <a:xfrm>
            <a:off x="0" y="116632"/>
            <a:ext cx="9176959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332656"/>
            <a:ext cx="6179852" cy="617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013"/>
          <a:stretch/>
        </p:blipFill>
        <p:spPr>
          <a:xfrm>
            <a:off x="0" y="357312"/>
            <a:ext cx="9036496" cy="66893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24328" y="188640"/>
            <a:ext cx="1512168" cy="1152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8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ЗАДАНИЕ 3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784976" cy="4392488"/>
          </a:xfrm>
        </p:spPr>
        <p:txBody>
          <a:bodyPr>
            <a:noAutofit/>
          </a:bodyPr>
          <a:lstStyle/>
          <a:p>
            <a:pPr marL="514350" indent="-51435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 картинки.</a:t>
            </a:r>
          </a:p>
          <a:p>
            <a:pPr marL="514350" indent="-51435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  по теме «Осень». Для чего нужен зонт?  Какого он цвета?</a:t>
            </a:r>
          </a:p>
          <a:p>
            <a:pPr marL="514350" indent="-51435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 работа ;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Раскрась свой зонт в любимый цвет.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Катаем  шарик (горошину)  из пластилина тремя пальцами и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выкладываем по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контуру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Берём бусинку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(бисер, крупу) «щепотью» и выкладываем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горошину.  Украшаем зонт.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7004" r="50000" b="52766"/>
          <a:stretch/>
        </p:blipFill>
        <p:spPr bwMode="auto">
          <a:xfrm>
            <a:off x="1331640" y="1129822"/>
            <a:ext cx="2735208" cy="26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1" t="4196" r="5525" b="50000"/>
          <a:stretch/>
        </p:blipFill>
        <p:spPr bwMode="auto">
          <a:xfrm>
            <a:off x="5436096" y="1119160"/>
            <a:ext cx="2100232" cy="255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7" r="56158" b="3881"/>
          <a:stretch/>
        </p:blipFill>
        <p:spPr bwMode="auto">
          <a:xfrm>
            <a:off x="1415149" y="3928536"/>
            <a:ext cx="2651699" cy="272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1" t="50000" r="4934" b="2526"/>
          <a:stretch/>
        </p:blipFill>
        <p:spPr bwMode="auto">
          <a:xfrm>
            <a:off x="5444543" y="3796323"/>
            <a:ext cx="2241648" cy="26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845922"/>
              </p:ext>
            </p:extLst>
          </p:nvPr>
        </p:nvGraphicFramePr>
        <p:xfrm>
          <a:off x="970504" y="836712"/>
          <a:ext cx="7417920" cy="576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8960">
                  <a:extLst>
                    <a:ext uri="{9D8B030D-6E8A-4147-A177-3AD203B41FA5}">
                      <a16:colId xmlns="" xmlns:a16="http://schemas.microsoft.com/office/drawing/2014/main" val="3866512625"/>
                    </a:ext>
                  </a:extLst>
                </a:gridCol>
                <a:gridCol w="3708960">
                  <a:extLst>
                    <a:ext uri="{9D8B030D-6E8A-4147-A177-3AD203B41FA5}">
                      <a16:colId xmlns="" xmlns:a16="http://schemas.microsoft.com/office/drawing/2014/main" val="978135337"/>
                    </a:ext>
                  </a:extLst>
                </a:gridCol>
              </a:tblGrid>
              <a:tr h="28803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55298843"/>
                  </a:ext>
                </a:extLst>
              </a:tr>
              <a:tr h="288032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2710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61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571596" cy="650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126295"/>
            <a:ext cx="288032" cy="425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0" y="692696"/>
            <a:ext cx="477593" cy="339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023750"/>
            <a:ext cx="364806" cy="368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80304">
            <a:off x="170764" y="1250427"/>
            <a:ext cx="449547" cy="1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525963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 картинки. 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сказку «Курочка Ряба»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расскажи её с опорой на иллюстрации.</a:t>
            </a:r>
          </a:p>
          <a:p>
            <a:pPr marL="514350" indent="-51435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Придумай своё окончание сказки.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 половину салфетку. Зажмите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салфетку 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безымянным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пальцем и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мизинцем правой или левой руки.</a:t>
            </a: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опросите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взять остальными тремя пальцами 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ручку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 (салфетка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остаётся зажатой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руке).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 Держи « щепотью» карандаш. Обведи  линии на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крыле и хвосте Курочки  Рябы.  Пальчиковое раскрашивание 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курочки акварельными красками.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7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9577" r="76808" b="56056"/>
          <a:stretch/>
        </p:blipFill>
        <p:spPr bwMode="auto">
          <a:xfrm>
            <a:off x="240944" y="863285"/>
            <a:ext cx="2076896" cy="162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58573" r="76520"/>
          <a:stretch/>
        </p:blipFill>
        <p:spPr bwMode="auto">
          <a:xfrm>
            <a:off x="292898" y="3717032"/>
            <a:ext cx="2035518" cy="163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495192"/>
              </p:ext>
            </p:extLst>
          </p:nvPr>
        </p:nvGraphicFramePr>
        <p:xfrm>
          <a:off x="91562" y="525963"/>
          <a:ext cx="8677472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93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69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93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93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4482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4" t="1382" r="52625" b="6305"/>
          <a:stretch/>
        </p:blipFill>
        <p:spPr bwMode="auto">
          <a:xfrm>
            <a:off x="2473227" y="863284"/>
            <a:ext cx="1816119" cy="162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3" t="779" r="26979" b="3257"/>
          <a:stretch/>
        </p:blipFill>
        <p:spPr bwMode="auto">
          <a:xfrm>
            <a:off x="4572000" y="863285"/>
            <a:ext cx="2013067" cy="177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621518"/>
              </p:ext>
            </p:extLst>
          </p:nvPr>
        </p:nvGraphicFramePr>
        <p:xfrm>
          <a:off x="200571" y="3356992"/>
          <a:ext cx="8634584" cy="2376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8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586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86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864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762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4" t="1460" b="2516"/>
          <a:stretch/>
        </p:blipFill>
        <p:spPr bwMode="auto">
          <a:xfrm>
            <a:off x="6621706" y="863284"/>
            <a:ext cx="2056645" cy="174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1" t="8016" r="51792"/>
          <a:stretch/>
        </p:blipFill>
        <p:spPr bwMode="auto">
          <a:xfrm>
            <a:off x="2388876" y="3717032"/>
            <a:ext cx="2040700" cy="163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10" t="8016" r="27777"/>
          <a:stretch/>
        </p:blipFill>
        <p:spPr bwMode="auto">
          <a:xfrm>
            <a:off x="4588501" y="3717032"/>
            <a:ext cx="1902247" cy="162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1" t="5302" r="2985"/>
          <a:stretch/>
        </p:blipFill>
        <p:spPr bwMode="auto">
          <a:xfrm>
            <a:off x="6746171" y="3705333"/>
            <a:ext cx="1875365" cy="160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8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" y="1268760"/>
            <a:ext cx="7493054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50" y="4509120"/>
            <a:ext cx="1593722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805289"/>
              </p:ext>
            </p:extLst>
          </p:nvPr>
        </p:nvGraphicFramePr>
        <p:xfrm>
          <a:off x="7338497" y="4149080"/>
          <a:ext cx="1658715" cy="2521975"/>
        </p:xfrm>
        <a:graphic>
          <a:graphicData uri="http://schemas.openxmlformats.org/drawingml/2006/table">
            <a:tbl>
              <a:tblPr/>
              <a:tblGrid>
                <a:gridCol w="1658715"/>
              </a:tblGrid>
              <a:tr h="25219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0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58994"/>
            <a:ext cx="8892480" cy="4365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Джантемирова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И.Д.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учитель-дефектолог ГОУ «Донецкая СШИ № 22»,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специалист   высшей категории, звание «Старший учитель»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Верава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 П.,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ГОУ «Донецкая СШИ № 22 », специалист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высшей категории, звание «Старший учитель»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Рецензенты: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Тетрадь-тренажер  по письму для детей с РАС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( 1 подготовительный класс):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пособие / авт.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Джантемирова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И.Д.,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Верава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О.П.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3658" y="4434880"/>
            <a:ext cx="8892480" cy="2423120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Тетрадь –тренажёр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1 подготовительного класса ( 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частях)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тетради-шаблоне представлена система работы по подготовке руки к письму, элементам букв. Пособие учитывает особенности развития детей с РАС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психического и умственного развития. Тетрадь содержит занимательный дидактический и практический материал. Использование  данного пособия способствует осознанному восприятию заданий и более успешному достижению предметных результатов обучения в подготовительный период.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Тетрадь-тренажёр предназначена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с РАС в коррекционных организациях.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успехов !</a:t>
            </a:r>
          </a:p>
        </p:txBody>
      </p:sp>
    </p:spTree>
    <p:extLst>
      <p:ext uri="{BB962C8B-B14F-4D97-AF65-F5344CB8AC3E}">
        <p14:creationId xmlns:p14="http://schemas.microsoft.com/office/powerpoint/2010/main" val="42679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34934"/>
            <a:ext cx="301699" cy="445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>
          <a:xfrm>
            <a:off x="2411760" y="836712"/>
            <a:ext cx="432495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820472" cy="4248472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картинки. 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сказку «Колобок»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её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опорой 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иллюстрации.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Расставь верно  животных, которых встретил Колобок.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  Практическая  работа:  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* Закрепление навыка держать щепотью ручку или карандаш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салфетки.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Выполнение упражнения «Клубочек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–ниточка»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3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9"/>
          <a:stretch/>
        </p:blipFill>
        <p:spPr bwMode="auto">
          <a:xfrm>
            <a:off x="214458" y="575172"/>
            <a:ext cx="8929542" cy="541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52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29" y="984264"/>
            <a:ext cx="7393964" cy="523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3" y="4650756"/>
            <a:ext cx="1565553" cy="211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5" y="2592779"/>
            <a:ext cx="1528571" cy="201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1" y="1127335"/>
            <a:ext cx="1122078" cy="150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3" y="399400"/>
            <a:ext cx="459339" cy="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004592" cy="199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/>
          <a:stretch/>
        </p:blipFill>
        <p:spPr bwMode="auto">
          <a:xfrm>
            <a:off x="2915816" y="332656"/>
            <a:ext cx="2606949" cy="18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2890684" y="1719692"/>
            <a:ext cx="365428" cy="106248"/>
          </a:xfrm>
          <a:custGeom>
            <a:avLst/>
            <a:gdLst>
              <a:gd name="connsiteX0" fmla="*/ 0 w 412955"/>
              <a:gd name="connsiteY0" fmla="*/ 176980 h 176980"/>
              <a:gd name="connsiteX1" fmla="*/ 412955 w 412955"/>
              <a:gd name="connsiteY1" fmla="*/ 0 h 176980"/>
              <a:gd name="connsiteX2" fmla="*/ 412955 w 412955"/>
              <a:gd name="connsiteY2" fmla="*/ 0 h 17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2955" h="176980">
                <a:moveTo>
                  <a:pt x="0" y="176980"/>
                </a:moveTo>
                <a:lnTo>
                  <a:pt x="412955" y="0"/>
                </a:lnTo>
                <a:lnTo>
                  <a:pt x="412955" y="0"/>
                </a:ln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767859" y="1061884"/>
            <a:ext cx="4792283" cy="1126965"/>
          </a:xfrm>
          <a:custGeom>
            <a:avLst/>
            <a:gdLst>
              <a:gd name="connsiteX0" fmla="*/ 471006 w 4792283"/>
              <a:gd name="connsiteY0" fmla="*/ 412955 h 1126965"/>
              <a:gd name="connsiteX1" fmla="*/ 647986 w 4792283"/>
              <a:gd name="connsiteY1" fmla="*/ 383458 h 1126965"/>
              <a:gd name="connsiteX2" fmla="*/ 677483 w 4792283"/>
              <a:gd name="connsiteY2" fmla="*/ 324464 h 1126965"/>
              <a:gd name="connsiteX3" fmla="*/ 618489 w 4792283"/>
              <a:gd name="connsiteY3" fmla="*/ 206477 h 1126965"/>
              <a:gd name="connsiteX4" fmla="*/ 500502 w 4792283"/>
              <a:gd name="connsiteY4" fmla="*/ 221226 h 1126965"/>
              <a:gd name="connsiteX5" fmla="*/ 412012 w 4792283"/>
              <a:gd name="connsiteY5" fmla="*/ 250722 h 1126965"/>
              <a:gd name="connsiteX6" fmla="*/ 308773 w 4792283"/>
              <a:gd name="connsiteY6" fmla="*/ 339213 h 1126965"/>
              <a:gd name="connsiteX7" fmla="*/ 279276 w 4792283"/>
              <a:gd name="connsiteY7" fmla="*/ 427703 h 1126965"/>
              <a:gd name="connsiteX8" fmla="*/ 294025 w 4792283"/>
              <a:gd name="connsiteY8" fmla="*/ 575187 h 1126965"/>
              <a:gd name="connsiteX9" fmla="*/ 397264 w 4792283"/>
              <a:gd name="connsiteY9" fmla="*/ 648929 h 1126965"/>
              <a:gd name="connsiteX10" fmla="*/ 441509 w 4792283"/>
              <a:gd name="connsiteY10" fmla="*/ 678426 h 1126965"/>
              <a:gd name="connsiteX11" fmla="*/ 529999 w 4792283"/>
              <a:gd name="connsiteY11" fmla="*/ 693174 h 1126965"/>
              <a:gd name="connsiteX12" fmla="*/ 574244 w 4792283"/>
              <a:gd name="connsiteY12" fmla="*/ 707922 h 1126965"/>
              <a:gd name="connsiteX13" fmla="*/ 751225 w 4792283"/>
              <a:gd name="connsiteY13" fmla="*/ 678426 h 1126965"/>
              <a:gd name="connsiteX14" fmla="*/ 795470 w 4792283"/>
              <a:gd name="connsiteY14" fmla="*/ 648929 h 1126965"/>
              <a:gd name="connsiteX15" fmla="*/ 869212 w 4792283"/>
              <a:gd name="connsiteY15" fmla="*/ 560439 h 1126965"/>
              <a:gd name="connsiteX16" fmla="*/ 898709 w 4792283"/>
              <a:gd name="connsiteY16" fmla="*/ 516193 h 1126965"/>
              <a:gd name="connsiteX17" fmla="*/ 913457 w 4792283"/>
              <a:gd name="connsiteY17" fmla="*/ 471948 h 1126965"/>
              <a:gd name="connsiteX18" fmla="*/ 898709 w 4792283"/>
              <a:gd name="connsiteY18" fmla="*/ 206477 h 1126965"/>
              <a:gd name="connsiteX19" fmla="*/ 854464 w 4792283"/>
              <a:gd name="connsiteY19" fmla="*/ 162232 h 1126965"/>
              <a:gd name="connsiteX20" fmla="*/ 839715 w 4792283"/>
              <a:gd name="connsiteY20" fmla="*/ 117987 h 1126965"/>
              <a:gd name="connsiteX21" fmla="*/ 706980 w 4792283"/>
              <a:gd name="connsiteY21" fmla="*/ 44245 h 1126965"/>
              <a:gd name="connsiteX22" fmla="*/ 588993 w 4792283"/>
              <a:gd name="connsiteY22" fmla="*/ 0 h 1126965"/>
              <a:gd name="connsiteX23" fmla="*/ 353018 w 4792283"/>
              <a:gd name="connsiteY23" fmla="*/ 14748 h 1126965"/>
              <a:gd name="connsiteX24" fmla="*/ 264528 w 4792283"/>
              <a:gd name="connsiteY24" fmla="*/ 44245 h 1126965"/>
              <a:gd name="connsiteX25" fmla="*/ 220283 w 4792283"/>
              <a:gd name="connsiteY25" fmla="*/ 73742 h 1126965"/>
              <a:gd name="connsiteX26" fmla="*/ 117044 w 4792283"/>
              <a:gd name="connsiteY26" fmla="*/ 117987 h 1126965"/>
              <a:gd name="connsiteX27" fmla="*/ 28554 w 4792283"/>
              <a:gd name="connsiteY27" fmla="*/ 206477 h 1126965"/>
              <a:gd name="connsiteX28" fmla="*/ 28554 w 4792283"/>
              <a:gd name="connsiteY28" fmla="*/ 589935 h 1126965"/>
              <a:gd name="connsiteX29" fmla="*/ 43302 w 4792283"/>
              <a:gd name="connsiteY29" fmla="*/ 634181 h 1126965"/>
              <a:gd name="connsiteX30" fmla="*/ 72799 w 4792283"/>
              <a:gd name="connsiteY30" fmla="*/ 678426 h 1126965"/>
              <a:gd name="connsiteX31" fmla="*/ 87547 w 4792283"/>
              <a:gd name="connsiteY31" fmla="*/ 722671 h 1126965"/>
              <a:gd name="connsiteX32" fmla="*/ 176038 w 4792283"/>
              <a:gd name="connsiteY32" fmla="*/ 796413 h 1126965"/>
              <a:gd name="connsiteX33" fmla="*/ 220283 w 4792283"/>
              <a:gd name="connsiteY33" fmla="*/ 811161 h 1126965"/>
              <a:gd name="connsiteX34" fmla="*/ 264528 w 4792283"/>
              <a:gd name="connsiteY34" fmla="*/ 840658 h 1126965"/>
              <a:gd name="connsiteX35" fmla="*/ 308773 w 4792283"/>
              <a:gd name="connsiteY35" fmla="*/ 884903 h 1126965"/>
              <a:gd name="connsiteX36" fmla="*/ 426760 w 4792283"/>
              <a:gd name="connsiteY36" fmla="*/ 929148 h 1126965"/>
              <a:gd name="connsiteX37" fmla="*/ 471006 w 4792283"/>
              <a:gd name="connsiteY37" fmla="*/ 943897 h 1126965"/>
              <a:gd name="connsiteX38" fmla="*/ 529999 w 4792283"/>
              <a:gd name="connsiteY38" fmla="*/ 988142 h 1126965"/>
              <a:gd name="connsiteX39" fmla="*/ 618489 w 4792283"/>
              <a:gd name="connsiteY39" fmla="*/ 1002890 h 1126965"/>
              <a:gd name="connsiteX40" fmla="*/ 662735 w 4792283"/>
              <a:gd name="connsiteY40" fmla="*/ 1017639 h 1126965"/>
              <a:gd name="connsiteX41" fmla="*/ 751225 w 4792283"/>
              <a:gd name="connsiteY41" fmla="*/ 1032387 h 1126965"/>
              <a:gd name="connsiteX42" fmla="*/ 795470 w 4792283"/>
              <a:gd name="connsiteY42" fmla="*/ 1047135 h 1126965"/>
              <a:gd name="connsiteX43" fmla="*/ 987199 w 4792283"/>
              <a:gd name="connsiteY43" fmla="*/ 1091381 h 1126965"/>
              <a:gd name="connsiteX44" fmla="*/ 1134683 w 4792283"/>
              <a:gd name="connsiteY44" fmla="*/ 1106129 h 1126965"/>
              <a:gd name="connsiteX45" fmla="*/ 1414902 w 4792283"/>
              <a:gd name="connsiteY45" fmla="*/ 1106129 h 1126965"/>
              <a:gd name="connsiteX46" fmla="*/ 1857354 w 4792283"/>
              <a:gd name="connsiteY46" fmla="*/ 1091381 h 1126965"/>
              <a:gd name="connsiteX47" fmla="*/ 1975341 w 4792283"/>
              <a:gd name="connsiteY47" fmla="*/ 1061884 h 1126965"/>
              <a:gd name="connsiteX48" fmla="*/ 2122825 w 4792283"/>
              <a:gd name="connsiteY48" fmla="*/ 1002890 h 1126965"/>
              <a:gd name="connsiteX49" fmla="*/ 2211315 w 4792283"/>
              <a:gd name="connsiteY49" fmla="*/ 988142 h 1126965"/>
              <a:gd name="connsiteX50" fmla="*/ 2299806 w 4792283"/>
              <a:gd name="connsiteY50" fmla="*/ 929148 h 1126965"/>
              <a:gd name="connsiteX51" fmla="*/ 2358799 w 4792283"/>
              <a:gd name="connsiteY51" fmla="*/ 914400 h 1126965"/>
              <a:gd name="connsiteX52" fmla="*/ 2403044 w 4792283"/>
              <a:gd name="connsiteY52" fmla="*/ 884903 h 1126965"/>
              <a:gd name="connsiteX53" fmla="*/ 2447289 w 4792283"/>
              <a:gd name="connsiteY53" fmla="*/ 870155 h 1126965"/>
              <a:gd name="connsiteX54" fmla="*/ 2535780 w 4792283"/>
              <a:gd name="connsiteY54" fmla="*/ 811161 h 1126965"/>
              <a:gd name="connsiteX55" fmla="*/ 2624270 w 4792283"/>
              <a:gd name="connsiteY55" fmla="*/ 781664 h 1126965"/>
              <a:gd name="connsiteX56" fmla="*/ 2727509 w 4792283"/>
              <a:gd name="connsiteY56" fmla="*/ 693174 h 1126965"/>
              <a:gd name="connsiteX57" fmla="*/ 2786502 w 4792283"/>
              <a:gd name="connsiteY57" fmla="*/ 663677 h 1126965"/>
              <a:gd name="connsiteX58" fmla="*/ 2815999 w 4792283"/>
              <a:gd name="connsiteY58" fmla="*/ 619432 h 1126965"/>
              <a:gd name="connsiteX59" fmla="*/ 2904489 w 4792283"/>
              <a:gd name="connsiteY59" fmla="*/ 530942 h 1126965"/>
              <a:gd name="connsiteX60" fmla="*/ 2933986 w 4792283"/>
              <a:gd name="connsiteY60" fmla="*/ 442451 h 1126965"/>
              <a:gd name="connsiteX61" fmla="*/ 2948735 w 4792283"/>
              <a:gd name="connsiteY61" fmla="*/ 398206 h 1126965"/>
              <a:gd name="connsiteX62" fmla="*/ 2992980 w 4792283"/>
              <a:gd name="connsiteY62" fmla="*/ 309716 h 1126965"/>
              <a:gd name="connsiteX63" fmla="*/ 2963483 w 4792283"/>
              <a:gd name="connsiteY63" fmla="*/ 162232 h 1126965"/>
              <a:gd name="connsiteX64" fmla="*/ 2815999 w 4792283"/>
              <a:gd name="connsiteY64" fmla="*/ 221226 h 1126965"/>
              <a:gd name="connsiteX65" fmla="*/ 2845496 w 4792283"/>
              <a:gd name="connsiteY65" fmla="*/ 471948 h 1126965"/>
              <a:gd name="connsiteX66" fmla="*/ 2889741 w 4792283"/>
              <a:gd name="connsiteY66" fmla="*/ 501445 h 1126965"/>
              <a:gd name="connsiteX67" fmla="*/ 3110967 w 4792283"/>
              <a:gd name="connsiteY67" fmla="*/ 486697 h 1126965"/>
              <a:gd name="connsiteX68" fmla="*/ 3155212 w 4792283"/>
              <a:gd name="connsiteY68" fmla="*/ 471948 h 1126965"/>
              <a:gd name="connsiteX69" fmla="*/ 3184709 w 4792283"/>
              <a:gd name="connsiteY69" fmla="*/ 427703 h 1126965"/>
              <a:gd name="connsiteX70" fmla="*/ 3228954 w 4792283"/>
              <a:gd name="connsiteY70" fmla="*/ 383458 h 1126965"/>
              <a:gd name="connsiteX71" fmla="*/ 3228954 w 4792283"/>
              <a:gd name="connsiteY71" fmla="*/ 176981 h 1126965"/>
              <a:gd name="connsiteX72" fmla="*/ 3199457 w 4792283"/>
              <a:gd name="connsiteY72" fmla="*/ 117987 h 1126965"/>
              <a:gd name="connsiteX73" fmla="*/ 3110967 w 4792283"/>
              <a:gd name="connsiteY73" fmla="*/ 88490 h 1126965"/>
              <a:gd name="connsiteX74" fmla="*/ 3066722 w 4792283"/>
              <a:gd name="connsiteY74" fmla="*/ 58993 h 1126965"/>
              <a:gd name="connsiteX75" fmla="*/ 2948735 w 4792283"/>
              <a:gd name="connsiteY75" fmla="*/ 29497 h 1126965"/>
              <a:gd name="connsiteX76" fmla="*/ 2668515 w 4792283"/>
              <a:gd name="connsiteY76" fmla="*/ 44245 h 1126965"/>
              <a:gd name="connsiteX77" fmla="*/ 2594773 w 4792283"/>
              <a:gd name="connsiteY77" fmla="*/ 176981 h 1126965"/>
              <a:gd name="connsiteX78" fmla="*/ 2580025 w 4792283"/>
              <a:gd name="connsiteY78" fmla="*/ 235974 h 1126965"/>
              <a:gd name="connsiteX79" fmla="*/ 2624270 w 4792283"/>
              <a:gd name="connsiteY79" fmla="*/ 530942 h 1126965"/>
              <a:gd name="connsiteX80" fmla="*/ 2653767 w 4792283"/>
              <a:gd name="connsiteY80" fmla="*/ 575187 h 1126965"/>
              <a:gd name="connsiteX81" fmla="*/ 2712760 w 4792283"/>
              <a:gd name="connsiteY81" fmla="*/ 678426 h 1126965"/>
              <a:gd name="connsiteX82" fmla="*/ 2860244 w 4792283"/>
              <a:gd name="connsiteY82" fmla="*/ 811161 h 1126965"/>
              <a:gd name="connsiteX83" fmla="*/ 2978231 w 4792283"/>
              <a:gd name="connsiteY83" fmla="*/ 840658 h 1126965"/>
              <a:gd name="connsiteX84" fmla="*/ 3184709 w 4792283"/>
              <a:gd name="connsiteY84" fmla="*/ 899651 h 1126965"/>
              <a:gd name="connsiteX85" fmla="*/ 3346941 w 4792283"/>
              <a:gd name="connsiteY85" fmla="*/ 943897 h 1126965"/>
              <a:gd name="connsiteX86" fmla="*/ 3494425 w 4792283"/>
              <a:gd name="connsiteY86" fmla="*/ 988142 h 1126965"/>
              <a:gd name="connsiteX87" fmla="*/ 4276089 w 4792283"/>
              <a:gd name="connsiteY87" fmla="*/ 958645 h 1126965"/>
              <a:gd name="connsiteX88" fmla="*/ 4379328 w 4792283"/>
              <a:gd name="connsiteY88" fmla="*/ 914400 h 1126965"/>
              <a:gd name="connsiteX89" fmla="*/ 4423573 w 4792283"/>
              <a:gd name="connsiteY89" fmla="*/ 899651 h 1126965"/>
              <a:gd name="connsiteX90" fmla="*/ 4571057 w 4792283"/>
              <a:gd name="connsiteY90" fmla="*/ 796413 h 1126965"/>
              <a:gd name="connsiteX91" fmla="*/ 4659547 w 4792283"/>
              <a:gd name="connsiteY91" fmla="*/ 737419 h 1126965"/>
              <a:gd name="connsiteX92" fmla="*/ 4689044 w 4792283"/>
              <a:gd name="connsiteY92" fmla="*/ 693174 h 1126965"/>
              <a:gd name="connsiteX93" fmla="*/ 4718541 w 4792283"/>
              <a:gd name="connsiteY93" fmla="*/ 604684 h 1126965"/>
              <a:gd name="connsiteX94" fmla="*/ 4792283 w 4792283"/>
              <a:gd name="connsiteY94" fmla="*/ 530942 h 1126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792283" h="1126965">
                <a:moveTo>
                  <a:pt x="471006" y="412955"/>
                </a:moveTo>
                <a:cubicBezTo>
                  <a:pt x="529999" y="403123"/>
                  <a:pt x="593015" y="407017"/>
                  <a:pt x="647986" y="383458"/>
                </a:cubicBezTo>
                <a:cubicBezTo>
                  <a:pt x="668194" y="374797"/>
                  <a:pt x="675055" y="346315"/>
                  <a:pt x="677483" y="324464"/>
                </a:cubicBezTo>
                <a:cubicBezTo>
                  <a:pt x="685019" y="256643"/>
                  <a:pt x="658516" y="246503"/>
                  <a:pt x="618489" y="206477"/>
                </a:cubicBezTo>
                <a:cubicBezTo>
                  <a:pt x="579160" y="211393"/>
                  <a:pt x="539257" y="212921"/>
                  <a:pt x="500502" y="221226"/>
                </a:cubicBezTo>
                <a:cubicBezTo>
                  <a:pt x="470100" y="227741"/>
                  <a:pt x="412012" y="250722"/>
                  <a:pt x="412012" y="250722"/>
                </a:cubicBezTo>
                <a:cubicBezTo>
                  <a:pt x="375021" y="275383"/>
                  <a:pt x="332615" y="299476"/>
                  <a:pt x="308773" y="339213"/>
                </a:cubicBezTo>
                <a:cubicBezTo>
                  <a:pt x="292776" y="365874"/>
                  <a:pt x="279276" y="427703"/>
                  <a:pt x="279276" y="427703"/>
                </a:cubicBezTo>
                <a:cubicBezTo>
                  <a:pt x="284192" y="476864"/>
                  <a:pt x="279495" y="527965"/>
                  <a:pt x="294025" y="575187"/>
                </a:cubicBezTo>
                <a:cubicBezTo>
                  <a:pt x="305556" y="612663"/>
                  <a:pt x="370486" y="633627"/>
                  <a:pt x="397264" y="648929"/>
                </a:cubicBezTo>
                <a:cubicBezTo>
                  <a:pt x="412654" y="657723"/>
                  <a:pt x="424693" y="672821"/>
                  <a:pt x="441509" y="678426"/>
                </a:cubicBezTo>
                <a:cubicBezTo>
                  <a:pt x="469878" y="687882"/>
                  <a:pt x="500808" y="686687"/>
                  <a:pt x="529999" y="693174"/>
                </a:cubicBezTo>
                <a:cubicBezTo>
                  <a:pt x="545175" y="696546"/>
                  <a:pt x="559496" y="703006"/>
                  <a:pt x="574244" y="707922"/>
                </a:cubicBezTo>
                <a:cubicBezTo>
                  <a:pt x="616296" y="703250"/>
                  <a:pt x="701810" y="703133"/>
                  <a:pt x="751225" y="678426"/>
                </a:cubicBezTo>
                <a:cubicBezTo>
                  <a:pt x="767079" y="670499"/>
                  <a:pt x="780722" y="658761"/>
                  <a:pt x="795470" y="648929"/>
                </a:cubicBezTo>
                <a:cubicBezTo>
                  <a:pt x="868709" y="539071"/>
                  <a:pt x="774576" y="674003"/>
                  <a:pt x="869212" y="560439"/>
                </a:cubicBezTo>
                <a:cubicBezTo>
                  <a:pt x="880560" y="546822"/>
                  <a:pt x="888877" y="530942"/>
                  <a:pt x="898709" y="516193"/>
                </a:cubicBezTo>
                <a:cubicBezTo>
                  <a:pt x="903625" y="501445"/>
                  <a:pt x="909186" y="486896"/>
                  <a:pt x="913457" y="471948"/>
                </a:cubicBezTo>
                <a:cubicBezTo>
                  <a:pt x="942436" y="370522"/>
                  <a:pt x="940103" y="347217"/>
                  <a:pt x="898709" y="206477"/>
                </a:cubicBezTo>
                <a:cubicBezTo>
                  <a:pt x="892824" y="186467"/>
                  <a:pt x="869212" y="176980"/>
                  <a:pt x="854464" y="162232"/>
                </a:cubicBezTo>
                <a:cubicBezTo>
                  <a:pt x="849548" y="147484"/>
                  <a:pt x="848339" y="130922"/>
                  <a:pt x="839715" y="117987"/>
                </a:cubicBezTo>
                <a:cubicBezTo>
                  <a:pt x="794494" y="50156"/>
                  <a:pt x="783938" y="82724"/>
                  <a:pt x="706980" y="44245"/>
                </a:cubicBezTo>
                <a:cubicBezTo>
                  <a:pt x="629856" y="5683"/>
                  <a:pt x="669315" y="20080"/>
                  <a:pt x="588993" y="0"/>
                </a:cubicBezTo>
                <a:cubicBezTo>
                  <a:pt x="510335" y="4916"/>
                  <a:pt x="431107" y="4100"/>
                  <a:pt x="353018" y="14748"/>
                </a:cubicBezTo>
                <a:cubicBezTo>
                  <a:pt x="322211" y="18949"/>
                  <a:pt x="264528" y="44245"/>
                  <a:pt x="264528" y="44245"/>
                </a:cubicBezTo>
                <a:cubicBezTo>
                  <a:pt x="249780" y="54077"/>
                  <a:pt x="236575" y="66760"/>
                  <a:pt x="220283" y="73742"/>
                </a:cubicBezTo>
                <a:cubicBezTo>
                  <a:pt x="148271" y="104604"/>
                  <a:pt x="174501" y="66914"/>
                  <a:pt x="117044" y="117987"/>
                </a:cubicBezTo>
                <a:cubicBezTo>
                  <a:pt x="85866" y="145701"/>
                  <a:pt x="28554" y="206477"/>
                  <a:pt x="28554" y="206477"/>
                </a:cubicBezTo>
                <a:cubicBezTo>
                  <a:pt x="-20659" y="354120"/>
                  <a:pt x="3491" y="264110"/>
                  <a:pt x="28554" y="589935"/>
                </a:cubicBezTo>
                <a:cubicBezTo>
                  <a:pt x="29746" y="605436"/>
                  <a:pt x="36350" y="620276"/>
                  <a:pt x="43302" y="634181"/>
                </a:cubicBezTo>
                <a:cubicBezTo>
                  <a:pt x="51229" y="650035"/>
                  <a:pt x="62967" y="663678"/>
                  <a:pt x="72799" y="678426"/>
                </a:cubicBezTo>
                <a:cubicBezTo>
                  <a:pt x="77715" y="693174"/>
                  <a:pt x="78924" y="709736"/>
                  <a:pt x="87547" y="722671"/>
                </a:cubicBezTo>
                <a:cubicBezTo>
                  <a:pt x="103855" y="747132"/>
                  <a:pt x="148833" y="782811"/>
                  <a:pt x="176038" y="796413"/>
                </a:cubicBezTo>
                <a:cubicBezTo>
                  <a:pt x="189943" y="803365"/>
                  <a:pt x="205535" y="806245"/>
                  <a:pt x="220283" y="811161"/>
                </a:cubicBezTo>
                <a:cubicBezTo>
                  <a:pt x="235031" y="820993"/>
                  <a:pt x="250911" y="829310"/>
                  <a:pt x="264528" y="840658"/>
                </a:cubicBezTo>
                <a:cubicBezTo>
                  <a:pt x="280551" y="854011"/>
                  <a:pt x="291801" y="872780"/>
                  <a:pt x="308773" y="884903"/>
                </a:cubicBezTo>
                <a:cubicBezTo>
                  <a:pt x="354596" y="917634"/>
                  <a:pt x="375295" y="914444"/>
                  <a:pt x="426760" y="929148"/>
                </a:cubicBezTo>
                <a:cubicBezTo>
                  <a:pt x="441708" y="933419"/>
                  <a:pt x="456257" y="938981"/>
                  <a:pt x="471006" y="943897"/>
                </a:cubicBezTo>
                <a:cubicBezTo>
                  <a:pt x="490670" y="958645"/>
                  <a:pt x="507177" y="979013"/>
                  <a:pt x="529999" y="988142"/>
                </a:cubicBezTo>
                <a:cubicBezTo>
                  <a:pt x="557764" y="999248"/>
                  <a:pt x="589298" y="996403"/>
                  <a:pt x="618489" y="1002890"/>
                </a:cubicBezTo>
                <a:cubicBezTo>
                  <a:pt x="633665" y="1006263"/>
                  <a:pt x="647559" y="1014266"/>
                  <a:pt x="662735" y="1017639"/>
                </a:cubicBezTo>
                <a:cubicBezTo>
                  <a:pt x="691926" y="1024126"/>
                  <a:pt x="722034" y="1025900"/>
                  <a:pt x="751225" y="1032387"/>
                </a:cubicBezTo>
                <a:cubicBezTo>
                  <a:pt x="766401" y="1035759"/>
                  <a:pt x="780522" y="1042864"/>
                  <a:pt x="795470" y="1047135"/>
                </a:cubicBezTo>
                <a:cubicBezTo>
                  <a:pt x="835342" y="1058527"/>
                  <a:pt x="975755" y="1089574"/>
                  <a:pt x="987199" y="1091381"/>
                </a:cubicBezTo>
                <a:cubicBezTo>
                  <a:pt x="1036001" y="1099087"/>
                  <a:pt x="1085522" y="1101213"/>
                  <a:pt x="1134683" y="1106129"/>
                </a:cubicBezTo>
                <a:cubicBezTo>
                  <a:pt x="1256200" y="1146634"/>
                  <a:pt x="1150717" y="1117615"/>
                  <a:pt x="1414902" y="1106129"/>
                </a:cubicBezTo>
                <a:cubicBezTo>
                  <a:pt x="1562329" y="1099719"/>
                  <a:pt x="1709870" y="1096297"/>
                  <a:pt x="1857354" y="1091381"/>
                </a:cubicBezTo>
                <a:cubicBezTo>
                  <a:pt x="1915865" y="1079678"/>
                  <a:pt x="1926215" y="1080779"/>
                  <a:pt x="1975341" y="1061884"/>
                </a:cubicBezTo>
                <a:cubicBezTo>
                  <a:pt x="2024760" y="1042877"/>
                  <a:pt x="2070597" y="1011594"/>
                  <a:pt x="2122825" y="1002890"/>
                </a:cubicBezTo>
                <a:lnTo>
                  <a:pt x="2211315" y="988142"/>
                </a:lnTo>
                <a:cubicBezTo>
                  <a:pt x="2349462" y="942091"/>
                  <a:pt x="2145131" y="1017532"/>
                  <a:pt x="2299806" y="929148"/>
                </a:cubicBezTo>
                <a:cubicBezTo>
                  <a:pt x="2317405" y="919092"/>
                  <a:pt x="2339135" y="919316"/>
                  <a:pt x="2358799" y="914400"/>
                </a:cubicBezTo>
                <a:cubicBezTo>
                  <a:pt x="2373547" y="904568"/>
                  <a:pt x="2387190" y="892830"/>
                  <a:pt x="2403044" y="884903"/>
                </a:cubicBezTo>
                <a:cubicBezTo>
                  <a:pt x="2416949" y="877951"/>
                  <a:pt x="2433699" y="877705"/>
                  <a:pt x="2447289" y="870155"/>
                </a:cubicBezTo>
                <a:cubicBezTo>
                  <a:pt x="2478279" y="852939"/>
                  <a:pt x="2502148" y="822372"/>
                  <a:pt x="2535780" y="811161"/>
                </a:cubicBezTo>
                <a:lnTo>
                  <a:pt x="2624270" y="781664"/>
                </a:lnTo>
                <a:cubicBezTo>
                  <a:pt x="2664492" y="741442"/>
                  <a:pt x="2677054" y="724709"/>
                  <a:pt x="2727509" y="693174"/>
                </a:cubicBezTo>
                <a:cubicBezTo>
                  <a:pt x="2746153" y="681522"/>
                  <a:pt x="2766838" y="673509"/>
                  <a:pt x="2786502" y="663677"/>
                </a:cubicBezTo>
                <a:cubicBezTo>
                  <a:pt x="2796334" y="648929"/>
                  <a:pt x="2804223" y="632680"/>
                  <a:pt x="2815999" y="619432"/>
                </a:cubicBezTo>
                <a:cubicBezTo>
                  <a:pt x="2843713" y="588254"/>
                  <a:pt x="2904489" y="530942"/>
                  <a:pt x="2904489" y="530942"/>
                </a:cubicBezTo>
                <a:lnTo>
                  <a:pt x="2933986" y="442451"/>
                </a:lnTo>
                <a:cubicBezTo>
                  <a:pt x="2938902" y="427703"/>
                  <a:pt x="2940112" y="411141"/>
                  <a:pt x="2948735" y="398206"/>
                </a:cubicBezTo>
                <a:cubicBezTo>
                  <a:pt x="2986854" y="341026"/>
                  <a:pt x="2972626" y="370776"/>
                  <a:pt x="2992980" y="309716"/>
                </a:cubicBezTo>
                <a:cubicBezTo>
                  <a:pt x="2983148" y="260555"/>
                  <a:pt x="3000748" y="195770"/>
                  <a:pt x="2963483" y="162232"/>
                </a:cubicBezTo>
                <a:cubicBezTo>
                  <a:pt x="2885810" y="92327"/>
                  <a:pt x="2841587" y="182845"/>
                  <a:pt x="2815999" y="221226"/>
                </a:cubicBezTo>
                <a:cubicBezTo>
                  <a:pt x="2825831" y="304800"/>
                  <a:pt x="2824080" y="390568"/>
                  <a:pt x="2845496" y="471948"/>
                </a:cubicBezTo>
                <a:cubicBezTo>
                  <a:pt x="2850007" y="489090"/>
                  <a:pt x="2872043" y="500462"/>
                  <a:pt x="2889741" y="501445"/>
                </a:cubicBezTo>
                <a:cubicBezTo>
                  <a:pt x="2963533" y="505545"/>
                  <a:pt x="3037225" y="491613"/>
                  <a:pt x="3110967" y="486697"/>
                </a:cubicBezTo>
                <a:cubicBezTo>
                  <a:pt x="3125715" y="481781"/>
                  <a:pt x="3143073" y="481660"/>
                  <a:pt x="3155212" y="471948"/>
                </a:cubicBezTo>
                <a:cubicBezTo>
                  <a:pt x="3169053" y="460875"/>
                  <a:pt x="3173361" y="441320"/>
                  <a:pt x="3184709" y="427703"/>
                </a:cubicBezTo>
                <a:cubicBezTo>
                  <a:pt x="3198062" y="411680"/>
                  <a:pt x="3214206" y="398206"/>
                  <a:pt x="3228954" y="383458"/>
                </a:cubicBezTo>
                <a:cubicBezTo>
                  <a:pt x="3257404" y="298106"/>
                  <a:pt x="3257226" y="318344"/>
                  <a:pt x="3228954" y="176981"/>
                </a:cubicBezTo>
                <a:cubicBezTo>
                  <a:pt x="3224642" y="155422"/>
                  <a:pt x="3217046" y="131179"/>
                  <a:pt x="3199457" y="117987"/>
                </a:cubicBezTo>
                <a:cubicBezTo>
                  <a:pt x="3174583" y="99332"/>
                  <a:pt x="3136837" y="105737"/>
                  <a:pt x="3110967" y="88490"/>
                </a:cubicBezTo>
                <a:cubicBezTo>
                  <a:pt x="3096219" y="78658"/>
                  <a:pt x="3083380" y="65050"/>
                  <a:pt x="3066722" y="58993"/>
                </a:cubicBezTo>
                <a:cubicBezTo>
                  <a:pt x="3028623" y="45139"/>
                  <a:pt x="2948735" y="29497"/>
                  <a:pt x="2948735" y="29497"/>
                </a:cubicBezTo>
                <a:cubicBezTo>
                  <a:pt x="2855328" y="34413"/>
                  <a:pt x="2757998" y="17011"/>
                  <a:pt x="2668515" y="44245"/>
                </a:cubicBezTo>
                <a:cubicBezTo>
                  <a:pt x="2635460" y="54305"/>
                  <a:pt x="2605576" y="139171"/>
                  <a:pt x="2594773" y="176981"/>
                </a:cubicBezTo>
                <a:cubicBezTo>
                  <a:pt x="2589205" y="196471"/>
                  <a:pt x="2584941" y="216310"/>
                  <a:pt x="2580025" y="235974"/>
                </a:cubicBezTo>
                <a:cubicBezTo>
                  <a:pt x="2583322" y="282139"/>
                  <a:pt x="2579111" y="463204"/>
                  <a:pt x="2624270" y="530942"/>
                </a:cubicBezTo>
                <a:cubicBezTo>
                  <a:pt x="2634102" y="545690"/>
                  <a:pt x="2644973" y="559797"/>
                  <a:pt x="2653767" y="575187"/>
                </a:cubicBezTo>
                <a:cubicBezTo>
                  <a:pt x="2675130" y="612572"/>
                  <a:pt x="2684017" y="646090"/>
                  <a:pt x="2712760" y="678426"/>
                </a:cubicBezTo>
                <a:cubicBezTo>
                  <a:pt x="2726182" y="693526"/>
                  <a:pt x="2822356" y="795374"/>
                  <a:pt x="2860244" y="811161"/>
                </a:cubicBezTo>
                <a:cubicBezTo>
                  <a:pt x="2897665" y="826753"/>
                  <a:pt x="2978231" y="840658"/>
                  <a:pt x="2978231" y="840658"/>
                </a:cubicBezTo>
                <a:cubicBezTo>
                  <a:pt x="3070467" y="902149"/>
                  <a:pt x="2998035" y="862316"/>
                  <a:pt x="3184709" y="899651"/>
                </a:cubicBezTo>
                <a:cubicBezTo>
                  <a:pt x="3226392" y="907987"/>
                  <a:pt x="3316085" y="935482"/>
                  <a:pt x="3346941" y="943897"/>
                </a:cubicBezTo>
                <a:cubicBezTo>
                  <a:pt x="3469539" y="977333"/>
                  <a:pt x="3335411" y="935137"/>
                  <a:pt x="3494425" y="988142"/>
                </a:cubicBezTo>
                <a:lnTo>
                  <a:pt x="4276089" y="958645"/>
                </a:lnTo>
                <a:cubicBezTo>
                  <a:pt x="4302445" y="957233"/>
                  <a:pt x="4361226" y="922158"/>
                  <a:pt x="4379328" y="914400"/>
                </a:cubicBezTo>
                <a:cubicBezTo>
                  <a:pt x="4393617" y="908276"/>
                  <a:pt x="4409983" y="907201"/>
                  <a:pt x="4423573" y="899651"/>
                </a:cubicBezTo>
                <a:cubicBezTo>
                  <a:pt x="4492332" y="861452"/>
                  <a:pt x="4511566" y="838057"/>
                  <a:pt x="4571057" y="796413"/>
                </a:cubicBezTo>
                <a:cubicBezTo>
                  <a:pt x="4600099" y="776083"/>
                  <a:pt x="4659547" y="737419"/>
                  <a:pt x="4659547" y="737419"/>
                </a:cubicBezTo>
                <a:cubicBezTo>
                  <a:pt x="4669379" y="722671"/>
                  <a:pt x="4681845" y="709372"/>
                  <a:pt x="4689044" y="693174"/>
                </a:cubicBezTo>
                <a:cubicBezTo>
                  <a:pt x="4701672" y="664762"/>
                  <a:pt x="4696555" y="626670"/>
                  <a:pt x="4718541" y="604684"/>
                </a:cubicBezTo>
                <a:lnTo>
                  <a:pt x="4792283" y="530942"/>
                </a:lnTo>
              </a:path>
            </a:pathLst>
          </a:cu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7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6 , 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820472" cy="4968552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 картинки. 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 предметы? Подбери им подходящую форму.   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Вырежи геометрические фигуры.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Слушай и выполняй инструкцию учителя: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измени форму, размер, цвет.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раскрась «объекты» одинаковой формы одним  цветом;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- найди  нужные фигуры и наклей  их так, чтобы получился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кораблик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бведи волны. </a:t>
            </a:r>
          </a:p>
          <a:p>
            <a:pPr marL="457200" indent="-457200" algn="l">
              <a:buAutoNum type="arabicPeriod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2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6" b="7448"/>
          <a:stretch/>
        </p:blipFill>
        <p:spPr bwMode="auto">
          <a:xfrm>
            <a:off x="611559" y="636889"/>
            <a:ext cx="2440477" cy="226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73523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2" r="67540" b="44557"/>
          <a:stretch/>
        </p:blipFill>
        <p:spPr bwMode="auto">
          <a:xfrm>
            <a:off x="6516216" y="206476"/>
            <a:ext cx="2313723" cy="2549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2" r="38609"/>
          <a:stretch/>
        </p:blipFill>
        <p:spPr bwMode="auto">
          <a:xfrm>
            <a:off x="2110599" y="3072956"/>
            <a:ext cx="188287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3361755"/>
            <a:ext cx="936104" cy="1540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2581372" y="3717032"/>
            <a:ext cx="792088" cy="720080"/>
          </a:xfrm>
          <a:prstGeom prst="triangl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537" y="4451166"/>
            <a:ext cx="1039343" cy="9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693" y="4952660"/>
            <a:ext cx="1617446" cy="147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6" y="5334948"/>
            <a:ext cx="1211571" cy="133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6" y="3072956"/>
            <a:ext cx="2015656" cy="161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98" t="31587" b="9734"/>
          <a:stretch/>
        </p:blipFill>
        <p:spPr bwMode="auto">
          <a:xfrm>
            <a:off x="5364088" y="3431747"/>
            <a:ext cx="3024336" cy="329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4625762"/>
            <a:ext cx="2016224" cy="1911871"/>
          </a:xfrm>
          <a:prstGeom prst="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5364088" y="3645024"/>
            <a:ext cx="2880320" cy="104045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5078898"/>
            <a:ext cx="720080" cy="72636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93" y="451095"/>
            <a:ext cx="368516" cy="3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0025"/>
            <a:ext cx="7128792" cy="603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2442094" y="1340768"/>
            <a:ext cx="432048" cy="50405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84984"/>
            <a:ext cx="457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36635"/>
            <a:ext cx="4572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Равнобедренный треугольник 2"/>
          <p:cNvSpPr/>
          <p:nvPr/>
        </p:nvSpPr>
        <p:spPr>
          <a:xfrm>
            <a:off x="6181368" y="4893913"/>
            <a:ext cx="576064" cy="432048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349003" y="1592796"/>
            <a:ext cx="622880" cy="4680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31" y="3488189"/>
            <a:ext cx="652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664" y="4863080"/>
            <a:ext cx="652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35045"/>
            <a:ext cx="6524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4355976" y="1419253"/>
            <a:ext cx="504056" cy="432048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64" y="463448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14" y="5517232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Равнобедренный треугольник 5"/>
          <p:cNvSpPr/>
          <p:nvPr/>
        </p:nvSpPr>
        <p:spPr>
          <a:xfrm>
            <a:off x="5514829" y="2478530"/>
            <a:ext cx="504056" cy="504056"/>
          </a:xfrm>
          <a:prstGeom prst="triangl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5308" y="5138640"/>
            <a:ext cx="1250079" cy="136771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7740352" y="4634480"/>
            <a:ext cx="1080120" cy="882751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5" y="692696"/>
            <a:ext cx="560881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29"/>
          <a:stretch/>
        </p:blipFill>
        <p:spPr bwMode="auto">
          <a:xfrm>
            <a:off x="251520" y="188640"/>
            <a:ext cx="4147939" cy="36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r="34179"/>
          <a:stretch/>
        </p:blipFill>
        <p:spPr bwMode="auto">
          <a:xfrm>
            <a:off x="4788024" y="416929"/>
            <a:ext cx="3748443" cy="317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11"/>
          <a:stretch/>
        </p:blipFill>
        <p:spPr bwMode="auto">
          <a:xfrm>
            <a:off x="2614657" y="3212976"/>
            <a:ext cx="4047588" cy="345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08304" y="416929"/>
            <a:ext cx="1368152" cy="2580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595" y="3734591"/>
            <a:ext cx="13906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1595" y="908720"/>
            <a:ext cx="956588" cy="109440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425853" y="2085436"/>
            <a:ext cx="648072" cy="671373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93852"/>
            <a:ext cx="1152128" cy="112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2843808" y="4940429"/>
            <a:ext cx="1152128" cy="8648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2843808" y="5039516"/>
            <a:ext cx="1080120" cy="90976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88641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45" y="366736"/>
            <a:ext cx="5969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89" y="3141765"/>
            <a:ext cx="5969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75" y="421491"/>
            <a:ext cx="294379" cy="29683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b="88074"/>
          <a:stretch/>
        </p:blipFill>
        <p:spPr bwMode="auto">
          <a:xfrm>
            <a:off x="971600" y="127159"/>
            <a:ext cx="3213645" cy="57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4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1"/>
          <a:stretch/>
        </p:blipFill>
        <p:spPr bwMode="auto">
          <a:xfrm>
            <a:off x="611560" y="116632"/>
            <a:ext cx="3715891" cy="485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2" r="32452"/>
          <a:stretch/>
        </p:blipFill>
        <p:spPr bwMode="auto">
          <a:xfrm>
            <a:off x="4499992" y="1700808"/>
            <a:ext cx="3982084" cy="431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1" y="185232"/>
            <a:ext cx="5969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5969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" y="413903"/>
            <a:ext cx="437799" cy="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1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42926"/>
            <a:ext cx="1622757" cy="123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190" y="4797152"/>
            <a:ext cx="5398766" cy="1896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91" y="209550"/>
            <a:ext cx="69691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8"/>
          <a:stretch/>
        </p:blipFill>
        <p:spPr bwMode="auto">
          <a:xfrm>
            <a:off x="2555776" y="548680"/>
            <a:ext cx="4363962" cy="573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74780" y="507425"/>
            <a:ext cx="144016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99512"/>
            <a:ext cx="596900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30" y="329205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062163"/>
            <a:ext cx="68008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авнобедренный треугольник 1"/>
          <p:cNvSpPr/>
          <p:nvPr/>
        </p:nvSpPr>
        <p:spPr>
          <a:xfrm rot="10800000">
            <a:off x="4111379" y="2768929"/>
            <a:ext cx="4680521" cy="151216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1" t="41425" r="11725" b="12843"/>
          <a:stretch/>
        </p:blipFill>
        <p:spPr bwMode="auto">
          <a:xfrm>
            <a:off x="4716016" y="485674"/>
            <a:ext cx="1894397" cy="21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25829" y="344050"/>
            <a:ext cx="1512168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51" r="5433" b="15548"/>
          <a:stretch/>
        </p:blipFill>
        <p:spPr bwMode="auto">
          <a:xfrm>
            <a:off x="2843808" y="4517560"/>
            <a:ext cx="6300192" cy="230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94995">
            <a:off x="-293000" y="4534947"/>
            <a:ext cx="4187140" cy="170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7" y="722565"/>
            <a:ext cx="1611107" cy="1842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4" y="86491"/>
            <a:ext cx="1301253" cy="105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6136" y="468831"/>
            <a:ext cx="338075" cy="293259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209696"/>
              </p:ext>
            </p:extLst>
          </p:nvPr>
        </p:nvGraphicFramePr>
        <p:xfrm>
          <a:off x="16445" y="380895"/>
          <a:ext cx="2827363" cy="64771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7363">
                  <a:extLst>
                    <a:ext uri="{9D8B030D-6E8A-4147-A177-3AD203B41FA5}">
                      <a16:colId xmlns="" xmlns:a16="http://schemas.microsoft.com/office/drawing/2014/main" val="3681091605"/>
                    </a:ext>
                  </a:extLst>
                </a:gridCol>
              </a:tblGrid>
              <a:tr h="26753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2689157"/>
                  </a:ext>
                </a:extLst>
              </a:tr>
              <a:tr h="38017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193827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8183" y="898776"/>
            <a:ext cx="1008112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3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8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144000" cy="4032448"/>
          </a:xfrm>
        </p:spPr>
        <p:txBody>
          <a:bodyPr>
            <a:noAutofit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 картинки. Вспомни  сказку «Три медведя и Маша»,  расскажи её с опорой на иллюстрации.</a:t>
            </a:r>
          </a:p>
          <a:p>
            <a:pPr marL="457200" indent="-457200" algn="l">
              <a:buAutoNum type="arabicPeriod" startAt="2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Разрежь и собери  верно сказку самостоятельно или способом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«наложения» на иллюстрацию.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Помоги   Машеньке  расставить  посуду для медведей.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Практическая  работа: 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«Пьём чай» 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Зажимаем половину  салфетки безымянным пальцем и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мизинцем правой или левой руки. 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стальными тремя пальцами держим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чайную  ложку (салфетка  при этом  остаётся  зажатой в руке).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 Обведи чайник и чашку. Раскрась их.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*  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Взять настоящую чашку и чайную ложку. «Размешай» сахар в чашке с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чаем. Держи чайную ложку «щепотью».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7194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" t="3396" r="78591" b="51474"/>
          <a:stretch/>
        </p:blipFill>
        <p:spPr bwMode="auto">
          <a:xfrm>
            <a:off x="7165221" y="174643"/>
            <a:ext cx="1837700" cy="284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0" t="3396" r="53410" b="51474"/>
          <a:stretch/>
        </p:blipFill>
        <p:spPr bwMode="auto">
          <a:xfrm>
            <a:off x="309203" y="236353"/>
            <a:ext cx="2072640" cy="284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9" t="2096" r="25646" b="51695"/>
          <a:stretch/>
        </p:blipFill>
        <p:spPr bwMode="auto">
          <a:xfrm>
            <a:off x="2381843" y="43512"/>
            <a:ext cx="2359281" cy="291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0" t="2934" r="1715" b="51936"/>
          <a:stretch/>
        </p:blipFill>
        <p:spPr bwMode="auto">
          <a:xfrm>
            <a:off x="4782102" y="140344"/>
            <a:ext cx="2156758" cy="284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" t="50000" r="78758" b="3361"/>
          <a:stretch/>
        </p:blipFill>
        <p:spPr bwMode="auto">
          <a:xfrm>
            <a:off x="2771800" y="3334569"/>
            <a:ext cx="1775707" cy="293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9" t="50822" r="53494" b="2969"/>
          <a:stretch/>
        </p:blipFill>
        <p:spPr bwMode="auto">
          <a:xfrm>
            <a:off x="423840" y="3486975"/>
            <a:ext cx="2091762" cy="291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3" t="50000" r="25725" b="2342"/>
          <a:stretch/>
        </p:blipFill>
        <p:spPr bwMode="auto">
          <a:xfrm>
            <a:off x="4714258" y="3376307"/>
            <a:ext cx="2318417" cy="300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2" t="50000" r="2032" b="3791"/>
          <a:stretch/>
        </p:blipFill>
        <p:spPr bwMode="auto">
          <a:xfrm>
            <a:off x="7032675" y="3376307"/>
            <a:ext cx="1970246" cy="291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69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493"/>
            <a:ext cx="9197794" cy="6299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663"/>
            <a:ext cx="336409" cy="30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26" y="3717032"/>
            <a:ext cx="4870847" cy="277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08" b="54177"/>
          <a:stretch/>
        </p:blipFill>
        <p:spPr bwMode="auto">
          <a:xfrm>
            <a:off x="539552" y="3049"/>
            <a:ext cx="2250484" cy="347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7" r="18706" b="55691"/>
          <a:stretch/>
        </p:blipFill>
        <p:spPr bwMode="auto">
          <a:xfrm>
            <a:off x="3131840" y="60527"/>
            <a:ext cx="2625212" cy="336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t="23481" r="-1" b="42326"/>
          <a:stretch/>
        </p:blipFill>
        <p:spPr bwMode="auto">
          <a:xfrm>
            <a:off x="6300192" y="1082147"/>
            <a:ext cx="1254467" cy="234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2735796" y="2132856"/>
            <a:ext cx="792088" cy="172819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70" y="2111623"/>
            <a:ext cx="817563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5833" y="673530"/>
            <a:ext cx="381919" cy="81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22" y="3106750"/>
            <a:ext cx="340139" cy="72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50" y="804862"/>
            <a:ext cx="610691" cy="154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67135" y="1260877"/>
            <a:ext cx="826780" cy="8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4" t="64678"/>
          <a:stretch/>
        </p:blipFill>
        <p:spPr bwMode="auto">
          <a:xfrm>
            <a:off x="179512" y="4509120"/>
            <a:ext cx="1748150" cy="216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3614"/>
            <a:ext cx="8715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49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6" y="1772816"/>
            <a:ext cx="8469928" cy="321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230095" y="2667285"/>
            <a:ext cx="2016224" cy="173512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71730"/>
            <a:ext cx="2043113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88640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1014" t="1118" r="1014" b="6107"/>
          <a:stretch/>
        </p:blipFill>
        <p:spPr>
          <a:xfrm>
            <a:off x="1187624" y="881336"/>
            <a:ext cx="710088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144000" cy="424847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Рассмотри картинку.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Вырежи фигуры.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Практическая работа: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«Сделай башню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Проговариваем инструкцию «Сделай также. Поставь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синий (жёлтый, зелёный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кубик». «Укрась конусом верхнюю часть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башни».</a:t>
            </a:r>
            <a:b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Обведи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шаблону. Раскрась их.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Возьмите салфетку и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зажмите её  безымянным пальцем и мизинцем правой или левой руки.    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Остальными  тремя пальцами держите  карандаш (салфетка  при этом  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должна  оставаться  зажатой в руке).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*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Собери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бусины (бисер) на леску.</a:t>
            </a:r>
          </a:p>
          <a:p>
            <a:pPr algn="l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32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255" y="3062971"/>
            <a:ext cx="4109400" cy="37707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625940">
            <a:off x="5148403" y="3251957"/>
            <a:ext cx="32911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</a:t>
            </a:r>
          </a:p>
          <a:p>
            <a:pPr algn="ctr"/>
            <a:r>
              <a:rPr lang="ru-RU" sz="2800" b="1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обозначения</a:t>
            </a:r>
            <a:endParaRPr lang="ru-RU" sz="28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0688"/>
            <a:ext cx="914399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Чувствуем.  </a:t>
            </a:r>
            <a:endParaRPr lang="ru-RU" sz="20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190" y="620688"/>
            <a:ext cx="360040" cy="381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7210" y="1217634"/>
            <a:ext cx="737929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Вырезаем.</a:t>
            </a:r>
            <a:endParaRPr lang="ru-RU" sz="20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520" y="1173413"/>
            <a:ext cx="558366" cy="508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51" y="1726138"/>
            <a:ext cx="410304" cy="6019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1772" y="1814792"/>
            <a:ext cx="86722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Раскрашиваем.</a:t>
            </a:r>
            <a:endParaRPr lang="ru-RU" sz="20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0" y="2529854"/>
            <a:ext cx="630025" cy="4523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60228" y="2516617"/>
            <a:ext cx="110145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 Лепим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7" y="3062971"/>
            <a:ext cx="628386" cy="62838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13714" y="3218442"/>
            <a:ext cx="142526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Украшаем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32541">
            <a:off x="232377" y="3398202"/>
            <a:ext cx="606955" cy="2485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92" y="4768553"/>
            <a:ext cx="731981" cy="73198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3714" y="4930170"/>
            <a:ext cx="10980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Думаем.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89" y="3977370"/>
            <a:ext cx="774259" cy="6218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248" y="4062722"/>
            <a:ext cx="1469263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395" y="1316343"/>
            <a:ext cx="158417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003507" y="4887487"/>
            <a:ext cx="1585930" cy="144016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3851920" y="2250736"/>
            <a:ext cx="1800200" cy="1728192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51832" y="3105602"/>
            <a:ext cx="1570324" cy="14327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83" y="1345247"/>
            <a:ext cx="16097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65" y="4887487"/>
            <a:ext cx="160972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07" y="3076614"/>
            <a:ext cx="15906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67" y="5991930"/>
            <a:ext cx="824233" cy="79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67" y="5156562"/>
            <a:ext cx="804279" cy="7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123" y="4299450"/>
            <a:ext cx="853123" cy="77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665" y="3461388"/>
            <a:ext cx="834581" cy="75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20" y="2647421"/>
            <a:ext cx="808727" cy="73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08" y="1861126"/>
            <a:ext cx="821523" cy="74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796" y="820182"/>
            <a:ext cx="977450" cy="94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832" y="576885"/>
            <a:ext cx="532936" cy="48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80175" r="2190" b="4863"/>
          <a:stretch/>
        </p:blipFill>
        <p:spPr bwMode="auto">
          <a:xfrm>
            <a:off x="37982" y="908720"/>
            <a:ext cx="9034133" cy="2073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-1529627" y="1204549"/>
            <a:ext cx="12169352" cy="28803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708920"/>
            <a:ext cx="9177901" cy="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979" y="451642"/>
            <a:ext cx="408467" cy="603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65" y="3536288"/>
            <a:ext cx="694096" cy="24987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2" t="23364" r="24147" b="23813"/>
          <a:stretch/>
        </p:blipFill>
        <p:spPr bwMode="auto">
          <a:xfrm>
            <a:off x="1187624" y="4701759"/>
            <a:ext cx="762551" cy="75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75" y="4869160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75" y="5076101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49" y="5077842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46" y="5040971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46" y="4869160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46" y="4491335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>
            <a:off x="988142" y="4557252"/>
            <a:ext cx="339213" cy="353961"/>
          </a:xfrm>
          <a:custGeom>
            <a:avLst/>
            <a:gdLst>
              <a:gd name="connsiteX0" fmla="*/ 0 w 339213"/>
              <a:gd name="connsiteY0" fmla="*/ 0 h 353961"/>
              <a:gd name="connsiteX1" fmla="*/ 73742 w 339213"/>
              <a:gd name="connsiteY1" fmla="*/ 44245 h 353961"/>
              <a:gd name="connsiteX2" fmla="*/ 117987 w 339213"/>
              <a:gd name="connsiteY2" fmla="*/ 132735 h 353961"/>
              <a:gd name="connsiteX3" fmla="*/ 162232 w 339213"/>
              <a:gd name="connsiteY3" fmla="*/ 176980 h 353961"/>
              <a:gd name="connsiteX4" fmla="*/ 235974 w 339213"/>
              <a:gd name="connsiteY4" fmla="*/ 265471 h 353961"/>
              <a:gd name="connsiteX5" fmla="*/ 280219 w 339213"/>
              <a:gd name="connsiteY5" fmla="*/ 280219 h 353961"/>
              <a:gd name="connsiteX6" fmla="*/ 339213 w 339213"/>
              <a:gd name="connsiteY6" fmla="*/ 353961 h 3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213" h="353961">
                <a:moveTo>
                  <a:pt x="0" y="0"/>
                </a:moveTo>
                <a:cubicBezTo>
                  <a:pt x="24581" y="14748"/>
                  <a:pt x="51977" y="25590"/>
                  <a:pt x="73742" y="44245"/>
                </a:cubicBezTo>
                <a:cubicBezTo>
                  <a:pt x="127892" y="90659"/>
                  <a:pt x="83575" y="81116"/>
                  <a:pt x="117987" y="132735"/>
                </a:cubicBezTo>
                <a:cubicBezTo>
                  <a:pt x="129556" y="150089"/>
                  <a:pt x="148879" y="160957"/>
                  <a:pt x="162232" y="176980"/>
                </a:cubicBezTo>
                <a:cubicBezTo>
                  <a:pt x="196239" y="217788"/>
                  <a:pt x="187503" y="233157"/>
                  <a:pt x="235974" y="265471"/>
                </a:cubicBezTo>
                <a:cubicBezTo>
                  <a:pt x="248909" y="274094"/>
                  <a:pt x="265471" y="275303"/>
                  <a:pt x="280219" y="280219"/>
                </a:cubicBezTo>
                <a:cubicBezTo>
                  <a:pt x="332237" y="332237"/>
                  <a:pt x="315136" y="305809"/>
                  <a:pt x="339213" y="3539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1799303" y="5132439"/>
            <a:ext cx="280220" cy="147527"/>
          </a:xfrm>
          <a:custGeom>
            <a:avLst/>
            <a:gdLst>
              <a:gd name="connsiteX0" fmla="*/ 0 w 280220"/>
              <a:gd name="connsiteY0" fmla="*/ 0 h 147527"/>
              <a:gd name="connsiteX1" fmla="*/ 73742 w 280220"/>
              <a:gd name="connsiteY1" fmla="*/ 29496 h 147527"/>
              <a:gd name="connsiteX2" fmla="*/ 88491 w 280220"/>
              <a:gd name="connsiteY2" fmla="*/ 73742 h 147527"/>
              <a:gd name="connsiteX3" fmla="*/ 117987 w 280220"/>
              <a:gd name="connsiteY3" fmla="*/ 117987 h 147527"/>
              <a:gd name="connsiteX4" fmla="*/ 162232 w 280220"/>
              <a:gd name="connsiteY4" fmla="*/ 132735 h 147527"/>
              <a:gd name="connsiteX5" fmla="*/ 280220 w 280220"/>
              <a:gd name="connsiteY5" fmla="*/ 147484 h 14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220" h="147527">
                <a:moveTo>
                  <a:pt x="0" y="0"/>
                </a:moveTo>
                <a:cubicBezTo>
                  <a:pt x="24581" y="9832"/>
                  <a:pt x="53404" y="12548"/>
                  <a:pt x="73742" y="29496"/>
                </a:cubicBezTo>
                <a:cubicBezTo>
                  <a:pt x="85685" y="39449"/>
                  <a:pt x="81538" y="59837"/>
                  <a:pt x="88491" y="73742"/>
                </a:cubicBezTo>
                <a:cubicBezTo>
                  <a:pt x="96418" y="89596"/>
                  <a:pt x="104146" y="106914"/>
                  <a:pt x="117987" y="117987"/>
                </a:cubicBezTo>
                <a:cubicBezTo>
                  <a:pt x="130126" y="127699"/>
                  <a:pt x="147056" y="129363"/>
                  <a:pt x="162232" y="132735"/>
                </a:cubicBezTo>
                <a:cubicBezTo>
                  <a:pt x="235876" y="149100"/>
                  <a:pt x="228889" y="147484"/>
                  <a:pt x="280220" y="1474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2566219" y="5324168"/>
            <a:ext cx="265590" cy="147484"/>
          </a:xfrm>
          <a:custGeom>
            <a:avLst/>
            <a:gdLst>
              <a:gd name="connsiteX0" fmla="*/ 0 w 265590"/>
              <a:gd name="connsiteY0" fmla="*/ 0 h 147484"/>
              <a:gd name="connsiteX1" fmla="*/ 14749 w 265590"/>
              <a:gd name="connsiteY1" fmla="*/ 73742 h 147484"/>
              <a:gd name="connsiteX2" fmla="*/ 73742 w 265590"/>
              <a:gd name="connsiteY2" fmla="*/ 88490 h 147484"/>
              <a:gd name="connsiteX3" fmla="*/ 221226 w 265590"/>
              <a:gd name="connsiteY3" fmla="*/ 117987 h 147484"/>
              <a:gd name="connsiteX4" fmla="*/ 265471 w 265590"/>
              <a:gd name="connsiteY4" fmla="*/ 147484 h 14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590" h="147484">
                <a:moveTo>
                  <a:pt x="0" y="0"/>
                </a:moveTo>
                <a:cubicBezTo>
                  <a:pt x="4916" y="24581"/>
                  <a:pt x="-1299" y="54485"/>
                  <a:pt x="14749" y="73742"/>
                </a:cubicBezTo>
                <a:cubicBezTo>
                  <a:pt x="27725" y="89313"/>
                  <a:pt x="54252" y="82922"/>
                  <a:pt x="73742" y="88490"/>
                </a:cubicBezTo>
                <a:cubicBezTo>
                  <a:pt x="176708" y="117908"/>
                  <a:pt x="45036" y="92816"/>
                  <a:pt x="221226" y="117987"/>
                </a:cubicBezTo>
                <a:cubicBezTo>
                  <a:pt x="270135" y="134290"/>
                  <a:pt x="265471" y="117189"/>
                  <a:pt x="265471" y="14748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3362632" y="5560142"/>
            <a:ext cx="235974" cy="0"/>
          </a:xfrm>
          <a:custGeom>
            <a:avLst/>
            <a:gdLst>
              <a:gd name="connsiteX0" fmla="*/ 0 w 235974"/>
              <a:gd name="connsiteY0" fmla="*/ 0 h 0"/>
              <a:gd name="connsiteX1" fmla="*/ 235974 w 23597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5974">
                <a:moveTo>
                  <a:pt x="0" y="0"/>
                </a:moveTo>
                <a:lnTo>
                  <a:pt x="23597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807974" y="5353665"/>
            <a:ext cx="265471" cy="58993"/>
          </a:xfrm>
          <a:custGeom>
            <a:avLst/>
            <a:gdLst>
              <a:gd name="connsiteX0" fmla="*/ 0 w 265471"/>
              <a:gd name="connsiteY0" fmla="*/ 58993 h 58993"/>
              <a:gd name="connsiteX1" fmla="*/ 103239 w 265471"/>
              <a:gd name="connsiteY1" fmla="*/ 44245 h 58993"/>
              <a:gd name="connsiteX2" fmla="*/ 147484 w 265471"/>
              <a:gd name="connsiteY2" fmla="*/ 29496 h 58993"/>
              <a:gd name="connsiteX3" fmla="*/ 265471 w 265471"/>
              <a:gd name="connsiteY3" fmla="*/ 0 h 5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471" h="58993">
                <a:moveTo>
                  <a:pt x="0" y="58993"/>
                </a:moveTo>
                <a:cubicBezTo>
                  <a:pt x="34413" y="54077"/>
                  <a:pt x="69152" y="51063"/>
                  <a:pt x="103239" y="44245"/>
                </a:cubicBezTo>
                <a:cubicBezTo>
                  <a:pt x="118483" y="41196"/>
                  <a:pt x="132240" y="32545"/>
                  <a:pt x="147484" y="29496"/>
                </a:cubicBezTo>
                <a:cubicBezTo>
                  <a:pt x="265472" y="5898"/>
                  <a:pt x="224569" y="40902"/>
                  <a:pt x="26547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4055806" y="5471652"/>
            <a:ext cx="265471" cy="77666"/>
          </a:xfrm>
          <a:custGeom>
            <a:avLst/>
            <a:gdLst>
              <a:gd name="connsiteX0" fmla="*/ 0 w 265471"/>
              <a:gd name="connsiteY0" fmla="*/ 0 h 77666"/>
              <a:gd name="connsiteX1" fmla="*/ 44246 w 265471"/>
              <a:gd name="connsiteY1" fmla="*/ 73742 h 77666"/>
              <a:gd name="connsiteX2" fmla="*/ 162233 w 265471"/>
              <a:gd name="connsiteY2" fmla="*/ 58993 h 77666"/>
              <a:gd name="connsiteX3" fmla="*/ 265471 w 265471"/>
              <a:gd name="connsiteY3" fmla="*/ 58993 h 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471" h="77666">
                <a:moveTo>
                  <a:pt x="0" y="0"/>
                </a:moveTo>
                <a:cubicBezTo>
                  <a:pt x="14749" y="24581"/>
                  <a:pt x="17306" y="63946"/>
                  <a:pt x="44246" y="73742"/>
                </a:cubicBezTo>
                <a:cubicBezTo>
                  <a:pt x="81495" y="87287"/>
                  <a:pt x="122686" y="61630"/>
                  <a:pt x="162233" y="58993"/>
                </a:cubicBezTo>
                <a:cubicBezTo>
                  <a:pt x="196569" y="56704"/>
                  <a:pt x="231058" y="58993"/>
                  <a:pt x="265471" y="589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5560142" y="4940695"/>
            <a:ext cx="295215" cy="221240"/>
          </a:xfrm>
          <a:custGeom>
            <a:avLst/>
            <a:gdLst>
              <a:gd name="connsiteX0" fmla="*/ 0 w 295215"/>
              <a:gd name="connsiteY0" fmla="*/ 221240 h 221240"/>
              <a:gd name="connsiteX1" fmla="*/ 73742 w 295215"/>
              <a:gd name="connsiteY1" fmla="*/ 176995 h 221240"/>
              <a:gd name="connsiteX2" fmla="*/ 176981 w 295215"/>
              <a:gd name="connsiteY2" fmla="*/ 132750 h 221240"/>
              <a:gd name="connsiteX3" fmla="*/ 250723 w 295215"/>
              <a:gd name="connsiteY3" fmla="*/ 44260 h 221240"/>
              <a:gd name="connsiteX4" fmla="*/ 265471 w 295215"/>
              <a:gd name="connsiteY4" fmla="*/ 14763 h 221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15" h="221240">
                <a:moveTo>
                  <a:pt x="0" y="221240"/>
                </a:moveTo>
                <a:cubicBezTo>
                  <a:pt x="24581" y="206492"/>
                  <a:pt x="47547" y="188637"/>
                  <a:pt x="73742" y="176995"/>
                </a:cubicBezTo>
                <a:cubicBezTo>
                  <a:pt x="158077" y="139513"/>
                  <a:pt x="108746" y="189612"/>
                  <a:pt x="176981" y="132750"/>
                </a:cubicBezTo>
                <a:cubicBezTo>
                  <a:pt x="247486" y="73997"/>
                  <a:pt x="197992" y="107537"/>
                  <a:pt x="250723" y="44260"/>
                </a:cubicBezTo>
                <a:cubicBezTo>
                  <a:pt x="287879" y="-328"/>
                  <a:pt x="321456" y="-13229"/>
                  <a:pt x="265471" y="1476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6297561" y="4572000"/>
            <a:ext cx="191729" cy="147484"/>
          </a:xfrm>
          <a:custGeom>
            <a:avLst/>
            <a:gdLst>
              <a:gd name="connsiteX0" fmla="*/ 0 w 191729"/>
              <a:gd name="connsiteY0" fmla="*/ 147484 h 147484"/>
              <a:gd name="connsiteX1" fmla="*/ 73742 w 191729"/>
              <a:gd name="connsiteY1" fmla="*/ 103239 h 147484"/>
              <a:gd name="connsiteX2" fmla="*/ 191729 w 191729"/>
              <a:gd name="connsiteY2" fmla="*/ 0 h 147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729" h="147484">
                <a:moveTo>
                  <a:pt x="0" y="147484"/>
                </a:moveTo>
                <a:cubicBezTo>
                  <a:pt x="24581" y="132736"/>
                  <a:pt x="51556" y="121391"/>
                  <a:pt x="73742" y="103239"/>
                </a:cubicBezTo>
                <a:cubicBezTo>
                  <a:pt x="225014" y="-20529"/>
                  <a:pt x="110426" y="40651"/>
                  <a:pt x="19172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883370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069528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279966"/>
            <a:ext cx="7620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17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10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8712968" cy="432048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Вводим понятие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«слово»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графическое изображение слова в виде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черты-полоски.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картинки. Подбери к ним «слова».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 :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Раскрась осенний кленовый листок.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рафически запиши слово «листок».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61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06" y="1315448"/>
            <a:ext cx="1249481" cy="120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70" y="2781995"/>
            <a:ext cx="1788790" cy="178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2" y="4526525"/>
            <a:ext cx="965192" cy="14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43" y="874471"/>
            <a:ext cx="1438221" cy="164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t="13764" r="38872" b="16989"/>
          <a:stretch/>
        </p:blipFill>
        <p:spPr bwMode="auto">
          <a:xfrm>
            <a:off x="5061694" y="1814868"/>
            <a:ext cx="1400678" cy="198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45" y="4502217"/>
            <a:ext cx="2174038" cy="169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Минус 2"/>
          <p:cNvSpPr/>
          <p:nvPr/>
        </p:nvSpPr>
        <p:spPr>
          <a:xfrm>
            <a:off x="7236296" y="423384"/>
            <a:ext cx="1669126" cy="576064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Минус 3"/>
          <p:cNvSpPr/>
          <p:nvPr/>
        </p:nvSpPr>
        <p:spPr>
          <a:xfrm>
            <a:off x="7206763" y="1548940"/>
            <a:ext cx="1698659" cy="597290"/>
          </a:xfrm>
          <a:prstGeom prst="mathMinus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инус 4"/>
          <p:cNvSpPr/>
          <p:nvPr/>
        </p:nvSpPr>
        <p:spPr>
          <a:xfrm>
            <a:off x="7206763" y="2564904"/>
            <a:ext cx="1728192" cy="576064"/>
          </a:xfrm>
          <a:prstGeom prst="mathMinus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инус 5"/>
          <p:cNvSpPr/>
          <p:nvPr/>
        </p:nvSpPr>
        <p:spPr>
          <a:xfrm>
            <a:off x="7236296" y="3757299"/>
            <a:ext cx="1770667" cy="582243"/>
          </a:xfrm>
          <a:prstGeom prst="mathMinu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Минус 6"/>
          <p:cNvSpPr/>
          <p:nvPr/>
        </p:nvSpPr>
        <p:spPr>
          <a:xfrm>
            <a:off x="7358378" y="4666487"/>
            <a:ext cx="1763688" cy="576064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Минус 7"/>
          <p:cNvSpPr/>
          <p:nvPr/>
        </p:nvSpPr>
        <p:spPr>
          <a:xfrm>
            <a:off x="7358378" y="5781326"/>
            <a:ext cx="1763688" cy="611241"/>
          </a:xfrm>
          <a:prstGeom prst="mathMinus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92633"/>
              </p:ext>
            </p:extLst>
          </p:nvPr>
        </p:nvGraphicFramePr>
        <p:xfrm>
          <a:off x="7187239" y="309714"/>
          <a:ext cx="1868780" cy="654828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8687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91381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913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913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13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13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13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1504" y="423384"/>
            <a:ext cx="419457" cy="3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7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2" b="36975"/>
          <a:stretch/>
        </p:blipFill>
        <p:spPr bwMode="auto">
          <a:xfrm>
            <a:off x="-21639" y="1060780"/>
            <a:ext cx="1693525" cy="10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6" y="2963160"/>
            <a:ext cx="1186820" cy="147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13" y="2739037"/>
            <a:ext cx="2269475" cy="96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23" y="1110181"/>
            <a:ext cx="1273149" cy="95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021" y="756660"/>
            <a:ext cx="130492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453" y="1412989"/>
            <a:ext cx="130492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07" y="736332"/>
            <a:ext cx="1088894" cy="101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13" y="2199667"/>
            <a:ext cx="1322387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49" y="2921964"/>
            <a:ext cx="12557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7171030" y="3501899"/>
            <a:ext cx="1656184" cy="594544"/>
          </a:xfrm>
          <a:prstGeom prst="mathMinus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Минус 2"/>
          <p:cNvSpPr/>
          <p:nvPr/>
        </p:nvSpPr>
        <p:spPr>
          <a:xfrm>
            <a:off x="7178020" y="4335750"/>
            <a:ext cx="1649194" cy="522735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645125"/>
              </p:ext>
            </p:extLst>
          </p:nvPr>
        </p:nvGraphicFramePr>
        <p:xfrm>
          <a:off x="7118840" y="523568"/>
          <a:ext cx="1917290" cy="635655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17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0792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64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7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259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16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59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406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4065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93" y="2147812"/>
            <a:ext cx="1507502" cy="1820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5724128" y="4125042"/>
            <a:ext cx="490935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317" y="5103449"/>
            <a:ext cx="90075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Минус 7"/>
          <p:cNvSpPr/>
          <p:nvPr/>
        </p:nvSpPr>
        <p:spPr>
          <a:xfrm>
            <a:off x="7274323" y="5103449"/>
            <a:ext cx="1447434" cy="640801"/>
          </a:xfrm>
          <a:prstGeom prst="mathMin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55" y="3907727"/>
            <a:ext cx="3032243" cy="303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Минус 8"/>
          <p:cNvSpPr/>
          <p:nvPr/>
        </p:nvSpPr>
        <p:spPr>
          <a:xfrm>
            <a:off x="7266453" y="6125279"/>
            <a:ext cx="1518910" cy="50405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94896" y="46222"/>
            <a:ext cx="560881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974904" cy="542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355708"/>
              </p:ext>
            </p:extLst>
          </p:nvPr>
        </p:nvGraphicFramePr>
        <p:xfrm>
          <a:off x="2536723" y="5515897"/>
          <a:ext cx="3908322" cy="8111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083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1116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2656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11, 12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12776"/>
            <a:ext cx="9036496" cy="3672408"/>
          </a:xfrm>
        </p:spPr>
        <p:txBody>
          <a:bodyPr>
            <a:normAutofit lnSpcReduction="10000"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  картинки.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устно из слов предложения.</a:t>
            </a:r>
          </a:p>
          <a:p>
            <a:pPr marL="457200" indent="-457200" algn="l">
              <a:buAutoNum type="arabicPeriod" startAt="3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Выделяем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в предложении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Знакомимся с  </a:t>
            </a:r>
          </a:p>
          <a:p>
            <a:pPr algn="l"/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пунктуационным знаком (.) –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</a:t>
            </a:r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окончание предложения.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  Практическая работа: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оставь из данных картинок предложения.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Вырежи картинки, наклей  и «подпиши» слова под  картинками так,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чтобы  получилось  предложение.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Раскрась петушка. Что он делает ?  «Запиши» своё предложение.</a:t>
            </a:r>
          </a:p>
          <a:p>
            <a:pPr algn="l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8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41" y="287994"/>
            <a:ext cx="1270143" cy="2019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654" y="548680"/>
            <a:ext cx="1692535" cy="1727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1184987" y="2796597"/>
            <a:ext cx="1707247" cy="576064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577" y="3084629"/>
            <a:ext cx="1414383" cy="12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r="20439"/>
          <a:stretch/>
        </p:blipFill>
        <p:spPr bwMode="auto">
          <a:xfrm>
            <a:off x="1313386" y="3501119"/>
            <a:ext cx="1358652" cy="208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8036" y="3191365"/>
            <a:ext cx="383165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5607" y="3933056"/>
            <a:ext cx="1993501" cy="1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86" y="6244683"/>
            <a:ext cx="1358652" cy="20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471" y="6303895"/>
            <a:ext cx="1450657" cy="13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5754368" y="3077162"/>
            <a:ext cx="191111" cy="1373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825735"/>
              </p:ext>
            </p:extLst>
          </p:nvPr>
        </p:nvGraphicFramePr>
        <p:xfrm>
          <a:off x="908934" y="188640"/>
          <a:ext cx="2294914" cy="2207111"/>
        </p:xfrm>
        <a:graphic>
          <a:graphicData uri="http://schemas.openxmlformats.org/drawingml/2006/table">
            <a:tbl>
              <a:tblPr/>
              <a:tblGrid>
                <a:gridCol w="22949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071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192152"/>
              </p:ext>
            </p:extLst>
          </p:nvPr>
        </p:nvGraphicFramePr>
        <p:xfrm>
          <a:off x="3978252" y="287994"/>
          <a:ext cx="2105916" cy="2127015"/>
        </p:xfrm>
        <a:graphic>
          <a:graphicData uri="http://schemas.openxmlformats.org/drawingml/2006/table">
            <a:tbl>
              <a:tblPr/>
              <a:tblGrid>
                <a:gridCol w="21059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270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679866"/>
              </p:ext>
            </p:extLst>
          </p:nvPr>
        </p:nvGraphicFramePr>
        <p:xfrm>
          <a:off x="912592" y="3483201"/>
          <a:ext cx="2160240" cy="2143389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4338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137171"/>
              </p:ext>
            </p:extLst>
          </p:nvPr>
        </p:nvGraphicFramePr>
        <p:xfrm>
          <a:off x="3923928" y="3501007"/>
          <a:ext cx="2266602" cy="2115696"/>
        </p:xfrm>
        <a:graphic>
          <a:graphicData uri="http://schemas.openxmlformats.org/drawingml/2006/table">
            <a:tbl>
              <a:tblPr/>
              <a:tblGrid>
                <a:gridCol w="22666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156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Минус 8"/>
          <p:cNvSpPr/>
          <p:nvPr/>
        </p:nvSpPr>
        <p:spPr>
          <a:xfrm>
            <a:off x="1357641" y="1662779"/>
            <a:ext cx="144016" cy="2414293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78" y="5851016"/>
            <a:ext cx="128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184987" y="3501119"/>
            <a:ext cx="650709" cy="1439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745" y="6244683"/>
            <a:ext cx="2127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0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20189" y="1265987"/>
            <a:ext cx="819258" cy="211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9" y="4199798"/>
            <a:ext cx="1936107" cy="1936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030" y="1453927"/>
            <a:ext cx="1296144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79" y="2276558"/>
            <a:ext cx="1146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280" y="1180262"/>
            <a:ext cx="1146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13" y="3253621"/>
            <a:ext cx="1146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81" y="4217221"/>
            <a:ext cx="11461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16483"/>
              </p:ext>
            </p:extLst>
          </p:nvPr>
        </p:nvGraphicFramePr>
        <p:xfrm>
          <a:off x="205555" y="1159526"/>
          <a:ext cx="2376264" cy="2331690"/>
        </p:xfrm>
        <a:graphic>
          <a:graphicData uri="http://schemas.openxmlformats.org/drawingml/2006/table">
            <a:tbl>
              <a:tblPr/>
              <a:tblGrid>
                <a:gridCol w="2376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3169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471428"/>
              </p:ext>
            </p:extLst>
          </p:nvPr>
        </p:nvGraphicFramePr>
        <p:xfrm>
          <a:off x="3034218" y="1160435"/>
          <a:ext cx="2232248" cy="2232247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322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471383"/>
              </p:ext>
            </p:extLst>
          </p:nvPr>
        </p:nvGraphicFramePr>
        <p:xfrm>
          <a:off x="256424" y="4199798"/>
          <a:ext cx="2344196" cy="2109522"/>
        </p:xfrm>
        <a:graphic>
          <a:graphicData uri="http://schemas.openxmlformats.org/drawingml/2006/table">
            <a:tbl>
              <a:tblPr/>
              <a:tblGrid>
                <a:gridCol w="23441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095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295879"/>
              </p:ext>
            </p:extLst>
          </p:nvPr>
        </p:nvGraphicFramePr>
        <p:xfrm>
          <a:off x="2957457" y="4152762"/>
          <a:ext cx="2385770" cy="2203593"/>
        </p:xfrm>
        <a:graphic>
          <a:graphicData uri="http://schemas.openxmlformats.org/drawingml/2006/table">
            <a:tbl>
              <a:tblPr/>
              <a:tblGrid>
                <a:gridCol w="238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035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00573"/>
              </p:ext>
            </p:extLst>
          </p:nvPr>
        </p:nvGraphicFramePr>
        <p:xfrm>
          <a:off x="7337091" y="674797"/>
          <a:ext cx="1784555" cy="612058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845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20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0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0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0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20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200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256" y="1857177"/>
            <a:ext cx="128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37" y="5188215"/>
            <a:ext cx="2127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84" y="6151614"/>
            <a:ext cx="2127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162" y="242174"/>
            <a:ext cx="346307" cy="316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7816" y="757567"/>
            <a:ext cx="128027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82" y="3950790"/>
            <a:ext cx="1665103" cy="135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706457"/>
            <a:ext cx="114617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824" y="1819216"/>
            <a:ext cx="114617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862684"/>
            <a:ext cx="114617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083" y="2927389"/>
            <a:ext cx="114617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556229"/>
              </p:ext>
            </p:extLst>
          </p:nvPr>
        </p:nvGraphicFramePr>
        <p:xfrm>
          <a:off x="3635896" y="476672"/>
          <a:ext cx="2520280" cy="2304256"/>
        </p:xfrm>
        <a:graphic>
          <a:graphicData uri="http://schemas.openxmlformats.org/drawingml/2006/table">
            <a:tbl>
              <a:tblPr/>
              <a:tblGrid>
                <a:gridCol w="25202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91492"/>
              </p:ext>
            </p:extLst>
          </p:nvPr>
        </p:nvGraphicFramePr>
        <p:xfrm>
          <a:off x="388811" y="497339"/>
          <a:ext cx="2625647" cy="2399280"/>
        </p:xfrm>
        <a:graphic>
          <a:graphicData uri="http://schemas.openxmlformats.org/drawingml/2006/table">
            <a:tbl>
              <a:tblPr/>
              <a:tblGrid>
                <a:gridCol w="26256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992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650815"/>
              </p:ext>
            </p:extLst>
          </p:nvPr>
        </p:nvGraphicFramePr>
        <p:xfrm>
          <a:off x="333482" y="3652391"/>
          <a:ext cx="2736304" cy="2160240"/>
        </p:xfrm>
        <a:graphic>
          <a:graphicData uri="http://schemas.openxmlformats.org/drawingml/2006/table">
            <a:tbl>
              <a:tblPr/>
              <a:tblGrid>
                <a:gridCol w="27363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60240"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909710"/>
              </p:ext>
            </p:extLst>
          </p:nvPr>
        </p:nvGraphicFramePr>
        <p:xfrm>
          <a:off x="3635896" y="3645024"/>
          <a:ext cx="2592288" cy="2088232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08823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008110"/>
              </p:ext>
            </p:extLst>
          </p:nvPr>
        </p:nvGraphicFramePr>
        <p:xfrm>
          <a:off x="7108723" y="221226"/>
          <a:ext cx="1769806" cy="617957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7698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299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299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299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299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299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2992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30" y="282261"/>
            <a:ext cx="128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30" y="1398529"/>
            <a:ext cx="128587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682" y="4797152"/>
            <a:ext cx="2127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86" y="5733256"/>
            <a:ext cx="2127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6" t="44045"/>
          <a:stretch/>
        </p:blipFill>
        <p:spPr bwMode="auto">
          <a:xfrm>
            <a:off x="624354" y="706457"/>
            <a:ext cx="2154561" cy="187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7842" y="-34828"/>
            <a:ext cx="560881" cy="51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54141"/>
            <a:ext cx="755283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018" y="404664"/>
            <a:ext cx="7194918" cy="92333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317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Готовим руку к письму.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92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404711"/>
              </p:ext>
            </p:extLst>
          </p:nvPr>
        </p:nvGraphicFramePr>
        <p:xfrm>
          <a:off x="525738" y="1042152"/>
          <a:ext cx="2750116" cy="2236972"/>
        </p:xfrm>
        <a:graphic>
          <a:graphicData uri="http://schemas.openxmlformats.org/drawingml/2006/table">
            <a:tbl>
              <a:tblPr/>
              <a:tblGrid>
                <a:gridCol w="27501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369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181445"/>
              </p:ext>
            </p:extLst>
          </p:nvPr>
        </p:nvGraphicFramePr>
        <p:xfrm>
          <a:off x="4606589" y="1222852"/>
          <a:ext cx="2639961" cy="2207475"/>
        </p:xfrm>
        <a:graphic>
          <a:graphicData uri="http://schemas.openxmlformats.org/drawingml/2006/table">
            <a:tbl>
              <a:tblPr/>
              <a:tblGrid>
                <a:gridCol w="26399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074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743200" y="3849329"/>
          <a:ext cx="2890684" cy="2271252"/>
        </p:xfrm>
        <a:graphic>
          <a:graphicData uri="http://schemas.openxmlformats.org/drawingml/2006/table">
            <a:tbl>
              <a:tblPr/>
              <a:tblGrid>
                <a:gridCol w="28906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2712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5" y="1224534"/>
            <a:ext cx="264311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4"/>
          <a:stretch/>
        </p:blipFill>
        <p:spPr bwMode="auto">
          <a:xfrm rot="19733522">
            <a:off x="3556787" y="4246695"/>
            <a:ext cx="1644191" cy="154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0" t="63064" r="8000" b="22226"/>
          <a:stretch/>
        </p:blipFill>
        <p:spPr bwMode="auto">
          <a:xfrm>
            <a:off x="2827609" y="5229200"/>
            <a:ext cx="896491" cy="73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82" y="1777385"/>
            <a:ext cx="1845044" cy="150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500">
            <a:off x="5365454" y="1338567"/>
            <a:ext cx="806202" cy="110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26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b="10650"/>
          <a:stretch/>
        </p:blipFill>
        <p:spPr bwMode="auto">
          <a:xfrm>
            <a:off x="1808810" y="404664"/>
            <a:ext cx="5760640" cy="439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952673"/>
              </p:ext>
            </p:extLst>
          </p:nvPr>
        </p:nvGraphicFramePr>
        <p:xfrm>
          <a:off x="2612008" y="5373216"/>
          <a:ext cx="4064000" cy="10029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2992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08" y="1362370"/>
            <a:ext cx="7406140" cy="519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28208" y="439041"/>
            <a:ext cx="6409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66FF66"/>
                </a:solidFill>
              </a:rPr>
              <a:t>В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с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33"/>
                </a:solidFill>
              </a:rPr>
              <a:t>ё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</a:rPr>
              <a:t>л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ы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«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66FF"/>
                </a:solidFill>
              </a:rPr>
              <a:t>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т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л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ь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</a:rPr>
              <a:t>к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8080"/>
                </a:solidFill>
              </a:rPr>
              <a:t>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817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1739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712968" cy="4752528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Вводим понятие « рабочая линия».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прощупай перфорированную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рабочую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линию.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рабочую линию на картинке.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Раскрась  рабочую линию в свой любимый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Упражнение « Помоги спортсмену добежать до финиша»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Упражнение «Нарисуй ёжику дорожку до домика»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Упражнение «Пчёлка летит в улей»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Выдели верхнюю рабочую линию </a:t>
            </a:r>
            <a:r>
              <a:rPr lang="ru-RU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зелёным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цветом, нижнюю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рабочую линию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цветом.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3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743587" y="3430100"/>
            <a:ext cx="12550781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9" y="2720316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3" y="143683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7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97793" y="1274775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45" y="187816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" y="5781894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3416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8" y="3263474"/>
            <a:ext cx="9132600" cy="79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" y="3838222"/>
            <a:ext cx="9132600" cy="792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" y="2452749"/>
            <a:ext cx="91027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" y="4270993"/>
            <a:ext cx="910272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1149"/>
            <a:ext cx="2316163" cy="675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23" y="50800"/>
            <a:ext cx="2316163" cy="675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71149"/>
            <a:ext cx="2316163" cy="675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" y="2452749"/>
            <a:ext cx="3476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4" y="4270993"/>
            <a:ext cx="347663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8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7" y="683232"/>
            <a:ext cx="296103" cy="59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71" y="1288495"/>
            <a:ext cx="9181478" cy="7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27" y="275793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20" y="3611508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04" y="5021922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5" y="5841652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27" y="2871153"/>
            <a:ext cx="687120" cy="70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41" y="2827306"/>
            <a:ext cx="820759" cy="774546"/>
          </a:xfrm>
          <a:prstGeom prst="rect">
            <a:avLst/>
          </a:prstGeom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" y="5295104"/>
            <a:ext cx="592207" cy="44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3"/>
          <a:stretch/>
        </p:blipFill>
        <p:spPr bwMode="auto">
          <a:xfrm>
            <a:off x="8124349" y="5110272"/>
            <a:ext cx="881315" cy="64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31903" t="21895" r="31905" b="26402"/>
          <a:stretch/>
        </p:blipFill>
        <p:spPr>
          <a:xfrm>
            <a:off x="8397461" y="697927"/>
            <a:ext cx="395646" cy="565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152" y="644648"/>
            <a:ext cx="9132600" cy="85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6051" t="1" r="5356" b="11089"/>
          <a:stretch/>
        </p:blipFill>
        <p:spPr>
          <a:xfrm>
            <a:off x="22563" y="1866250"/>
            <a:ext cx="9103188" cy="5081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734" y="4132352"/>
            <a:ext cx="9102117" cy="5060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82" y="1791983"/>
            <a:ext cx="347502" cy="3170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63" y="4087812"/>
            <a:ext cx="347502" cy="3170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183" y="-6394"/>
            <a:ext cx="2676376" cy="6870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3812" y="-6394"/>
            <a:ext cx="2676376" cy="68707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9830" y="0"/>
            <a:ext cx="2676376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3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14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144000" cy="432048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 прощупываем перфорированную  рабочую линию.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  прямую линию на картинке. Нарисуй ниточку.</a:t>
            </a:r>
          </a:p>
          <a:p>
            <a:pPr marL="457200" indent="-457200" algn="l">
              <a:buAutoNum type="arabicPeriod" startAt="3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 работа: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прощупай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перфорированную наклонную линию.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</a:t>
            </a:r>
            <a:r>
              <a:rPr lang="ru-RU" sz="2000" dirty="0" smtClean="0">
                <a:solidFill>
                  <a:srgbClr val="66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Пишем наклонную прямую самостоятельно  или «рука в руке» при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необходимости.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Дорисуй  цветочку стебелёк,  ниточку воздушному  шарику и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заборчик.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834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32" r="50000" b="16723"/>
          <a:stretch/>
        </p:blipFill>
        <p:spPr bwMode="auto">
          <a:xfrm>
            <a:off x="1259632" y="175193"/>
            <a:ext cx="6993313" cy="630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5193"/>
            <a:ext cx="833438" cy="137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2" y="677704"/>
            <a:ext cx="87809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1680"/>
            <a:ext cx="936104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754" y="463813"/>
            <a:ext cx="1150126" cy="122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5075277"/>
            <a:ext cx="6993313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47" y="29657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44092"/>
          <a:stretch/>
        </p:blipFill>
        <p:spPr bwMode="auto">
          <a:xfrm>
            <a:off x="0" y="764704"/>
            <a:ext cx="9144000" cy="503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7"/>
            <a:ext cx="7772400" cy="72008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052738"/>
            <a:ext cx="9144000" cy="3312366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 картинку.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 на тему «В какой комнате «живёт» кастрюля?  Для чего нужна такая посуда?</a:t>
            </a:r>
          </a:p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 работа: 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 «Варим кашу из крупы». Берём крупу «щепотью» и кладём её в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кастрюлю.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Посоли кашу солью. Берём соль «щепотью».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« Весёлая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кастрюлька». Выбери цвет. Раскрась кастрюлю. Постарайся не 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выходить за контуры рисунка.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48680" y="1412776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" y="198884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" y="3309938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" y="381378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5" y="543785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66735" r="58627"/>
          <a:stretch/>
        </p:blipFill>
        <p:spPr bwMode="auto">
          <a:xfrm>
            <a:off x="586070" y="3961220"/>
            <a:ext cx="1249626" cy="142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5"/>
          <a:stretch/>
        </p:blipFill>
        <p:spPr bwMode="auto">
          <a:xfrm>
            <a:off x="2953903" y="4014034"/>
            <a:ext cx="49017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48400" r="2882" b="2895"/>
          <a:stretch/>
        </p:blipFill>
        <p:spPr bwMode="auto">
          <a:xfrm>
            <a:off x="4427985" y="4359626"/>
            <a:ext cx="3384376" cy="113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5" y="4841446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75856" y="4798952"/>
            <a:ext cx="0" cy="243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275856" y="5229200"/>
            <a:ext cx="0" cy="152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2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15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44824"/>
            <a:ext cx="8856984" cy="3960440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прощупываем перфорированную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рабочую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линию.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Рассматриваем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прощупываем  перфорированную наклонную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прямую с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закруглением внизу.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Найди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наклонную прямую с закруглением внизу на картинке.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Практическая  работа: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Пишем наклонную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прямую с закруглением внизу самостоятельно или 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«рука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руке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 необходимости.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* Дорисуй ручку зонтику, зубчики для граблей 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0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3" r="18429"/>
          <a:stretch/>
        </p:blipFill>
        <p:spPr bwMode="auto">
          <a:xfrm>
            <a:off x="31225" y="1628129"/>
            <a:ext cx="9112776" cy="408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-1620688" y="1628129"/>
            <a:ext cx="12457384" cy="432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4" y="4797152"/>
            <a:ext cx="9193213" cy="12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0985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8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8025"/>
          <a:stretch/>
        </p:blipFill>
        <p:spPr>
          <a:xfrm>
            <a:off x="1475656" y="411413"/>
            <a:ext cx="6264696" cy="6453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7" y="404664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3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48680" y="1412776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" y="198884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" y="3309938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" y="381378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5" y="543785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1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6742" r="37718" b="40502"/>
          <a:stretch/>
        </p:blipFill>
        <p:spPr bwMode="auto">
          <a:xfrm>
            <a:off x="683568" y="2574433"/>
            <a:ext cx="1389876" cy="237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3851920" y="2282433"/>
            <a:ext cx="482480" cy="6497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23528" y="2607288"/>
            <a:ext cx="1271002" cy="21777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5" t="19451" r="19281" b="36835"/>
          <a:stretch/>
        </p:blipFill>
        <p:spPr bwMode="auto">
          <a:xfrm>
            <a:off x="327833" y="849357"/>
            <a:ext cx="2834282" cy="159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97" b="50000"/>
          <a:stretch/>
        </p:blipFill>
        <p:spPr bwMode="auto">
          <a:xfrm rot="4145913">
            <a:off x="5358582" y="2526695"/>
            <a:ext cx="2625323" cy="406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71243" y="3212976"/>
            <a:ext cx="781077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Минус 4"/>
          <p:cNvSpPr/>
          <p:nvPr/>
        </p:nvSpPr>
        <p:spPr>
          <a:xfrm rot="20323588">
            <a:off x="4006911" y="3888138"/>
            <a:ext cx="2858747" cy="564480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05" r="69042"/>
          <a:stretch/>
        </p:blipFill>
        <p:spPr bwMode="auto">
          <a:xfrm rot="20239959">
            <a:off x="4154923" y="3950249"/>
            <a:ext cx="778460" cy="47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53" y="393980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16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12776"/>
            <a:ext cx="8856984" cy="410445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перфорированную рабочую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линию. 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Рассматриваем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прощупываем  перфорированную наклонную прямую с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закруглением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внизу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Найди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наклонную прямую с закруглением внизу на картинке.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Пишем наклонную прямую с закруглением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вверху самостоятельно или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«рука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руке» при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необходимости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Пишем наклонные прямые с закруглением вверху  и внизу 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самостоятельно или «рука в руке» при необходимости.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* Выложи с помощью пластилина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палочку с закруглением вверху и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палочку с закруглением внизу,  укрась её горохом или крупным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бисером.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6" b="27073"/>
          <a:stretch/>
        </p:blipFill>
        <p:spPr bwMode="auto">
          <a:xfrm>
            <a:off x="194886" y="1996149"/>
            <a:ext cx="8538204" cy="2435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-1620688" y="1988840"/>
            <a:ext cx="12169352" cy="36004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294" y="4423996"/>
            <a:ext cx="9214294" cy="11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54" y="391614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5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" t="-288" r="50323" b="36195"/>
          <a:stretch/>
        </p:blipFill>
        <p:spPr>
          <a:xfrm>
            <a:off x="1979712" y="453327"/>
            <a:ext cx="5676579" cy="64046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53327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97793" y="540060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5794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" y="2165873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2709324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" y="370961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" y="4244052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77" y="5261001"/>
            <a:ext cx="9132600" cy="79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77" y="5779554"/>
            <a:ext cx="9132600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0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11069" r="14353" b="10427"/>
          <a:stretch/>
        </p:blipFill>
        <p:spPr bwMode="auto">
          <a:xfrm>
            <a:off x="60706" y="1124744"/>
            <a:ext cx="9087695" cy="57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789040"/>
            <a:ext cx="1296144" cy="1106768"/>
          </a:xfrm>
          <a:prstGeom prst="rect">
            <a:avLst/>
          </a:prstGeom>
        </p:spPr>
      </p:pic>
      <p:sp>
        <p:nvSpPr>
          <p:cNvPr id="3" name="Минус 2"/>
          <p:cNvSpPr/>
          <p:nvPr/>
        </p:nvSpPr>
        <p:spPr>
          <a:xfrm>
            <a:off x="5364088" y="4797152"/>
            <a:ext cx="1908212" cy="145373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72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0"/>
          <a:stretch/>
        </p:blipFill>
        <p:spPr bwMode="auto">
          <a:xfrm>
            <a:off x="1763688" y="548680"/>
            <a:ext cx="4091225" cy="546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Блок-схема: альтернативный процесс 12"/>
          <p:cNvSpPr/>
          <p:nvPr/>
        </p:nvSpPr>
        <p:spPr>
          <a:xfrm>
            <a:off x="5780974" y="3227825"/>
            <a:ext cx="589295" cy="867922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9" r="32801"/>
          <a:stretch/>
        </p:blipFill>
        <p:spPr bwMode="auto">
          <a:xfrm rot="20985936" flipH="1">
            <a:off x="927291" y="3760530"/>
            <a:ext cx="1368152" cy="286597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92"/>
          <a:stretch/>
        </p:blipFill>
        <p:spPr bwMode="auto">
          <a:xfrm rot="19874302">
            <a:off x="1013445" y="3809596"/>
            <a:ext cx="776005" cy="67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3" y="404664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17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556792"/>
            <a:ext cx="8964488" cy="36004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 прощупываем перфорированную рабочую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линию.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Рассматриваем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прощупываем  перфорированную наклонную прямую с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закруглением вверху и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внизу.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Практическая работа: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Пишем наклонную прямую с закруглением вверху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внизу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самостоятельно или «рука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руке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 Гусеница спрятала элемент наклонной палочки с закруглением вверху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и внизу. Найди и обведи его.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*  Выложи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шнура или нити 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палочку с закруглениями вверху и 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внизу.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6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2" t="29595" r="50855" b="61080"/>
          <a:stretch/>
        </p:blipFill>
        <p:spPr bwMode="auto">
          <a:xfrm>
            <a:off x="2771800" y="2188499"/>
            <a:ext cx="3825697" cy="236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инус 6"/>
          <p:cNvSpPr/>
          <p:nvPr/>
        </p:nvSpPr>
        <p:spPr>
          <a:xfrm>
            <a:off x="-1620688" y="2276872"/>
            <a:ext cx="12385376" cy="14401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" y="4365104"/>
            <a:ext cx="9146571" cy="6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3059832" y="0"/>
            <a:ext cx="2376264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642613" y="438"/>
            <a:ext cx="216024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6" y="602050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5" y="543785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6" t="44038" r="18104" b="11924"/>
          <a:stretch/>
        </p:blipFill>
        <p:spPr bwMode="auto">
          <a:xfrm>
            <a:off x="698067" y="1489350"/>
            <a:ext cx="875117" cy="57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Минус 10"/>
          <p:cNvSpPr/>
          <p:nvPr/>
        </p:nvSpPr>
        <p:spPr>
          <a:xfrm>
            <a:off x="-1620688" y="1489350"/>
            <a:ext cx="1216935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81" y="1997546"/>
            <a:ext cx="8974137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51" y="3333813"/>
            <a:ext cx="8715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Минус 11"/>
          <p:cNvSpPr/>
          <p:nvPr/>
        </p:nvSpPr>
        <p:spPr>
          <a:xfrm>
            <a:off x="-1620688" y="3333813"/>
            <a:ext cx="12385376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инус 12"/>
          <p:cNvSpPr/>
          <p:nvPr/>
        </p:nvSpPr>
        <p:spPr>
          <a:xfrm>
            <a:off x="-1620688" y="3805604"/>
            <a:ext cx="12169352" cy="12421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97152"/>
            <a:ext cx="172819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732240" y="4941168"/>
            <a:ext cx="136815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25636" y="4748919"/>
            <a:ext cx="139541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140190"/>
            <a:ext cx="7132510" cy="454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олилиния 5"/>
          <p:cNvSpPr/>
          <p:nvPr/>
        </p:nvSpPr>
        <p:spPr>
          <a:xfrm rot="568581">
            <a:off x="1027854" y="4066023"/>
            <a:ext cx="380907" cy="714912"/>
          </a:xfrm>
          <a:custGeom>
            <a:avLst/>
            <a:gdLst>
              <a:gd name="connsiteX0" fmla="*/ 0 w 442452"/>
              <a:gd name="connsiteY0" fmla="*/ 250318 h 890282"/>
              <a:gd name="connsiteX1" fmla="*/ 398207 w 442452"/>
              <a:gd name="connsiteY1" fmla="*/ 29092 h 890282"/>
              <a:gd name="connsiteX2" fmla="*/ 29497 w 442452"/>
              <a:gd name="connsiteY2" fmla="*/ 825505 h 890282"/>
              <a:gd name="connsiteX3" fmla="*/ 353962 w 442452"/>
              <a:gd name="connsiteY3" fmla="*/ 840253 h 890282"/>
              <a:gd name="connsiteX4" fmla="*/ 442452 w 442452"/>
              <a:gd name="connsiteY4" fmla="*/ 810757 h 8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452" h="890282">
                <a:moveTo>
                  <a:pt x="0" y="250318"/>
                </a:moveTo>
                <a:cubicBezTo>
                  <a:pt x="196645" y="91773"/>
                  <a:pt x="393291" y="-66772"/>
                  <a:pt x="398207" y="29092"/>
                </a:cubicBezTo>
                <a:cubicBezTo>
                  <a:pt x="403123" y="124956"/>
                  <a:pt x="36871" y="690312"/>
                  <a:pt x="29497" y="825505"/>
                </a:cubicBezTo>
                <a:cubicBezTo>
                  <a:pt x="22123" y="960698"/>
                  <a:pt x="285136" y="842711"/>
                  <a:pt x="353962" y="840253"/>
                </a:cubicBezTo>
                <a:cubicBezTo>
                  <a:pt x="422788" y="837795"/>
                  <a:pt x="432620" y="824276"/>
                  <a:pt x="442452" y="810757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14" y="4423479"/>
            <a:ext cx="549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863" y="4602591"/>
            <a:ext cx="549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634406"/>
            <a:ext cx="549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4634406"/>
            <a:ext cx="549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01" y="4509045"/>
            <a:ext cx="549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12104"/>
            <a:ext cx="54927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3" y="548680"/>
            <a:ext cx="438950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521" r="28807"/>
          <a:stretch/>
        </p:blipFill>
        <p:spPr>
          <a:xfrm>
            <a:off x="1835695" y="0"/>
            <a:ext cx="5948093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20688"/>
            <a:ext cx="566443" cy="4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774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18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340768"/>
            <a:ext cx="8884667" cy="3960440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перфорированную рабочую линию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Найди  полуовал на картинке.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Рассматриваем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прощупываем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перфорированный «левый»  и «правый»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полуовалы.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полуовалы  самостоятельно или «рука в руке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при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необходимости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*  Выкладываем шнур ( нить)  на полуовалы.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6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55"/>
          <a:stretch/>
        </p:blipFill>
        <p:spPr bwMode="auto">
          <a:xfrm rot="21177616">
            <a:off x="208304" y="198614"/>
            <a:ext cx="2199223" cy="369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9" t="50000" r="54203"/>
          <a:stretch/>
        </p:blipFill>
        <p:spPr bwMode="auto">
          <a:xfrm>
            <a:off x="3049548" y="3631020"/>
            <a:ext cx="1892776" cy="279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3851920" y="2852936"/>
            <a:ext cx="288032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0" t="7972" r="28323" b="50787"/>
          <a:stretch/>
        </p:blipFill>
        <p:spPr bwMode="auto">
          <a:xfrm>
            <a:off x="4355976" y="-16696"/>
            <a:ext cx="3830078" cy="364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771800" y="5373216"/>
            <a:ext cx="432048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139952" y="1807162"/>
            <a:ext cx="802372" cy="68573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4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43216"/>
          <a:stretch/>
        </p:blipFill>
        <p:spPr bwMode="auto">
          <a:xfrm>
            <a:off x="0" y="476672"/>
            <a:ext cx="9151852" cy="539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4115152"/>
            <a:ext cx="1660110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900266"/>
            <a:ext cx="16891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1896"/>
            <a:ext cx="16891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Минус 2"/>
          <p:cNvSpPr/>
          <p:nvPr/>
        </p:nvSpPr>
        <p:spPr>
          <a:xfrm>
            <a:off x="-1620688" y="1556792"/>
            <a:ext cx="12457384" cy="28803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018315"/>
            <a:ext cx="9193213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566279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6" t="46614" r="24202" b="18870"/>
          <a:stretch/>
        </p:blipFill>
        <p:spPr bwMode="auto">
          <a:xfrm rot="10800000">
            <a:off x="1187624" y="1556792"/>
            <a:ext cx="565938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инус 3"/>
          <p:cNvSpPr/>
          <p:nvPr/>
        </p:nvSpPr>
        <p:spPr>
          <a:xfrm>
            <a:off x="-1620688" y="1412776"/>
            <a:ext cx="12169352" cy="360040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9" y="4005064"/>
            <a:ext cx="9077241" cy="11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49873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3" t="13295" r="7558" b="16047"/>
          <a:stretch/>
        </p:blipFill>
        <p:spPr bwMode="auto">
          <a:xfrm>
            <a:off x="0" y="1179485"/>
            <a:ext cx="6294160" cy="476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5" b="20021"/>
          <a:stretch/>
        </p:blipFill>
        <p:spPr bwMode="auto">
          <a:xfrm>
            <a:off x="6570324" y="493185"/>
            <a:ext cx="2143125" cy="121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6"/>
          <a:stretch/>
        </p:blipFill>
        <p:spPr bwMode="auto">
          <a:xfrm>
            <a:off x="6470085" y="2098136"/>
            <a:ext cx="2225290" cy="121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1" b="17034"/>
          <a:stretch/>
        </p:blipFill>
        <p:spPr bwMode="auto">
          <a:xfrm>
            <a:off x="6656917" y="3427981"/>
            <a:ext cx="2143125" cy="155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5"/>
          <a:stretch/>
        </p:blipFill>
        <p:spPr bwMode="auto">
          <a:xfrm>
            <a:off x="6789200" y="5360200"/>
            <a:ext cx="1705372" cy="116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532859"/>
              </p:ext>
            </p:extLst>
          </p:nvPr>
        </p:nvGraphicFramePr>
        <p:xfrm>
          <a:off x="6333910" y="451784"/>
          <a:ext cx="2615952" cy="6406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159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0155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0155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155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1554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32657"/>
            <a:ext cx="360040" cy="3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97793" y="540060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5794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9" y="2165873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2709324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" y="370961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3" y="4244052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77" y="5261001"/>
            <a:ext cx="9132600" cy="79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77" y="5779554"/>
            <a:ext cx="9132600" cy="7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9" y="236370"/>
            <a:ext cx="4320480" cy="610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9992" y="91472"/>
            <a:ext cx="4392488" cy="642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50000"/>
          <a:stretch/>
        </p:blipFill>
        <p:spPr bwMode="auto">
          <a:xfrm>
            <a:off x="2051720" y="2529006"/>
            <a:ext cx="100289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-921"/>
          <a:stretch/>
        </p:blipFill>
        <p:spPr bwMode="auto">
          <a:xfrm>
            <a:off x="5925979" y="2514697"/>
            <a:ext cx="1476375" cy="156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5" t="7277" r="25149" b="12144"/>
          <a:stretch/>
        </p:blipFill>
        <p:spPr bwMode="auto">
          <a:xfrm>
            <a:off x="3887924" y="3290982"/>
            <a:ext cx="1224136" cy="211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999" y="5408253"/>
            <a:ext cx="2590800" cy="124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6664166" y="3933056"/>
            <a:ext cx="738188" cy="1485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85" y="476672"/>
            <a:ext cx="566443" cy="4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19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9036496" cy="3384376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Вспоминаем,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перфорированную рабочую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Найди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овал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картинке, нарисуй свою маму, бабушку, тетю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девочку.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Рассматриваем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перфорированный овал.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Пишем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овал  самостоятельно или «рука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руке» при необходимости.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* Рассматриваем картинку. Сравниваем форму. Выкладываем фасоль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по овалу на баклажан.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/>
          </a:p>
          <a:p>
            <a:pPr algn="l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3274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4464496" cy="631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 t="14986" r="12928" b="12693"/>
          <a:stretch/>
        </p:blipFill>
        <p:spPr bwMode="auto">
          <a:xfrm>
            <a:off x="1191072" y="332656"/>
            <a:ext cx="6730076" cy="523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1268760"/>
            <a:ext cx="201622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Минус 3"/>
          <p:cNvSpPr/>
          <p:nvPr/>
        </p:nvSpPr>
        <p:spPr>
          <a:xfrm>
            <a:off x="-1620688" y="1700808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4365104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1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548680" y="1412776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4" y="198884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9" y="3309938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" y="381378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5" y="543785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41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 t="-857" r="79307" b="32745"/>
          <a:stretch/>
        </p:blipFill>
        <p:spPr>
          <a:xfrm rot="20405115">
            <a:off x="2848814" y="487893"/>
            <a:ext cx="3463556" cy="603196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 rot="20091373">
            <a:off x="1518288" y="2846052"/>
            <a:ext cx="1494852" cy="22887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0868"/>
            <a:ext cx="1806911" cy="234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08" y="443849"/>
            <a:ext cx="460402" cy="46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20, 21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8712968" cy="4464496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прощупываем перфорированную рабочую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Вводим понятие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«верхняя линия-помощница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и обводим линию оранжевым цветом.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перфорированный  элемент «длинная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палочка», «длинная палочка с закруглением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Обводим карандашом элементы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линная палочка», «длинная палочка с закруглением».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работа: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Пишем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 самостоятельно или «рука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руке» при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необходимости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Напиши изученные элементы, украсим ими кувшин. Раскрась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кувшин акварельными красками.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24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31" y="1004870"/>
            <a:ext cx="10366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 rot="1382524">
            <a:off x="2867447" y="3428297"/>
            <a:ext cx="1129275" cy="16979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854409">
            <a:off x="576663" y="719833"/>
            <a:ext cx="1865032" cy="27896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52" y="4005064"/>
            <a:ext cx="21828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-1624993" y="1569411"/>
            <a:ext cx="12385376" cy="231614"/>
          </a:xfrm>
          <a:prstGeom prst="mathMinus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Минус 2"/>
          <p:cNvSpPr/>
          <p:nvPr/>
        </p:nvSpPr>
        <p:spPr>
          <a:xfrm>
            <a:off x="-1595895" y="3330943"/>
            <a:ext cx="12385376" cy="34604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" y="5013176"/>
            <a:ext cx="91328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олилиния 7"/>
          <p:cNvSpPr/>
          <p:nvPr/>
        </p:nvSpPr>
        <p:spPr>
          <a:xfrm>
            <a:off x="870156" y="1569412"/>
            <a:ext cx="709476" cy="3457596"/>
          </a:xfrm>
          <a:custGeom>
            <a:avLst/>
            <a:gdLst>
              <a:gd name="connsiteX0" fmla="*/ 870155 w 870155"/>
              <a:gd name="connsiteY0" fmla="*/ 0 h 3392129"/>
              <a:gd name="connsiteX1" fmla="*/ 0 w 870155"/>
              <a:gd name="connsiteY1" fmla="*/ 3392129 h 3392129"/>
              <a:gd name="connsiteX2" fmla="*/ 0 w 870155"/>
              <a:gd name="connsiteY2" fmla="*/ 3392129 h 339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155" h="3392129">
                <a:moveTo>
                  <a:pt x="870155" y="0"/>
                </a:moveTo>
                <a:lnTo>
                  <a:pt x="0" y="3392129"/>
                </a:lnTo>
                <a:lnTo>
                  <a:pt x="0" y="3392129"/>
                </a:lnTo>
              </a:path>
            </a:pathLst>
          </a:cu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467544" y="0"/>
            <a:ext cx="144016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356814" y="192070"/>
            <a:ext cx="1524325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4567695" y="0"/>
            <a:ext cx="1380688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6948264" y="0"/>
            <a:ext cx="1382101" cy="6957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" y="39493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31" y="1004870"/>
            <a:ext cx="10366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 rot="1382524">
            <a:off x="2837188" y="3422128"/>
            <a:ext cx="1129275" cy="1852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854409">
            <a:off x="1536471" y="719834"/>
            <a:ext cx="1865032" cy="27896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52" y="4005064"/>
            <a:ext cx="21828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-1624993" y="1569411"/>
            <a:ext cx="12385376" cy="231614"/>
          </a:xfrm>
          <a:prstGeom prst="mathMinus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Минус 2"/>
          <p:cNvSpPr/>
          <p:nvPr/>
        </p:nvSpPr>
        <p:spPr>
          <a:xfrm>
            <a:off x="-1595895" y="3330943"/>
            <a:ext cx="12385376" cy="34604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" y="5013176"/>
            <a:ext cx="91328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54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2" r="29516" b="16822"/>
          <a:stretch/>
        </p:blipFill>
        <p:spPr>
          <a:xfrm>
            <a:off x="1054837" y="908720"/>
            <a:ext cx="6970077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305164"/>
            <a:ext cx="311002" cy="4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 b="15616"/>
          <a:stretch/>
        </p:blipFill>
        <p:spPr bwMode="auto">
          <a:xfrm>
            <a:off x="1403648" y="303618"/>
            <a:ext cx="7168021" cy="655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408467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22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484784"/>
            <a:ext cx="9036496" cy="4248472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Вспоминаем, прощупываем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перфорированную рабочую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Закрепляем понятие «верхняя линия-помощница».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прощупываем верхнюю линию-помощницу, </a:t>
            </a: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Пропиши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карандашом элементы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«петля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«волна».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Обведи указательным пальцем  перфорированный   элемент «петля»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Практическая работа: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«петля» самостоятельно или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«рука в руке» при 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необходимости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* С помощью нового элемента  нарисуй птичку.</a:t>
            </a:r>
            <a:endParaRPr lang="ru-RU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1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31" y="1004870"/>
            <a:ext cx="10366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 rot="1382524">
            <a:off x="2786491" y="3071456"/>
            <a:ext cx="1129275" cy="1852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854409">
            <a:off x="1536471" y="719834"/>
            <a:ext cx="1865032" cy="27896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52" y="4005064"/>
            <a:ext cx="21828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Минус 1"/>
          <p:cNvSpPr/>
          <p:nvPr/>
        </p:nvSpPr>
        <p:spPr>
          <a:xfrm>
            <a:off x="-1626245" y="2265033"/>
            <a:ext cx="12385376" cy="231614"/>
          </a:xfrm>
          <a:prstGeom prst="mathMinus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Минус 2"/>
          <p:cNvSpPr/>
          <p:nvPr/>
        </p:nvSpPr>
        <p:spPr>
          <a:xfrm>
            <a:off x="-1595895" y="3330943"/>
            <a:ext cx="12385376" cy="34604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" y="4222147"/>
            <a:ext cx="91328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82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t="16129" r="4597" b="57204"/>
          <a:stretch/>
        </p:blipFill>
        <p:spPr>
          <a:xfrm>
            <a:off x="22581" y="1005055"/>
            <a:ext cx="9073008" cy="382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0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31" y="1004870"/>
            <a:ext cx="1036637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 rot="1382524">
            <a:off x="2837188" y="3422128"/>
            <a:ext cx="1129275" cy="18525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rot="1854409">
            <a:off x="1536471" y="719834"/>
            <a:ext cx="1865032" cy="278968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552" y="4005064"/>
            <a:ext cx="218281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6" y="391064"/>
            <a:ext cx="359695" cy="3779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34133"/>
          <a:stretch/>
        </p:blipFill>
        <p:spPr>
          <a:xfrm>
            <a:off x="2616268" y="1289209"/>
            <a:ext cx="3179868" cy="39030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32887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2" y="3434786"/>
            <a:ext cx="91328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41168"/>
            <a:ext cx="9132887" cy="11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34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инус 1"/>
          <p:cNvSpPr/>
          <p:nvPr/>
        </p:nvSpPr>
        <p:spPr>
          <a:xfrm>
            <a:off x="-1626245" y="1916832"/>
            <a:ext cx="12385376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5" y="5437857"/>
            <a:ext cx="9132887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1560" y="0"/>
            <a:ext cx="2664296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3275856" y="0"/>
            <a:ext cx="2304256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580112" y="0"/>
            <a:ext cx="2232248" cy="6741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488324" y="2815146"/>
            <a:ext cx="648072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54" y="980728"/>
            <a:ext cx="9132887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30" y="3933056"/>
            <a:ext cx="9132887" cy="8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663677" y="2167927"/>
            <a:ext cx="3857820" cy="2728538"/>
          </a:xfrm>
          <a:custGeom>
            <a:avLst/>
            <a:gdLst>
              <a:gd name="connsiteX0" fmla="*/ 206478 w 3857820"/>
              <a:gd name="connsiteY0" fmla="*/ 1637157 h 2728538"/>
              <a:gd name="connsiteX1" fmla="*/ 3406878 w 3857820"/>
              <a:gd name="connsiteY1" fmla="*/ 796499 h 2728538"/>
              <a:gd name="connsiteX2" fmla="*/ 3480620 w 3857820"/>
              <a:gd name="connsiteY2" fmla="*/ 73828 h 2728538"/>
              <a:gd name="connsiteX3" fmla="*/ 88491 w 3857820"/>
              <a:gd name="connsiteY3" fmla="*/ 2684292 h 2728538"/>
              <a:gd name="connsiteX4" fmla="*/ 88491 w 3857820"/>
              <a:gd name="connsiteY4" fmla="*/ 2684292 h 2728538"/>
              <a:gd name="connsiteX5" fmla="*/ 0 w 3857820"/>
              <a:gd name="connsiteY5" fmla="*/ 2728538 h 2728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57820" h="2728538">
                <a:moveTo>
                  <a:pt x="206478" y="1637157"/>
                </a:moveTo>
                <a:cubicBezTo>
                  <a:pt x="1533833" y="1347105"/>
                  <a:pt x="2861188" y="1057054"/>
                  <a:pt x="3406878" y="796499"/>
                </a:cubicBezTo>
                <a:cubicBezTo>
                  <a:pt x="3952568" y="535944"/>
                  <a:pt x="4033684" y="-240804"/>
                  <a:pt x="3480620" y="73828"/>
                </a:cubicBezTo>
                <a:cubicBezTo>
                  <a:pt x="2927556" y="388460"/>
                  <a:pt x="88491" y="2684292"/>
                  <a:pt x="88491" y="2684292"/>
                </a:cubicBezTo>
                <a:lnTo>
                  <a:pt x="88491" y="2684292"/>
                </a:lnTo>
                <a:lnTo>
                  <a:pt x="0" y="2728538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355976" y="1700808"/>
            <a:ext cx="576064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697418">
            <a:off x="4859655" y="1919674"/>
            <a:ext cx="228737" cy="1383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608004" y="1916832"/>
            <a:ext cx="72008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275856" y="3212976"/>
            <a:ext cx="0" cy="31922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07904" y="3068960"/>
            <a:ext cx="0" cy="30362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131840" y="3532196"/>
            <a:ext cx="144016" cy="18483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275856" y="3532196"/>
            <a:ext cx="0" cy="18483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297361" y="3532196"/>
            <a:ext cx="144016" cy="184836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07904" y="3372586"/>
            <a:ext cx="144016" cy="15961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707904" y="3372586"/>
            <a:ext cx="0" cy="2520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563888" y="3372586"/>
            <a:ext cx="144016" cy="15961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957" y="2630833"/>
            <a:ext cx="597460" cy="6035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143" y="2847259"/>
            <a:ext cx="97544" cy="170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71042" y="2798918"/>
            <a:ext cx="163017" cy="233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640914" y="3194164"/>
            <a:ext cx="3540162" cy="2395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692" y="3797720"/>
            <a:ext cx="121931" cy="408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580" y="3971990"/>
            <a:ext cx="121931" cy="4084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6435" y="4206187"/>
            <a:ext cx="262151" cy="29873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450" y="4065082"/>
            <a:ext cx="262151" cy="29873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2289" y="4045577"/>
            <a:ext cx="262151" cy="29873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420" y="4227296"/>
            <a:ext cx="262151" cy="2987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2410" y="4268852"/>
            <a:ext cx="121931" cy="2865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3100" y="4105165"/>
            <a:ext cx="121931" cy="28653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32843" flipV="1">
            <a:off x="1280815" y="3474411"/>
            <a:ext cx="6719629" cy="23536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052" y="373807"/>
            <a:ext cx="438950" cy="4389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93" y="332656"/>
            <a:ext cx="352767" cy="5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23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4320480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рощупываем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перфорированную рабочую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линию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Вводим понятие «нижняя линия-помощница».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и прощупываем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перфорированный элемент « нижняя петля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   Найди   на картинке  элемент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нижняя петля». Обведи его.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Практическая  работа: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Пишем элемент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нижняя петля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или 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«рука в руке» при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необходимости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* Вырежи мозаику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ыложи элемент «нижней петли» с помощью мозаики.</a:t>
            </a:r>
            <a:endParaRPr lang="ru-RU" sz="2000" dirty="0"/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607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55776" y="1052736"/>
            <a:ext cx="864096" cy="15121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1331640" y="5805264"/>
            <a:ext cx="576064" cy="93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5895">
            <a:off x="1996409" y="6086357"/>
            <a:ext cx="3016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Минус 5"/>
          <p:cNvSpPr/>
          <p:nvPr/>
        </p:nvSpPr>
        <p:spPr>
          <a:xfrm>
            <a:off x="-1673093" y="2290648"/>
            <a:ext cx="12457384" cy="50405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07" y="3140968"/>
            <a:ext cx="9193213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инус 6"/>
          <p:cNvSpPr/>
          <p:nvPr/>
        </p:nvSpPr>
        <p:spPr>
          <a:xfrm>
            <a:off x="-1673093" y="4267058"/>
            <a:ext cx="12457384" cy="386837"/>
          </a:xfrm>
          <a:prstGeom prst="mathMin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19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55776" y="1052736"/>
            <a:ext cx="864096" cy="15121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6" t="25008"/>
          <a:stretch/>
        </p:blipFill>
        <p:spPr>
          <a:xfrm>
            <a:off x="899592" y="612666"/>
            <a:ext cx="6984776" cy="623655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331640" y="5805264"/>
            <a:ext cx="576064" cy="936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5895">
            <a:off x="1996409" y="6086357"/>
            <a:ext cx="30162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Минус 5"/>
          <p:cNvSpPr/>
          <p:nvPr/>
        </p:nvSpPr>
        <p:spPr>
          <a:xfrm>
            <a:off x="-1590600" y="1052736"/>
            <a:ext cx="12457384" cy="50405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61" y="3842029"/>
            <a:ext cx="9193213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Минус 6"/>
          <p:cNvSpPr/>
          <p:nvPr/>
        </p:nvSpPr>
        <p:spPr>
          <a:xfrm>
            <a:off x="-1688722" y="5812746"/>
            <a:ext cx="12465333" cy="1155099"/>
          </a:xfrm>
          <a:prstGeom prst="mathMin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18" y="482018"/>
            <a:ext cx="359695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1634</Words>
  <Application>Microsoft Office PowerPoint</Application>
  <PresentationFormat>Экран (4:3)</PresentationFormat>
  <Paragraphs>234</Paragraphs>
  <Slides>103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4" baseType="lpstr">
      <vt:lpstr>Тема Office</vt:lpstr>
      <vt:lpstr>Презентация PowerPoint</vt:lpstr>
      <vt:lpstr>Авторы: Джантемирова И.Д.,     учитель-дефектолог ГОУ «Донецкая СШИ № 22»,                                           специалист   высшей категории, звание «Старший учитель». Верава О. П.,                   учитель-логопед ГОУ «Донецкая СШИ № 22 », специалист                                           высшей категории, звание «Старший учитель».  Рецензенты:                     Тетрадь-тренажер  по письму для детей с РАС ( 1 подготовительный класс):             практическое пособие / авт. Джантемирова И.Д.,  Верава О.П. </vt:lpstr>
      <vt:lpstr>Презентация PowerPoint</vt:lpstr>
      <vt:lpstr>Презентация PowerPoint</vt:lpstr>
      <vt:lpstr>Презентация PowerPoint</vt:lpstr>
      <vt:lpstr>ЗАДАНИЕ 1</vt:lpstr>
      <vt:lpstr>Презентация PowerPoint</vt:lpstr>
      <vt:lpstr>Презентация PowerPoint</vt:lpstr>
      <vt:lpstr>Презентация PowerPoint</vt:lpstr>
      <vt:lpstr>ЗАДАНИЕ 2</vt:lpstr>
      <vt:lpstr>Презентация PowerPoint</vt:lpstr>
      <vt:lpstr>Презентация PowerPoint</vt:lpstr>
      <vt:lpstr>Презентация PowerPoint</vt:lpstr>
      <vt:lpstr>ЗАДАНИЕ 3</vt:lpstr>
      <vt:lpstr>Презентация PowerPoint</vt:lpstr>
      <vt:lpstr>Презентация PowerPoint</vt:lpstr>
      <vt:lpstr>ЗАДАНИЕ 4</vt:lpstr>
      <vt:lpstr>Презентация PowerPoint</vt:lpstr>
      <vt:lpstr>Презентация PowerPoint</vt:lpstr>
      <vt:lpstr>Презентация PowerPoint</vt:lpstr>
      <vt:lpstr>ЗАДАНИЕ 5</vt:lpstr>
      <vt:lpstr>Презентация PowerPoint</vt:lpstr>
      <vt:lpstr>Презентация PowerPoint</vt:lpstr>
      <vt:lpstr>Презентация PowerPoint</vt:lpstr>
      <vt:lpstr>ЗАДАНИЕ 6 ,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9</vt:lpstr>
      <vt:lpstr>Презентация PowerPoint</vt:lpstr>
      <vt:lpstr>Презентация PowerPoint</vt:lpstr>
      <vt:lpstr>ЗАДАНИЕ 10</vt:lpstr>
      <vt:lpstr>Презентация PowerPoint</vt:lpstr>
      <vt:lpstr>Презентация PowerPoint</vt:lpstr>
      <vt:lpstr>Презентация PowerPoint</vt:lpstr>
      <vt:lpstr>ЗАДАНИЕ 11, 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13</vt:lpstr>
      <vt:lpstr>Презентация PowerPoint</vt:lpstr>
      <vt:lpstr>Презентация PowerPoint</vt:lpstr>
      <vt:lpstr>Презентация PowerPoint</vt:lpstr>
      <vt:lpstr>ЗАДАНИЕ 14</vt:lpstr>
      <vt:lpstr>Презентация PowerPoint</vt:lpstr>
      <vt:lpstr>Презентация PowerPoint</vt:lpstr>
      <vt:lpstr>Презентация PowerPoint</vt:lpstr>
      <vt:lpstr>ЗАДАНИЕ 15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16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17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18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19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20, 21</vt:lpstr>
      <vt:lpstr>Презентация PowerPoint</vt:lpstr>
      <vt:lpstr>Презентация PowerPoint</vt:lpstr>
      <vt:lpstr>Презентация PowerPoint</vt:lpstr>
      <vt:lpstr>ЗАДАНИЕ 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ЗАДАНИЕ 23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156</cp:revision>
  <dcterms:created xsi:type="dcterms:W3CDTF">2021-10-04T06:29:33Z</dcterms:created>
  <dcterms:modified xsi:type="dcterms:W3CDTF">2022-02-15T09:52:52Z</dcterms:modified>
</cp:coreProperties>
</file>