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391624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1873FC-B559-4C47-95A2-FB46FA50DF4A}" type="datetimeFigureOut">
              <a:rPr lang="ru-RU" smtClean="0"/>
              <a:t>09.02.2024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1158179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1448431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2273843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6786933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8872730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9102906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7864606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798272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9363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201873FC-B559-4C47-95A2-FB46FA50DF4A}" type="datetimeFigureOut">
              <a:rPr lang="ru-RU" smtClean="0"/>
              <a:t>09.02.2024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1838221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201873FC-B559-4C47-95A2-FB46FA50DF4A}" type="datetimeFigureOut">
              <a:rPr lang="ru-RU" smtClean="0"/>
              <a:t>09.02.2024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565889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01873FC-B559-4C47-95A2-FB46FA50DF4A}" type="datetimeFigureOut">
              <a:rPr lang="ru-RU" smtClean="0"/>
              <a:t>09.02.2024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1169636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201873FC-B559-4C47-95A2-FB46FA50DF4A}" type="datetimeFigureOut">
              <a:rPr lang="ru-RU" smtClean="0"/>
              <a:t>09.02.2024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916384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873FC-B559-4C47-95A2-FB46FA50DF4A}" type="datetimeFigureOut">
              <a:rPr lang="ru-RU" smtClean="0"/>
              <a:t>09.02.2024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942747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1873FC-B559-4C47-95A2-FB46FA50DF4A}" type="datetimeFigureOut">
              <a:rPr lang="ru-RU" smtClean="0"/>
              <a:t>09.02.2024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210571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201873FC-B559-4C47-95A2-FB46FA50DF4A}" type="datetimeFigureOut">
              <a:rPr lang="ru-RU" smtClean="0"/>
              <a:t>09.02.2024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6E1E788-DF4B-4908-A790-AB44CB5E1B76}" type="slidenum">
              <a:rPr lang="ru-RU" smtClean="0"/>
              <a:t>‹#›</a:t>
            </a:fld>
            <a:endParaRPr lang="ru-RU"/>
          </a:p>
        </p:txBody>
      </p:sp>
    </p:spTree>
    <p:extLst>
      <p:ext uri="{BB962C8B-B14F-4D97-AF65-F5344CB8AC3E}">
        <p14:creationId xmlns:p14="http://schemas.microsoft.com/office/powerpoint/2010/main" val="3849179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01873FC-B559-4C47-95A2-FB46FA50DF4A}" type="datetimeFigureOut">
              <a:rPr lang="ru-RU" smtClean="0"/>
              <a:t>09.02.2024</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E1E788-DF4B-4908-A790-AB44CB5E1B76}" type="slidenum">
              <a:rPr lang="ru-RU" smtClean="0"/>
              <a:t>‹#›</a:t>
            </a:fld>
            <a:endParaRPr lang="ru-RU"/>
          </a:p>
        </p:txBody>
      </p:sp>
    </p:spTree>
    <p:extLst>
      <p:ext uri="{BB962C8B-B14F-4D97-AF65-F5344CB8AC3E}">
        <p14:creationId xmlns:p14="http://schemas.microsoft.com/office/powerpoint/2010/main" val="6134144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F285273-F070-4196-A1D3-A4F02C29BA70}"/>
              </a:ext>
            </a:extLst>
          </p:cNvPr>
          <p:cNvSpPr>
            <a:spLocks noGrp="1"/>
          </p:cNvSpPr>
          <p:nvPr>
            <p:ph type="ctrTitle"/>
          </p:nvPr>
        </p:nvSpPr>
        <p:spPr/>
        <p:txBody>
          <a:bodyPr>
            <a:normAutofit/>
          </a:bodyPr>
          <a:lstStyle/>
          <a:p>
            <a:pPr algn="ctr"/>
            <a:r>
              <a:rPr lang="ru-RU" sz="3600" dirty="0">
                <a:latin typeface="Times New Roman" panose="02020603050405020304" pitchFamily="18" charset="0"/>
                <a:cs typeface="Times New Roman" panose="02020603050405020304" pitchFamily="18" charset="0"/>
              </a:rPr>
              <a:t>Комплекс упражнений по аэробике </a:t>
            </a:r>
          </a:p>
        </p:txBody>
      </p:sp>
      <p:sp>
        <p:nvSpPr>
          <p:cNvPr id="3" name="Подзаголовок 2">
            <a:extLst>
              <a:ext uri="{FF2B5EF4-FFF2-40B4-BE49-F238E27FC236}">
                <a16:creationId xmlns:a16="http://schemas.microsoft.com/office/drawing/2014/main" id="{B9E7A991-FEA6-469C-BD70-FC6F77882CBE}"/>
              </a:ext>
            </a:extLst>
          </p:cNvPr>
          <p:cNvSpPr>
            <a:spLocks noGrp="1"/>
          </p:cNvSpPr>
          <p:nvPr>
            <p:ph type="subTitle" idx="1"/>
          </p:nvPr>
        </p:nvSpPr>
        <p:spPr>
          <a:xfrm>
            <a:off x="5190978" y="421892"/>
            <a:ext cx="6471140" cy="1271692"/>
          </a:xfrm>
        </p:spPr>
        <p:txBody>
          <a:bodyPr>
            <a:normAutofit/>
          </a:bodyPr>
          <a:lstStyle/>
          <a:p>
            <a:r>
              <a:rPr lang="ru-RU" sz="1200" dirty="0" smtClean="0">
                <a:latin typeface="Times New Roman" panose="02020603050405020304" pitchFamily="18" charset="0"/>
                <a:cs typeface="Times New Roman" panose="02020603050405020304" pitchFamily="18" charset="0"/>
              </a:rPr>
              <a:t>Соловьева Вероника Валерьевна,</a:t>
            </a:r>
          </a:p>
          <a:p>
            <a:r>
              <a:rPr lang="ru-RU" sz="1200" dirty="0" smtClean="0">
                <a:latin typeface="Times New Roman" panose="02020603050405020304" pitchFamily="18" charset="0"/>
                <a:cs typeface="Times New Roman" panose="02020603050405020304" pitchFamily="18" charset="0"/>
              </a:rPr>
              <a:t> учитель физической культуры </a:t>
            </a:r>
          </a:p>
          <a:p>
            <a:r>
              <a:rPr lang="ru-RU" sz="1200" dirty="0" smtClean="0">
                <a:latin typeface="Times New Roman" panose="02020603050405020304" pitchFamily="18" charset="0"/>
                <a:cs typeface="Times New Roman" panose="02020603050405020304" pitchFamily="18" charset="0"/>
              </a:rPr>
              <a:t>МБОУ Иситская СОШ</a:t>
            </a:r>
            <a:endParaRPr lang="ru-RU" sz="120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4180DB1C-A134-4E37-99E8-A735013D28D2}"/>
              </a:ext>
            </a:extLst>
          </p:cNvPr>
          <p:cNvSpPr txBox="1"/>
          <p:nvPr/>
        </p:nvSpPr>
        <p:spPr>
          <a:xfrm>
            <a:off x="5542671" y="6267157"/>
            <a:ext cx="2166426" cy="369332"/>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Исит, </a:t>
            </a:r>
            <a:r>
              <a:rPr lang="ru-RU" dirty="0" smtClean="0">
                <a:latin typeface="Times New Roman" panose="02020603050405020304" pitchFamily="18" charset="0"/>
                <a:cs typeface="Times New Roman" panose="02020603050405020304" pitchFamily="18" charset="0"/>
              </a:rPr>
              <a:t>202</a:t>
            </a:r>
            <a:r>
              <a:rPr lang="en-US" dirty="0" smtClean="0">
                <a:latin typeface="Times New Roman" panose="02020603050405020304" pitchFamily="18" charset="0"/>
                <a:cs typeface="Times New Roman" panose="02020603050405020304" pitchFamily="18" charset="0"/>
              </a:rPr>
              <a:t>4</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369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D0C41D4-A17A-4877-A748-F09B76B138F6}"/>
              </a:ext>
            </a:extLst>
          </p:cNvPr>
          <p:cNvSpPr>
            <a:spLocks noGrp="1"/>
          </p:cNvSpPr>
          <p:nvPr>
            <p:ph type="body" idx="1"/>
          </p:nvPr>
        </p:nvSpPr>
        <p:spPr>
          <a:xfrm>
            <a:off x="2178383" y="585208"/>
            <a:ext cx="8850688" cy="2636294"/>
          </a:xfrm>
        </p:spPr>
        <p:txBody>
          <a:bodyPr>
            <a:normAutofit fontScale="92500"/>
          </a:bodyPr>
          <a:lstStyle/>
          <a:p>
            <a:pPr marL="0" indent="0" algn="just">
              <a:buNone/>
            </a:pPr>
            <a:r>
              <a:rPr lang="ru-RU" sz="2400" dirty="0">
                <a:latin typeface="Times New Roman" panose="02020603050405020304" pitchFamily="18" charset="0"/>
                <a:cs typeface="Times New Roman" panose="02020603050405020304" pitchFamily="18" charset="0"/>
              </a:rPr>
              <a:t>Упражнение 9. Упражнение на мышцы брюшного пресса. Лягте на спину на жесткую ровную поверхность (пол), пятки вместе, руки свободно положите вдоль туловища. Одновременно отрывайте плечи и ноги от пола, спина при этом должна оставаться прямой. В начале тренировки можно помогать себе руками, уперев их в пол. При отрыве плеч и ног от пола делайте вдох, при возвращении в исходное положение — выдох. Повторите упражнение 6–8 раз. </a:t>
            </a:r>
          </a:p>
        </p:txBody>
      </p:sp>
      <p:pic>
        <p:nvPicPr>
          <p:cNvPr id="6" name="Объект 5">
            <a:extLst>
              <a:ext uri="{FF2B5EF4-FFF2-40B4-BE49-F238E27FC236}">
                <a16:creationId xmlns:a16="http://schemas.microsoft.com/office/drawing/2014/main" id="{FE38F3A3-0060-439C-B5A0-932F9D91E1FD}"/>
              </a:ext>
            </a:extLst>
          </p:cNvPr>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3605134" y="3330763"/>
            <a:ext cx="6720552" cy="2789161"/>
          </a:xfrm>
        </p:spPr>
      </p:pic>
    </p:spTree>
    <p:extLst>
      <p:ext uri="{BB962C8B-B14F-4D97-AF65-F5344CB8AC3E}">
        <p14:creationId xmlns:p14="http://schemas.microsoft.com/office/powerpoint/2010/main" val="3244285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9484E1-B98A-493A-9336-A83CD46F0EF9}"/>
              </a:ext>
            </a:extLst>
          </p:cNvPr>
          <p:cNvSpPr>
            <a:spLocks noGrp="1"/>
          </p:cNvSpPr>
          <p:nvPr>
            <p:ph type="title"/>
          </p:nvPr>
        </p:nvSpPr>
        <p:spPr>
          <a:xfrm>
            <a:off x="1818366" y="599047"/>
            <a:ext cx="9449856" cy="2467709"/>
          </a:xfrm>
        </p:spPr>
        <p:txBody>
          <a:bodyPr>
            <a:normAutofit/>
          </a:bodyPr>
          <a:lstStyle/>
          <a:p>
            <a:pPr algn="just"/>
            <a:r>
              <a:rPr lang="ru-RU"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10. Ножницы. Лягте на спину на жесткую ровную поверхность (пол), руки свободно положите вдоль туловища. Приподнимите ноги на 10–15 см от пола, выполняйте махи ногами, сводя их и разводя в стороны (правую ногу — вправо, левую ногу — влево). Дыхание произвольное. Повторите упражнение 10–12 раз.</a:t>
            </a:r>
            <a:r>
              <a:rPr lang="ru-RU" sz="2000" dirty="0">
                <a:effectLst/>
                <a:latin typeface="Calibri" panose="020F0502020204030204" pitchFamily="34" charset="0"/>
                <a:ea typeface="Calibri" panose="020F0502020204030204" pitchFamily="34" charset="0"/>
                <a:cs typeface="Times New Roman" panose="02020603050405020304" pitchFamily="18" charset="0"/>
              </a:rPr>
              <a:t/>
            </a:r>
            <a:br>
              <a:rPr lang="ru-RU" sz="2000" dirty="0">
                <a:effectLst/>
                <a:latin typeface="Calibri" panose="020F0502020204030204" pitchFamily="34" charset="0"/>
                <a:ea typeface="Calibri" panose="020F0502020204030204" pitchFamily="34" charset="0"/>
                <a:cs typeface="Times New Roman" panose="02020603050405020304" pitchFamily="18" charset="0"/>
              </a:rPr>
            </a:br>
            <a:endParaRPr lang="ru-RU" sz="4400" dirty="0"/>
          </a:p>
        </p:txBody>
      </p:sp>
      <p:pic>
        <p:nvPicPr>
          <p:cNvPr id="5" name="Рисунок 4">
            <a:extLst>
              <a:ext uri="{FF2B5EF4-FFF2-40B4-BE49-F238E27FC236}">
                <a16:creationId xmlns:a16="http://schemas.microsoft.com/office/drawing/2014/main" id="{4CE296C9-F00C-407A-989F-B426018176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99874" y="2852444"/>
            <a:ext cx="6667500" cy="3629025"/>
          </a:xfrm>
          <a:prstGeom prst="rect">
            <a:avLst/>
          </a:prstGeom>
        </p:spPr>
      </p:pic>
    </p:spTree>
    <p:extLst>
      <p:ext uri="{BB962C8B-B14F-4D97-AF65-F5344CB8AC3E}">
        <p14:creationId xmlns:p14="http://schemas.microsoft.com/office/powerpoint/2010/main" val="1746011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Объект 9">
            <a:extLst>
              <a:ext uri="{FF2B5EF4-FFF2-40B4-BE49-F238E27FC236}">
                <a16:creationId xmlns:a16="http://schemas.microsoft.com/office/drawing/2014/main" id="{B309AD8F-A794-44C7-9BA5-68093C9C081C}"/>
              </a:ext>
            </a:extLst>
          </p:cNvPr>
          <p:cNvSpPr>
            <a:spLocks noGrp="1"/>
          </p:cNvSpPr>
          <p:nvPr>
            <p:ph sz="half" idx="1"/>
          </p:nvPr>
        </p:nvSpPr>
        <p:spPr>
          <a:xfrm>
            <a:off x="1484313" y="562709"/>
            <a:ext cx="4381916" cy="5228492"/>
          </a:xfrm>
        </p:spPr>
        <p:txBody>
          <a:bodyPr>
            <a:normAutofit fontScale="85000" lnSpcReduction="10000"/>
          </a:bodyPr>
          <a:lstStyle/>
          <a:p>
            <a:pPr marL="0" indent="0">
              <a:buNone/>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11. Велосипед. Лягте на спину на жесткую ровную поверхность (пол), руки свободно положите вдоль туловища. Поднимите ноги на 30–40 см от пола, согните их в коленях и выполняйте ногами движения, напоминающие кручение педалей на велосипеде. Дыхание произвольное. Выполняйте упражнение в течение 2–3 минут, постепенно убыстряя темп. Упражнение «Велосипед» улучшает работу легких, печени, селезенки, желудка, поджелудочной железы и кишечника, повышает иммунитет, стабилизирует артериальное кровообращение.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pic>
        <p:nvPicPr>
          <p:cNvPr id="1026" name="Picture 2" descr="Если вы будете крутить ногами упражнение &quot;велосипед&quot;, то вас ждёт следующее  | Что если... | Яндекс Дзен">
            <a:extLst>
              <a:ext uri="{FF2B5EF4-FFF2-40B4-BE49-F238E27FC236}">
                <a16:creationId xmlns:a16="http://schemas.microsoft.com/office/drawing/2014/main" id="{12A0E3D6-91AB-4E04-A601-8D7AB98A2094}"/>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866229" y="1158242"/>
            <a:ext cx="6077242" cy="4037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351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EEE46E-CDED-46E8-B03F-22BC2E530F7A}"/>
              </a:ext>
            </a:extLst>
          </p:cNvPr>
          <p:cNvSpPr>
            <a:spLocks noGrp="1"/>
          </p:cNvSpPr>
          <p:nvPr>
            <p:ph sz="half" idx="1"/>
          </p:nvPr>
        </p:nvSpPr>
        <p:spPr>
          <a:xfrm>
            <a:off x="1484312" y="576775"/>
            <a:ext cx="4895055" cy="5214425"/>
          </a:xfrm>
        </p:spPr>
        <p:txBody>
          <a:bodyPr>
            <a:normAutofit fontScale="92500" lnSpcReduction="10000"/>
          </a:bodyPr>
          <a:lstStyle/>
          <a:p>
            <a:pPr marL="0" indent="0" algn="just">
              <a:lnSpc>
                <a:spcPct val="150000"/>
              </a:lnSpc>
              <a:spcAft>
                <a:spcPts val="1000"/>
              </a:spcAft>
              <a:buNone/>
            </a:pPr>
            <a:r>
              <a:rPr lang="ru-RU"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12. Кузнечик. Сядьте на пол, ноги согните, ступни соедините подошва к подошве. Притяните ступни к паху и удерживайте ноги в данном положении за голени, сохраняя спину прямой. Наклонитесь вперед, расслабьте ноги и начните движения коленями вверх-вниз. Посидите в таком положении 2–3 минуты. Дыхание произвольное. </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pic>
        <p:nvPicPr>
          <p:cNvPr id="6" name="Объект 5">
            <a:extLst>
              <a:ext uri="{FF2B5EF4-FFF2-40B4-BE49-F238E27FC236}">
                <a16:creationId xmlns:a16="http://schemas.microsoft.com/office/drawing/2014/main" id="{883E6BA3-48D5-4F49-B527-3BD1ADB9BBA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60456" y="717453"/>
            <a:ext cx="4016700" cy="5077902"/>
          </a:xfrm>
        </p:spPr>
      </p:pic>
    </p:spTree>
    <p:extLst>
      <p:ext uri="{BB962C8B-B14F-4D97-AF65-F5344CB8AC3E}">
        <p14:creationId xmlns:p14="http://schemas.microsoft.com/office/powerpoint/2010/main" val="1470255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DC5D40E3-A110-4FC3-AD43-5EBD0C478BF3}"/>
              </a:ext>
            </a:extLst>
          </p:cNvPr>
          <p:cNvSpPr>
            <a:spLocks noGrp="1"/>
          </p:cNvSpPr>
          <p:nvPr>
            <p:ph type="title"/>
          </p:nvPr>
        </p:nvSpPr>
        <p:spPr>
          <a:xfrm>
            <a:off x="2150248" y="1318618"/>
            <a:ext cx="8930747" cy="2451524"/>
          </a:xfrm>
        </p:spPr>
        <p:txBody>
          <a:bodyPr>
            <a:normAutofit fontScale="90000"/>
          </a:bodyPr>
          <a:lstStyle/>
          <a:p>
            <a:pPr algn="just"/>
            <a:r>
              <a:rPr lang="ru-RU"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13</a:t>
            </a:r>
            <a:r>
              <a:rPr lang="ru-RU"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ru-RU" sz="27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Приседания в стороны. Встаньте на колени, руки вдоль туловища, спину выпрямите, смотрите прямо перед собой. Садитесь то вправо, то влево, руки вперед. При смене сидячего положения на исходное (стоя на коленях) не помогайте себе руками, поднимайтесь, напрягая мышцы ног. Дыхание произвольное. Повторите упражнение 10–12 раз в каждую сторону</a:t>
            </a: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ru-RU" sz="1800" dirty="0">
                <a:effectLst/>
                <a:latin typeface="Calibri" panose="020F0502020204030204" pitchFamily="34" charset="0"/>
                <a:ea typeface="Calibri" panose="020F0502020204030204" pitchFamily="34" charset="0"/>
                <a:cs typeface="Times New Roman" panose="02020603050405020304" pitchFamily="18" charset="0"/>
              </a:rPr>
              <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pic>
        <p:nvPicPr>
          <p:cNvPr id="6" name="Объект 5">
            <a:extLst>
              <a:ext uri="{FF2B5EF4-FFF2-40B4-BE49-F238E27FC236}">
                <a16:creationId xmlns:a16="http://schemas.microsoft.com/office/drawing/2014/main" id="{AEAAD1A5-B4B9-492A-A77F-18794A2C997E}"/>
              </a:ext>
            </a:extLst>
          </p:cNvPr>
          <p:cNvPicPr>
            <a:picLocks noGrp="1" noChangeAspect="1"/>
          </p:cNvPicPr>
          <p:nvPr>
            <p:ph sz="half" idx="4294967295"/>
          </p:nvPr>
        </p:nvPicPr>
        <p:blipFill rotWithShape="1">
          <a:blip r:embed="rId2">
            <a:extLst>
              <a:ext uri="{28A0092B-C50C-407E-A947-70E740481C1C}">
                <a14:useLocalDpi xmlns:a14="http://schemas.microsoft.com/office/drawing/2010/main" val="0"/>
              </a:ext>
            </a:extLst>
          </a:blip>
          <a:srcRect l="45106" t="29471" r="16024" b="55685"/>
          <a:stretch/>
        </p:blipFill>
        <p:spPr>
          <a:xfrm>
            <a:off x="3953023" y="3429000"/>
            <a:ext cx="5678658" cy="3068832"/>
          </a:xfrm>
        </p:spPr>
      </p:pic>
    </p:spTree>
    <p:extLst>
      <p:ext uri="{BB962C8B-B14F-4D97-AF65-F5344CB8AC3E}">
        <p14:creationId xmlns:p14="http://schemas.microsoft.com/office/powerpoint/2010/main" val="2616237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Объект 9">
            <a:extLst>
              <a:ext uri="{FF2B5EF4-FFF2-40B4-BE49-F238E27FC236}">
                <a16:creationId xmlns:a16="http://schemas.microsoft.com/office/drawing/2014/main" id="{AE9F6113-D3C7-47E8-9190-740668AE1E82}"/>
              </a:ext>
            </a:extLst>
          </p:cNvPr>
          <p:cNvSpPr>
            <a:spLocks noGrp="1"/>
          </p:cNvSpPr>
          <p:nvPr>
            <p:ph sz="half" idx="1"/>
          </p:nvPr>
        </p:nvSpPr>
        <p:spPr>
          <a:xfrm>
            <a:off x="1793801" y="520506"/>
            <a:ext cx="9319676" cy="1927273"/>
          </a:xfrm>
        </p:spPr>
        <p:txBody>
          <a:bodyPr>
            <a:normAutofit fontScale="92500"/>
          </a:bodyPr>
          <a:lstStyle/>
          <a:p>
            <a:pPr marL="0" indent="0">
              <a:buNone/>
            </a:pPr>
            <a:r>
              <a:rPr lang="ru-RU" sz="2800" dirty="0">
                <a:solidFill>
                  <a:srgbClr val="000000"/>
                </a:solidFill>
                <a:effectLst/>
                <a:latin typeface="Times New Roman" panose="02020603050405020304" pitchFamily="18" charset="0"/>
                <a:ea typeface="Calibri" panose="020F0502020204030204" pitchFamily="34" charset="0"/>
              </a:rPr>
              <a:t>Упражнение 14. Сгибание коленных суставов. Лягте на спину, руки положите вдоль туловища. Попеременно сгибайте ноги в коленных суставах и подводите их к животу на выдох. На вдох отводите и выпрямляйте. Повторите упражнение 10 раз</a:t>
            </a:r>
            <a:endParaRPr lang="ru-RU" sz="2800" dirty="0"/>
          </a:p>
        </p:txBody>
      </p:sp>
      <p:pic>
        <p:nvPicPr>
          <p:cNvPr id="2050" name="Picture 2" descr="Упражнения на растяжку ягодичных мышц | fitline-sport | Яндекс Дзен">
            <a:extLst>
              <a:ext uri="{FF2B5EF4-FFF2-40B4-BE49-F238E27FC236}">
                <a16:creationId xmlns:a16="http://schemas.microsoft.com/office/drawing/2014/main" id="{184995B1-311F-467A-892A-81B08CD07048}"/>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3133664" y="2512882"/>
            <a:ext cx="6639950" cy="3824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471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a16="http://schemas.microsoft.com/office/drawing/2014/main" id="{8DDA36A0-9FF9-4072-8B7F-017771A78208}"/>
              </a:ext>
            </a:extLst>
          </p:cNvPr>
          <p:cNvSpPr>
            <a:spLocks noGrp="1"/>
          </p:cNvSpPr>
          <p:nvPr>
            <p:ph idx="1"/>
          </p:nvPr>
        </p:nvSpPr>
        <p:spPr>
          <a:xfrm>
            <a:off x="1259227" y="325902"/>
            <a:ext cx="10018713" cy="2766646"/>
          </a:xfrm>
        </p:spPr>
        <p:txBody>
          <a:bodyPr>
            <a:normAutofit/>
          </a:bodyPr>
          <a:lstStyle/>
          <a:p>
            <a:pPr marL="0" indent="0" algn="ctr">
              <a:buNone/>
            </a:pPr>
            <a:r>
              <a:rPr lang="ru-RU" sz="2800" dirty="0">
                <a:solidFill>
                  <a:srgbClr val="000000"/>
                </a:solidFill>
                <a:effectLst/>
                <a:latin typeface="Times New Roman" panose="02020603050405020304" pitchFamily="18" charset="0"/>
                <a:ea typeface="Calibri" panose="020F0502020204030204" pitchFamily="34" charset="0"/>
              </a:rPr>
              <a:t>Упражнение 1.</a:t>
            </a:r>
          </a:p>
          <a:p>
            <a:pPr marL="0" indent="0" algn="just">
              <a:buNone/>
            </a:pPr>
            <a:r>
              <a:rPr lang="ru-RU" sz="2800" dirty="0">
                <a:solidFill>
                  <a:srgbClr val="000000"/>
                </a:solidFill>
                <a:effectLst/>
                <a:latin typeface="Times New Roman" panose="02020603050405020304" pitchFamily="18" charset="0"/>
                <a:ea typeface="Calibri" panose="020F0502020204030204" pitchFamily="34" charset="0"/>
              </a:rPr>
              <a:t> Вращение головой. Встаньте прямо, поставьте ноги на ширину плеч, руки положите на пояс. Выполните вращательные движения головой, наклоны вперед-назад и влево-вправо (к плечам) в течение 1 минуты.</a:t>
            </a:r>
            <a:endParaRPr lang="ru-RU" sz="2800" dirty="0"/>
          </a:p>
        </p:txBody>
      </p:sp>
      <p:pic>
        <p:nvPicPr>
          <p:cNvPr id="9" name="Рисунок 8">
            <a:extLst>
              <a:ext uri="{FF2B5EF4-FFF2-40B4-BE49-F238E27FC236}">
                <a16:creationId xmlns:a16="http://schemas.microsoft.com/office/drawing/2014/main" id="{A8EB34B1-614B-4C0A-B118-74156776FC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25999" y="2844034"/>
            <a:ext cx="7032539" cy="1657350"/>
          </a:xfrm>
          <a:prstGeom prst="rect">
            <a:avLst/>
          </a:prstGeom>
        </p:spPr>
      </p:pic>
      <p:pic>
        <p:nvPicPr>
          <p:cNvPr id="11" name="Рисунок 10">
            <a:extLst>
              <a:ext uri="{FF2B5EF4-FFF2-40B4-BE49-F238E27FC236}">
                <a16:creationId xmlns:a16="http://schemas.microsoft.com/office/drawing/2014/main" id="{6A4837BB-7A69-4F86-B3AB-1BEB79EC16CB}"/>
              </a:ext>
            </a:extLst>
          </p:cNvPr>
          <p:cNvPicPr>
            <a:picLocks noChangeAspect="1"/>
          </p:cNvPicPr>
          <p:nvPr/>
        </p:nvPicPr>
        <p:blipFill rotWithShape="1">
          <a:blip r:embed="rId3">
            <a:extLst>
              <a:ext uri="{28A0092B-C50C-407E-A947-70E740481C1C}">
                <a14:useLocalDpi xmlns:a14="http://schemas.microsoft.com/office/drawing/2010/main" val="0"/>
              </a:ext>
            </a:extLst>
          </a:blip>
          <a:srcRect t="2786" b="24615"/>
          <a:stretch/>
        </p:blipFill>
        <p:spPr>
          <a:xfrm>
            <a:off x="2800288" y="4600134"/>
            <a:ext cx="6259305" cy="1931964"/>
          </a:xfrm>
          <a:prstGeom prst="rect">
            <a:avLst/>
          </a:prstGeom>
        </p:spPr>
      </p:pic>
    </p:spTree>
    <p:extLst>
      <p:ext uri="{BB962C8B-B14F-4D97-AF65-F5344CB8AC3E}">
        <p14:creationId xmlns:p14="http://schemas.microsoft.com/office/powerpoint/2010/main" val="919001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3">
            <a:extLst>
              <a:ext uri="{FF2B5EF4-FFF2-40B4-BE49-F238E27FC236}">
                <a16:creationId xmlns:a16="http://schemas.microsoft.com/office/drawing/2014/main" id="{E9251551-7C25-4B91-B0BD-7E6DA140C1CF}"/>
              </a:ext>
            </a:extLst>
          </p:cNvPr>
          <p:cNvSpPr>
            <a:spLocks noGrp="1"/>
          </p:cNvSpPr>
          <p:nvPr>
            <p:ph sz="half" idx="1"/>
          </p:nvPr>
        </p:nvSpPr>
        <p:spPr>
          <a:xfrm>
            <a:off x="1252026" y="661182"/>
            <a:ext cx="5127342" cy="5458263"/>
          </a:xfrm>
        </p:spPr>
        <p:txBody>
          <a:bodyPr/>
          <a:lstStyle/>
          <a:p>
            <a:pPr marL="0" indent="0">
              <a:buNone/>
            </a:pPr>
            <a:r>
              <a:rPr lang="ru-RU" sz="2800" dirty="0">
                <a:latin typeface="Times New Roman" panose="02020603050405020304" pitchFamily="18" charset="0"/>
                <a:cs typeface="Times New Roman" panose="02020603050405020304" pitchFamily="18" charset="0"/>
              </a:rPr>
              <a:t>Упражнение 2.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Вращение руками. Встаньте прямо, поставьте ноги на ширину плеч, руки опустите вдоль туловища. Вращайте прямыми руками сначала вперед, а затем назад по 10–12 раз. Во время выполнения упражнения спину держите прямо, смотрите перед собой. </a:t>
            </a:r>
          </a:p>
          <a:p>
            <a:endParaRPr lang="ru-RU" dirty="0"/>
          </a:p>
        </p:txBody>
      </p:sp>
      <p:pic>
        <p:nvPicPr>
          <p:cNvPr id="7" name="Объект 6">
            <a:extLst>
              <a:ext uri="{FF2B5EF4-FFF2-40B4-BE49-F238E27FC236}">
                <a16:creationId xmlns:a16="http://schemas.microsoft.com/office/drawing/2014/main" id="{5BA41778-91EF-49E8-A8EB-AACAFEDB076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79368" y="893299"/>
            <a:ext cx="5444722" cy="4665785"/>
          </a:xfrm>
        </p:spPr>
      </p:pic>
    </p:spTree>
    <p:extLst>
      <p:ext uri="{BB962C8B-B14F-4D97-AF65-F5344CB8AC3E}">
        <p14:creationId xmlns:p14="http://schemas.microsoft.com/office/powerpoint/2010/main" val="376100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77DE274-CDC8-4C77-8DEE-3BB185CC54CF}"/>
              </a:ext>
            </a:extLst>
          </p:cNvPr>
          <p:cNvSpPr>
            <a:spLocks noGrp="1"/>
          </p:cNvSpPr>
          <p:nvPr>
            <p:ph sz="half" idx="1"/>
          </p:nvPr>
        </p:nvSpPr>
        <p:spPr>
          <a:xfrm>
            <a:off x="1181686" y="520505"/>
            <a:ext cx="5197681" cy="5270695"/>
          </a:xfrm>
        </p:spPr>
        <p:txBody>
          <a:bodyPr/>
          <a:lstStyle/>
          <a:p>
            <a:pPr marL="0" indent="0" algn="just">
              <a:buNone/>
            </a:pPr>
            <a:r>
              <a:rPr lang="ru-RU"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3. </a:t>
            </a:r>
          </a:p>
          <a:p>
            <a:pPr marL="0" indent="0" algn="just">
              <a:buNone/>
            </a:pPr>
            <a:r>
              <a:rPr lang="ru-RU"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Наклоны туловища в стороны. Встаньте прямо, поставьте ноги на ширину плеч, поднимите руки над головой. Нагибайтесь вправо-влево (по 10–12 раз в каждую сторону). При наклоне в сторону делайте выдох, при возвращении в исходное положение — вдох.</a:t>
            </a:r>
            <a:endParaRPr lang="ru-R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pic>
        <p:nvPicPr>
          <p:cNvPr id="8" name="Объект 7">
            <a:extLst>
              <a:ext uri="{FF2B5EF4-FFF2-40B4-BE49-F238E27FC236}">
                <a16:creationId xmlns:a16="http://schemas.microsoft.com/office/drawing/2014/main" id="{A18738E2-3E02-4CCD-AAE1-6B8C5112F80D}"/>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79368" y="1252025"/>
            <a:ext cx="5670538" cy="4107633"/>
          </a:xfrm>
        </p:spPr>
      </p:pic>
    </p:spTree>
    <p:extLst>
      <p:ext uri="{BB962C8B-B14F-4D97-AF65-F5344CB8AC3E}">
        <p14:creationId xmlns:p14="http://schemas.microsoft.com/office/powerpoint/2010/main" val="263969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5F74362-94C8-4BF4-984C-CBEB12C2BCCF}"/>
              </a:ext>
            </a:extLst>
          </p:cNvPr>
          <p:cNvSpPr>
            <a:spLocks noGrp="1"/>
          </p:cNvSpPr>
          <p:nvPr>
            <p:ph sz="half" idx="1"/>
          </p:nvPr>
        </p:nvSpPr>
        <p:spPr>
          <a:xfrm>
            <a:off x="1484312" y="590843"/>
            <a:ext cx="4895056" cy="5200357"/>
          </a:xfrm>
        </p:spPr>
        <p:txBody>
          <a:bodyPr>
            <a:normAutofit lnSpcReduction="10000"/>
          </a:bodyPr>
          <a:lstStyle/>
          <a:p>
            <a:pPr marL="0" indent="0">
              <a:buNone/>
            </a:pPr>
            <a:r>
              <a:rPr lang="ru-RU" sz="2800" dirty="0">
                <a:solidFill>
                  <a:srgbClr val="000000"/>
                </a:solidFill>
                <a:effectLst/>
                <a:latin typeface="Times New Roman" panose="02020603050405020304" pitchFamily="18" charset="0"/>
                <a:ea typeface="Calibri" panose="020F0502020204030204" pitchFamily="34" charset="0"/>
              </a:rPr>
              <a:t>Упражнение 4. </a:t>
            </a:r>
          </a:p>
          <a:p>
            <a:pPr marL="0" indent="0">
              <a:buNone/>
            </a:pPr>
            <a:r>
              <a:rPr lang="ru-RU" sz="2800" dirty="0">
                <a:solidFill>
                  <a:srgbClr val="000000"/>
                </a:solidFill>
                <a:effectLst/>
                <a:latin typeface="Times New Roman" panose="02020603050405020304" pitchFamily="18" charset="0"/>
                <a:ea typeface="Calibri" panose="020F0502020204030204" pitchFamily="34" charset="0"/>
              </a:rPr>
              <a:t>Повороты туловища. Встаньте прямо, поставьте ноги на ширину плеч, руки согните в локтевых суставах и поднимите на уровне груди так, чтобы они были параллельны полу. Выполняйте повороты влево и вправо (по 10 раз в каждую сторону), стараясь как можно больше повернуться назад. </a:t>
            </a:r>
            <a:endParaRPr lang="ru-RU" sz="2800" dirty="0"/>
          </a:p>
        </p:txBody>
      </p:sp>
      <p:pic>
        <p:nvPicPr>
          <p:cNvPr id="6" name="Объект 5">
            <a:extLst>
              <a:ext uri="{FF2B5EF4-FFF2-40B4-BE49-F238E27FC236}">
                <a16:creationId xmlns:a16="http://schemas.microsoft.com/office/drawing/2014/main" id="{23FCC336-BC2F-47C5-AB8F-5B034D527882}"/>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79369" y="844062"/>
            <a:ext cx="5578170" cy="4947138"/>
          </a:xfrm>
        </p:spPr>
      </p:pic>
    </p:spTree>
    <p:extLst>
      <p:ext uri="{BB962C8B-B14F-4D97-AF65-F5344CB8AC3E}">
        <p14:creationId xmlns:p14="http://schemas.microsoft.com/office/powerpoint/2010/main" val="1857297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A559D6F-26AD-474F-9C8E-8CABD9B12AA3}"/>
              </a:ext>
            </a:extLst>
          </p:cNvPr>
          <p:cNvSpPr>
            <a:spLocks noGrp="1"/>
          </p:cNvSpPr>
          <p:nvPr>
            <p:ph sz="half" idx="1"/>
          </p:nvPr>
        </p:nvSpPr>
        <p:spPr>
          <a:xfrm>
            <a:off x="1484313" y="717453"/>
            <a:ext cx="4328322" cy="5073748"/>
          </a:xfrm>
        </p:spPr>
        <p:txBody>
          <a:bodyPr>
            <a:normAutofit fontScale="92500" lnSpcReduction="20000"/>
          </a:bodyPr>
          <a:lstStyle/>
          <a:p>
            <a:pPr marL="0" indent="0" algn="just">
              <a:lnSpc>
                <a:spcPct val="150000"/>
              </a:lnSpc>
              <a:spcAft>
                <a:spcPts val="1000"/>
              </a:spcAft>
              <a:buNone/>
            </a:pPr>
            <a:r>
              <a:rPr lang="ru-RU"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Упражнение 5. </a:t>
            </a:r>
          </a:p>
          <a:p>
            <a:pPr marL="0" indent="0" algn="just">
              <a:lnSpc>
                <a:spcPct val="150000"/>
              </a:lnSpc>
              <a:spcAft>
                <a:spcPts val="1000"/>
              </a:spcAft>
              <a:buNone/>
            </a:pPr>
            <a:r>
              <a:rPr lang="ru-RU"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Наклоны туловища вперед-назад. Встаньте прямо, поставьте ноги на ширину плеч, руки положите на пояс. Выполните наклоны вперед-назад (по 10–12 раз в каждую сторону). При наклоне вперед руками касайтесь пола, при наклоне назад старайтесь прогнуться как можно сильнее. При наклонах делайте выдох, при возвращении в исходное положение — вдох.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Объект 5">
            <a:extLst>
              <a:ext uri="{FF2B5EF4-FFF2-40B4-BE49-F238E27FC236}">
                <a16:creationId xmlns:a16="http://schemas.microsoft.com/office/drawing/2014/main" id="{3BED4281-86AD-4573-BDDC-38966CE5D09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976758" y="1421281"/>
            <a:ext cx="6215242" cy="4015437"/>
          </a:xfrm>
        </p:spPr>
      </p:pic>
    </p:spTree>
    <p:extLst>
      <p:ext uri="{BB962C8B-B14F-4D97-AF65-F5344CB8AC3E}">
        <p14:creationId xmlns:p14="http://schemas.microsoft.com/office/powerpoint/2010/main" val="965894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a:extLst>
              <a:ext uri="{FF2B5EF4-FFF2-40B4-BE49-F238E27FC236}">
                <a16:creationId xmlns:a16="http://schemas.microsoft.com/office/drawing/2014/main" id="{70F8C8BD-41C9-41D0-88D9-3FE2104E8640}"/>
              </a:ext>
            </a:extLst>
          </p:cNvPr>
          <p:cNvSpPr>
            <a:spLocks noGrp="1"/>
          </p:cNvSpPr>
          <p:nvPr>
            <p:ph type="title"/>
          </p:nvPr>
        </p:nvSpPr>
        <p:spPr>
          <a:xfrm>
            <a:off x="1470243" y="854613"/>
            <a:ext cx="10018713" cy="1752599"/>
          </a:xfrm>
        </p:spPr>
        <p:txBody>
          <a:bodyPr>
            <a:normAutofit fontScale="90000"/>
          </a:bodyPr>
          <a:lstStyle/>
          <a:p>
            <a:pPr algn="l"/>
            <a:r>
              <a:rPr lang="ru-RU"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Упражнение 6. </a:t>
            </a:r>
            <a:br>
              <a:rPr lang="ru-RU"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ru-RU" sz="27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Махи ногами. Встаньте прямо, возьмитесь одной рукой за опору, другую положите на пояс. Выполняйте махи ногой с согнутым коленом вперед-назад и в сторону (по 10–12 раз в каждую сторону). При махе ногой делайте выдох, возвращаясь в исходное положение — вдох. Закончив упражнение, повторите махи другой ногой.</a:t>
            </a:r>
            <a:r>
              <a:rPr lang="ru-RU" sz="2700" dirty="0">
                <a:latin typeface="Calibri" panose="020F0502020204030204" pitchFamily="34" charset="0"/>
                <a:ea typeface="Calibri" panose="020F0502020204030204" pitchFamily="34" charset="0"/>
                <a:cs typeface="Times New Roman" panose="02020603050405020304" pitchFamily="18" charset="0"/>
              </a:rPr>
              <a:t/>
            </a:r>
            <a:br>
              <a:rPr lang="ru-RU" sz="27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pic>
        <p:nvPicPr>
          <p:cNvPr id="6" name="Объект 5">
            <a:extLst>
              <a:ext uri="{FF2B5EF4-FFF2-40B4-BE49-F238E27FC236}">
                <a16:creationId xmlns:a16="http://schemas.microsoft.com/office/drawing/2014/main" id="{6FD3AD2B-F2A5-41A5-9E47-E6474CFA3957}"/>
              </a:ext>
            </a:extLst>
          </p:cNvPr>
          <p:cNvPicPr>
            <a:picLocks noGrp="1" noChangeAspect="1"/>
          </p:cNvPicPr>
          <p:nvPr>
            <p:ph sz="half" idx="4294967295"/>
          </p:nvPr>
        </p:nvPicPr>
        <p:blipFill>
          <a:blip r:embed="rId2">
            <a:extLst>
              <a:ext uri="{28A0092B-C50C-407E-A947-70E740481C1C}">
                <a14:useLocalDpi xmlns:a14="http://schemas.microsoft.com/office/drawing/2010/main" val="0"/>
              </a:ext>
            </a:extLst>
          </a:blip>
          <a:stretch>
            <a:fillRect/>
          </a:stretch>
        </p:blipFill>
        <p:spPr>
          <a:xfrm>
            <a:off x="3376246" y="2880897"/>
            <a:ext cx="5613009" cy="3702783"/>
          </a:xfrm>
        </p:spPr>
      </p:pic>
      <mc:AlternateContent xmlns:mc="http://schemas.openxmlformats.org/markup-compatibility/2006">
        <mc:Choice xmlns="" xmlns:pslz="http://schemas.microsoft.com/office/powerpoint/2016/slidezoom" Requires="pslz">
          <p:graphicFrame>
            <p:nvGraphicFramePr>
              <p:cNvPr id="9" name="Ссылка на слайд 8">
                <a:extLst>
                  <a:ext uri="{FF2B5EF4-FFF2-40B4-BE49-F238E27FC236}">
                    <a16:creationId xmlns:a16="http://schemas.microsoft.com/office/drawing/2014/main" id="{45008D9F-7EAE-4002-813D-90B060F9B30E}"/>
                  </a:ext>
                </a:extLst>
              </p:cNvPr>
              <p:cNvGraphicFramePr>
                <a:graphicFrameLocks noChangeAspect="1"/>
              </p:cNvGraphicFramePr>
              <p:nvPr>
                <p:extLst>
                  <p:ext uri="{D42A27DB-BD31-4B8C-83A1-F6EECF244321}">
                    <p14:modId xmlns:p14="http://schemas.microsoft.com/office/powerpoint/2010/main" val="4117148663"/>
                  </p:ext>
                </p:extLst>
              </p:nvPr>
            </p:nvGraphicFramePr>
            <p:xfrm>
              <a:off x="-2367737" y="3429000"/>
              <a:ext cx="3048000" cy="1714500"/>
            </p:xfrm>
            <a:graphic>
              <a:graphicData uri="http://schemas.microsoft.com/office/powerpoint/2016/slidezoom">
                <pslz:sldZm>
                  <pslz:sldZmObj sldId="263" cId="1022632165">
                    <pslz:zmPr id="{DC311E15-FC09-4984-8E43-8B819FFA250E}" returnToParent="0" transitionDur="1000">
                      <p166:blipFill xmlns:p166="http://schemas.microsoft.com/office/powerpoint/2016/6/main">
                        <a:blip r:embed="rId3"/>
                        <a:stretch>
                          <a:fillRect/>
                        </a:stretch>
                      </p166:blipFill>
                      <p166:spPr xmlns:p166="http://schemas.microsoft.com/office/powerpoint/2016/6/main">
                        <a:xfrm>
                          <a:off x="0" y="0"/>
                          <a:ext cx="3048000" cy="1714500"/>
                        </a:xfrm>
                        <a:prstGeom prst="rect">
                          <a:avLst/>
                        </a:prstGeom>
                        <a:ln w="3175">
                          <a:solidFill>
                            <a:prstClr val="ltGray"/>
                          </a:solidFill>
                        </a:ln>
                      </p166:spPr>
                    </pslz:zmPr>
                  </pslz:sldZmObj>
                </pslz:sldZm>
              </a:graphicData>
            </a:graphic>
          </p:graphicFrame>
        </mc:Choice>
        <mc:Fallback>
          <p:pic>
            <p:nvPicPr>
              <p:cNvPr id="9" name="Ссылка на слайд 8">
                <a:hlinkClick r:id="rId4" action="ppaction://hlinksldjump"/>
                <a:extLst>
                  <a:ext uri="{FF2B5EF4-FFF2-40B4-BE49-F238E27FC236}">
                    <a16:creationId xmlns:a16="http://schemas.microsoft.com/office/drawing/2014/main" id="{45008D9F-7EAE-4002-813D-90B060F9B30E}"/>
                  </a:ext>
                </a:extLst>
              </p:cNvPr>
              <p:cNvPicPr>
                <a:picLocks noGrp="1" noRot="1" noChangeAspect="1" noMove="1" noResize="1" noEditPoints="1" noAdjustHandles="1" noChangeArrowheads="1" noChangeShapeType="1"/>
              </p:cNvPicPr>
              <p:nvPr/>
            </p:nvPicPr>
            <p:blipFill>
              <a:blip r:embed="rId5"/>
              <a:stretch>
                <a:fillRect/>
              </a:stretch>
            </p:blipFill>
            <p:spPr>
              <a:xfrm>
                <a:off x="-2367737" y="3429000"/>
                <a:ext cx="3048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04184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a:extLst>
              <a:ext uri="{FF2B5EF4-FFF2-40B4-BE49-F238E27FC236}">
                <a16:creationId xmlns:a16="http://schemas.microsoft.com/office/drawing/2014/main" id="{2D317D15-D137-49DE-97E8-93A6443F1B77}"/>
              </a:ext>
            </a:extLst>
          </p:cNvPr>
          <p:cNvSpPr>
            <a:spLocks noGrp="1"/>
          </p:cNvSpPr>
          <p:nvPr>
            <p:ph sz="half" idx="1"/>
          </p:nvPr>
        </p:nvSpPr>
        <p:spPr>
          <a:xfrm>
            <a:off x="1237958" y="872197"/>
            <a:ext cx="5141410" cy="4919003"/>
          </a:xfrm>
        </p:spPr>
        <p:txBody>
          <a:bodyPr>
            <a:normAutofit/>
          </a:bodyPr>
          <a:lstStyle/>
          <a:p>
            <a:pPr marL="0" indent="0">
              <a:buNone/>
            </a:pPr>
            <a:r>
              <a:rPr lang="ru-RU" sz="2800" dirty="0">
                <a:latin typeface="Times New Roman" panose="02020603050405020304" pitchFamily="18" charset="0"/>
                <a:cs typeface="Times New Roman" panose="02020603050405020304" pitchFamily="18" charset="0"/>
              </a:rPr>
              <a:t>Упражнение 7. Приседания. Встаньте прямо, ноги вместе, руки положите на пояс. Выполните 10–12 приседаний. При этом спина должна оставаться прямой. При приседании руки вперед,  делайте выдох, при возвращении в исходное положение — вдох. </a:t>
            </a:r>
          </a:p>
        </p:txBody>
      </p:sp>
      <p:pic>
        <p:nvPicPr>
          <p:cNvPr id="8" name="Объект 7">
            <a:extLst>
              <a:ext uri="{FF2B5EF4-FFF2-40B4-BE49-F238E27FC236}">
                <a16:creationId xmlns:a16="http://schemas.microsoft.com/office/drawing/2014/main" id="{C935B75A-9B4D-4CD9-AD70-968A511BD4D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816357" y="805467"/>
            <a:ext cx="4747285" cy="4985733"/>
          </a:xfrm>
        </p:spPr>
      </p:pic>
    </p:spTree>
    <p:extLst>
      <p:ext uri="{BB962C8B-B14F-4D97-AF65-F5344CB8AC3E}">
        <p14:creationId xmlns:p14="http://schemas.microsoft.com/office/powerpoint/2010/main" val="102263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9A805C9-584A-4CC4-A989-E70D8B9A526B}"/>
              </a:ext>
            </a:extLst>
          </p:cNvPr>
          <p:cNvSpPr>
            <a:spLocks noGrp="1"/>
          </p:cNvSpPr>
          <p:nvPr>
            <p:ph sz="half" idx="1"/>
          </p:nvPr>
        </p:nvSpPr>
        <p:spPr>
          <a:xfrm>
            <a:off x="1125416" y="844063"/>
            <a:ext cx="4628270" cy="4947138"/>
          </a:xfrm>
        </p:spPr>
        <p:txBody>
          <a:bodyPr>
            <a:normAutofit lnSpcReduction="10000"/>
          </a:bodyPr>
          <a:lstStyle/>
          <a:p>
            <a:pPr marL="0" indent="0" algn="just">
              <a:buNone/>
            </a:pPr>
            <a:r>
              <a:rPr lang="ru-RU" sz="3200" dirty="0">
                <a:latin typeface="Times New Roman" panose="02020603050405020304" pitchFamily="18" charset="0"/>
                <a:cs typeface="Times New Roman" panose="02020603050405020304" pitchFamily="18" charset="0"/>
              </a:rPr>
              <a:t>Упражнение 8. Выпрямление ног. Сядьте на край стула, подтяните ноги к животу, руки подложите под ягодицы. Выпрямляйте ноги вперед и в </a:t>
            </a:r>
            <a:r>
              <a:rPr lang="ru-RU" sz="3200" dirty="0" err="1">
                <a:latin typeface="Times New Roman" panose="02020603050405020304" pitchFamily="18" charset="0"/>
                <a:cs typeface="Times New Roman" panose="02020603050405020304" pitchFamily="18" charset="0"/>
              </a:rPr>
              <a:t>и.п</a:t>
            </a:r>
            <a:r>
              <a:rPr lang="ru-RU" sz="3200" dirty="0">
                <a:latin typeface="Times New Roman" panose="02020603050405020304" pitchFamily="18" charset="0"/>
                <a:cs typeface="Times New Roman" panose="02020603050405020304" pitchFamily="18" charset="0"/>
              </a:rPr>
              <a:t>. При выпрямлении ног делайте выдох, при возвращении в исходное положение — вдох. </a:t>
            </a:r>
          </a:p>
        </p:txBody>
      </p:sp>
      <p:pic>
        <p:nvPicPr>
          <p:cNvPr id="10" name="Объект 9">
            <a:extLst>
              <a:ext uri="{FF2B5EF4-FFF2-40B4-BE49-F238E27FC236}">
                <a16:creationId xmlns:a16="http://schemas.microsoft.com/office/drawing/2014/main" id="{F16E0EA9-A66F-43D7-8FA8-377814480AC7}"/>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16492" y="984739"/>
            <a:ext cx="5340513" cy="4806462"/>
          </a:xfrm>
        </p:spPr>
      </p:pic>
    </p:spTree>
    <p:extLst>
      <p:ext uri="{BB962C8B-B14F-4D97-AF65-F5344CB8AC3E}">
        <p14:creationId xmlns:p14="http://schemas.microsoft.com/office/powerpoint/2010/main" val="1094470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Параллакс</Template>
  <TotalTime>82</TotalTime>
  <Words>380</Words>
  <Application>Microsoft Office PowerPoint</Application>
  <PresentationFormat>Широкоэкранный</PresentationFormat>
  <Paragraphs>23</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Calibri</vt:lpstr>
      <vt:lpstr>Corbel</vt:lpstr>
      <vt:lpstr>Times New Roman</vt:lpstr>
      <vt:lpstr>Параллакс</vt:lpstr>
      <vt:lpstr>Комплекс упражнений по аэробике </vt:lpstr>
      <vt:lpstr>Презентация PowerPoint</vt:lpstr>
      <vt:lpstr>Презентация PowerPoint</vt:lpstr>
      <vt:lpstr>Презентация PowerPoint</vt:lpstr>
      <vt:lpstr>Презентация PowerPoint</vt:lpstr>
      <vt:lpstr>Презентация PowerPoint</vt:lpstr>
      <vt:lpstr>Упражнение 6.  Махи ногами. Встаньте прямо, возьмитесь одной рукой за опору, другую положите на пояс. Выполняйте махи ногой с согнутым коленом вперед-назад и в сторону (по 10–12 раз в каждую сторону). При махе ногой делайте выдох, возвращаясь в исходное положение — вдох. Закончив упражнение, повторите махи другой ногой. </vt:lpstr>
      <vt:lpstr>Презентация PowerPoint</vt:lpstr>
      <vt:lpstr>Презентация PowerPoint</vt:lpstr>
      <vt:lpstr>Презентация PowerPoint</vt:lpstr>
      <vt:lpstr>Упражнение 10. Ножницы. Лягте на спину на жесткую ровную поверхность (пол), руки свободно положите вдоль туловища. Приподнимите ноги на 10–15 см от пола, выполняйте махи ногами, сводя их и разводя в стороны (правую ногу — вправо, левую ногу — влево). Дыхание произвольное. Повторите упражнение 10–12 раз. </vt:lpstr>
      <vt:lpstr>Презентация PowerPoint</vt:lpstr>
      <vt:lpstr>Презентация PowerPoint</vt:lpstr>
      <vt:lpstr>Упражнение 13. Приседания в стороны. Встаньте на колени, руки вдоль туловища, спину выпрямите, смотрите прямо перед собой. Садитесь то вправо, то влево, руки вперед. При смене сидячего положения на исходное (стоя на коленях) не помогайте себе руками, поднимайтесь, напрягая мышцы ног. Дыхание произвольное. Повторите упражнение 10–12 раз в каждую сторону.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Комплекс упражнений по аэробике </dc:title>
  <dc:creator>Вероника Соловьева</dc:creator>
  <cp:lastModifiedBy>79644</cp:lastModifiedBy>
  <cp:revision>12</cp:revision>
  <dcterms:created xsi:type="dcterms:W3CDTF">2021-01-15T01:48:45Z</dcterms:created>
  <dcterms:modified xsi:type="dcterms:W3CDTF">2024-02-09T04:17:22Z</dcterms:modified>
</cp:coreProperties>
</file>