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DD1B1B7-66BC-46D5-BA42-A2E972E4E6B2}">
          <p14:sldIdLst>
            <p14:sldId id="256"/>
            <p14:sldId id="257"/>
            <p14:sldId id="258"/>
            <p14:sldId id="260"/>
            <p14:sldId id="259"/>
            <p14:sldId id="261"/>
            <p14:sldId id="263"/>
            <p14:sldId id="262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8413E-14D3-4256-93F1-81AC43D1A92A}" type="datetimeFigureOut">
              <a:rPr lang="ru-RU" smtClean="0"/>
              <a:t>сб 13.01.24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5B0FE-C6F5-4580-A730-F70FE0E914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34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B5B0FE-C6F5-4580-A730-F70FE0E9142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242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B5B0FE-C6F5-4580-A730-F70FE0E9142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835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сб 13.01.24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сб 13.01.24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сб 13.01.24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сб 13.01.24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сб 13.01.24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сб 13.01.24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сб 13.01.24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сб 13.01.24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сб 13.01.24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сб 13.01.24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сб 13.01.24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сб 13.01.24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Тест: «Треугольник»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07904" y="4293096"/>
            <a:ext cx="5040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Составил: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Учитель математики: Черкесский Владимир Иванович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г. Омск 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«Средняя общеобразовательная школа №96»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016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476672"/>
            <a:ext cx="77768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9) Боковая </a:t>
            </a:r>
            <a:r>
              <a:rPr lang="ru-RU" sz="3600" dirty="0">
                <a:solidFill>
                  <a:srgbClr val="0070C0"/>
                </a:solidFill>
              </a:rPr>
              <a:t>сторона равнобедренного треугольника равна 17 см, основание равно 8 см. Найти периметр этого треугольника</a:t>
            </a:r>
            <a:r>
              <a:rPr lang="ru-RU" sz="36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А)36 см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Б)45 см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В)42 см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Г)35 см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614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620688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10) Периметр </a:t>
            </a:r>
            <a:r>
              <a:rPr lang="ru-RU" sz="3600" dirty="0">
                <a:solidFill>
                  <a:srgbClr val="0070C0"/>
                </a:solidFill>
              </a:rPr>
              <a:t>равностороннего треугольника равен 21 см. Чему равна сторона этого треугольника</a:t>
            </a:r>
            <a:r>
              <a:rPr lang="ru-RU" sz="3600" dirty="0" smtClean="0">
                <a:solidFill>
                  <a:srgbClr val="0070C0"/>
                </a:solidFill>
              </a:rPr>
              <a:t>?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Ответ: ____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642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548680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11) Периметр равнобедренного треугольника равен 50 см, боковая сторона треугольника равна 18 см. Найдите основание треугольника?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Ответ: ____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27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620688"/>
            <a:ext cx="748883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12) Чему </a:t>
            </a:r>
            <a:r>
              <a:rPr lang="ru-RU" sz="3600" dirty="0">
                <a:solidFill>
                  <a:srgbClr val="0070C0"/>
                </a:solidFill>
              </a:rPr>
              <a:t>равен каждый угол равностороннего треугольника</a:t>
            </a:r>
            <a:r>
              <a:rPr lang="ru-RU" sz="3600" dirty="0" smtClean="0">
                <a:solidFill>
                  <a:srgbClr val="0070C0"/>
                </a:solidFill>
              </a:rPr>
              <a:t>?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А)30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Б)60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В)45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Г)90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40834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80" t="31445" r="17752" b="48485"/>
          <a:stretch/>
        </p:blipFill>
        <p:spPr bwMode="auto">
          <a:xfrm>
            <a:off x="3779912" y="2060847"/>
            <a:ext cx="4752528" cy="4103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9552" y="764704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13) По какому признаку треугольник </a:t>
            </a:r>
            <a:r>
              <a:rPr lang="en-US" sz="3600" dirty="0" smtClean="0">
                <a:solidFill>
                  <a:srgbClr val="0070C0"/>
                </a:solidFill>
              </a:rPr>
              <a:t>MKN = </a:t>
            </a:r>
            <a:r>
              <a:rPr lang="ru-RU" sz="3600" dirty="0" smtClean="0">
                <a:solidFill>
                  <a:srgbClr val="0070C0"/>
                </a:solidFill>
              </a:rPr>
              <a:t>треугольнику КРЕ?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endParaRPr lang="ru-RU" sz="3600" dirty="0" smtClean="0">
              <a:solidFill>
                <a:srgbClr val="0070C0"/>
              </a:solidFill>
            </a:endParaRPr>
          </a:p>
          <a:p>
            <a:r>
              <a:rPr lang="ru-RU" sz="3600" dirty="0" smtClean="0">
                <a:solidFill>
                  <a:srgbClr val="0070C0"/>
                </a:solidFill>
              </a:rPr>
              <a:t>А)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smtClean="0">
                <a:solidFill>
                  <a:srgbClr val="0070C0"/>
                </a:solidFill>
              </a:rPr>
              <a:t>I</a:t>
            </a:r>
            <a:r>
              <a:rPr lang="ru-RU" sz="3600" dirty="0" smtClean="0">
                <a:solidFill>
                  <a:srgbClr val="0070C0"/>
                </a:solidFill>
              </a:rPr>
              <a:t> признак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Б)</a:t>
            </a:r>
            <a:r>
              <a:rPr lang="en-US" sz="3600" dirty="0" smtClean="0">
                <a:solidFill>
                  <a:srgbClr val="0070C0"/>
                </a:solidFill>
              </a:rPr>
              <a:t> II</a:t>
            </a:r>
            <a:r>
              <a:rPr lang="ru-RU" sz="3600" dirty="0" smtClean="0">
                <a:solidFill>
                  <a:srgbClr val="0070C0"/>
                </a:solidFill>
              </a:rPr>
              <a:t> признак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В)</a:t>
            </a:r>
            <a:r>
              <a:rPr lang="en-US" sz="3600" dirty="0" smtClean="0">
                <a:solidFill>
                  <a:srgbClr val="0070C0"/>
                </a:solidFill>
              </a:rPr>
              <a:t> III </a:t>
            </a:r>
            <a:r>
              <a:rPr lang="ru-RU" sz="3600" dirty="0" smtClean="0">
                <a:solidFill>
                  <a:srgbClr val="0070C0"/>
                </a:solidFill>
              </a:rPr>
              <a:t>признак 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7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77" t="30303" r="6332" b="44726"/>
          <a:stretch/>
        </p:blipFill>
        <p:spPr bwMode="auto">
          <a:xfrm>
            <a:off x="5171612" y="1916832"/>
            <a:ext cx="3792876" cy="4801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260648"/>
            <a:ext cx="84969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14) </a:t>
            </a:r>
            <a:r>
              <a:rPr lang="ru-RU" sz="3600" dirty="0">
                <a:solidFill>
                  <a:srgbClr val="0070C0"/>
                </a:solidFill>
              </a:rPr>
              <a:t>По какому признаку </a:t>
            </a:r>
            <a:r>
              <a:rPr lang="ru-RU" sz="3600" dirty="0" smtClean="0">
                <a:solidFill>
                  <a:srgbClr val="0070C0"/>
                </a:solidFill>
              </a:rPr>
              <a:t>равны прямоугольные треугольники </a:t>
            </a:r>
            <a:r>
              <a:rPr lang="en-US" sz="3600" dirty="0" smtClean="0">
                <a:solidFill>
                  <a:srgbClr val="0070C0"/>
                </a:solidFill>
              </a:rPr>
              <a:t>XLY </a:t>
            </a:r>
            <a:r>
              <a:rPr lang="ru-RU" sz="3600" dirty="0" smtClean="0">
                <a:solidFill>
                  <a:srgbClr val="0070C0"/>
                </a:solidFill>
              </a:rPr>
              <a:t> и </a:t>
            </a:r>
            <a:r>
              <a:rPr lang="en-US" sz="3600" dirty="0" smtClean="0">
                <a:solidFill>
                  <a:srgbClr val="0070C0"/>
                </a:solidFill>
              </a:rPr>
              <a:t>ZLY</a:t>
            </a:r>
            <a:r>
              <a:rPr lang="ru-RU" sz="3600" dirty="0" smtClean="0">
                <a:solidFill>
                  <a:srgbClr val="0070C0"/>
                </a:solidFill>
              </a:rPr>
              <a:t>?</a:t>
            </a:r>
            <a:endParaRPr lang="ru-RU" sz="3600" dirty="0">
              <a:solidFill>
                <a:srgbClr val="0070C0"/>
              </a:solidFill>
            </a:endParaRPr>
          </a:p>
          <a:p>
            <a:r>
              <a:rPr lang="ru-RU" sz="3600" dirty="0">
                <a:solidFill>
                  <a:srgbClr val="0070C0"/>
                </a:solidFill>
              </a:rPr>
              <a:t>А)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ru-RU" sz="3600" dirty="0" smtClean="0">
                <a:solidFill>
                  <a:srgbClr val="0070C0"/>
                </a:solidFill>
              </a:rPr>
              <a:t>по катету и прилежащему острому углу</a:t>
            </a:r>
            <a:endParaRPr lang="ru-RU" sz="3600" dirty="0">
              <a:solidFill>
                <a:srgbClr val="0070C0"/>
              </a:solidFill>
            </a:endParaRPr>
          </a:p>
          <a:p>
            <a:r>
              <a:rPr lang="ru-RU" sz="3600" dirty="0">
                <a:solidFill>
                  <a:srgbClr val="0070C0"/>
                </a:solidFill>
              </a:rPr>
              <a:t>Б)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ru-RU" sz="3600" dirty="0" smtClean="0">
                <a:solidFill>
                  <a:srgbClr val="0070C0"/>
                </a:solidFill>
              </a:rPr>
              <a:t>по гипотенузе и острому углу</a:t>
            </a:r>
            <a:endParaRPr lang="ru-RU" sz="3600" dirty="0">
              <a:solidFill>
                <a:srgbClr val="0070C0"/>
              </a:solidFill>
            </a:endParaRPr>
          </a:p>
          <a:p>
            <a:r>
              <a:rPr lang="ru-RU" sz="3600" dirty="0">
                <a:solidFill>
                  <a:srgbClr val="0070C0"/>
                </a:solidFill>
              </a:rPr>
              <a:t>В)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ru-RU" sz="3600" dirty="0" smtClean="0">
                <a:solidFill>
                  <a:srgbClr val="0070C0"/>
                </a:solidFill>
              </a:rPr>
              <a:t>по катету и гипотенузе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Г) по двум катетам </a:t>
            </a:r>
            <a:endParaRPr lang="ru-RU" sz="3600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0713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79928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15) Является </a:t>
            </a:r>
            <a:r>
              <a:rPr lang="ru-RU" sz="3600" dirty="0">
                <a:solidFill>
                  <a:srgbClr val="0070C0"/>
                </a:solidFill>
                <a:cs typeface="Times New Roman" panose="02020603050405020304" pitchFamily="18" charset="0"/>
              </a:rPr>
              <a:t>ли любой равносторонний треугольник равнобедренным? </a:t>
            </a:r>
          </a:p>
          <a:p>
            <a:r>
              <a:rPr lang="ru-RU" sz="3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А) </a:t>
            </a:r>
            <a:r>
              <a:rPr lang="ru-RU" sz="3600" dirty="0">
                <a:solidFill>
                  <a:srgbClr val="0070C0"/>
                </a:solidFill>
                <a:cs typeface="Times New Roman" panose="02020603050405020304" pitchFamily="18" charset="0"/>
              </a:rPr>
              <a:t>Является</a:t>
            </a:r>
          </a:p>
          <a:p>
            <a:r>
              <a:rPr lang="ru-RU" sz="3600" dirty="0">
                <a:solidFill>
                  <a:srgbClr val="0070C0"/>
                </a:solidFill>
                <a:cs typeface="Times New Roman" panose="02020603050405020304" pitchFamily="18" charset="0"/>
              </a:rPr>
              <a:t>Б</a:t>
            </a:r>
            <a:r>
              <a:rPr lang="ru-RU" sz="3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) </a:t>
            </a:r>
            <a:r>
              <a:rPr lang="ru-RU" sz="3600" dirty="0">
                <a:solidFill>
                  <a:srgbClr val="0070C0"/>
                </a:solidFill>
                <a:cs typeface="Times New Roman" panose="02020603050405020304" pitchFamily="18" charset="0"/>
              </a:rPr>
              <a:t>Не является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7820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764704"/>
            <a:ext cx="67687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Критерий оценивания:</a:t>
            </a:r>
          </a:p>
          <a:p>
            <a:pPr algn="ctr"/>
            <a:endParaRPr lang="ru-RU" sz="3600" dirty="0" smtClean="0">
              <a:solidFill>
                <a:srgbClr val="FF0000"/>
              </a:solidFill>
            </a:endParaRPr>
          </a:p>
          <a:p>
            <a:r>
              <a:rPr lang="ru-RU" sz="3600" dirty="0" smtClean="0">
                <a:solidFill>
                  <a:srgbClr val="0070C0"/>
                </a:solidFill>
              </a:rPr>
              <a:t>0 – 7 баллов – «2»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8 – 9 баллов – «3»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10 – 12 баллов – «4»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13 – 15 баллов – «5»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48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764704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3600" dirty="0" smtClean="0">
                <a:solidFill>
                  <a:srgbClr val="0070C0"/>
                </a:solidFill>
              </a:rPr>
              <a:t>Треугольник равнобедренный, если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А) все его стороны равны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Б) все его стороны различны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В) две его стороны равны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768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692696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2) Равные </a:t>
            </a:r>
            <a:r>
              <a:rPr lang="ru-RU" sz="3600" dirty="0">
                <a:solidFill>
                  <a:srgbClr val="0070C0"/>
                </a:solidFill>
              </a:rPr>
              <a:t>стороны равнобедренного треугольника </a:t>
            </a:r>
            <a:r>
              <a:rPr lang="ru-RU" sz="3600" dirty="0" smtClean="0">
                <a:solidFill>
                  <a:srgbClr val="0070C0"/>
                </a:solidFill>
              </a:rPr>
              <a:t>называются, 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_______________ сторонами.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286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692696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0070C0"/>
                </a:solidFill>
              </a:rPr>
              <a:t>3</a:t>
            </a:r>
            <a:r>
              <a:rPr lang="ru-RU" sz="3600" dirty="0" smtClean="0">
                <a:solidFill>
                  <a:srgbClr val="0070C0"/>
                </a:solidFill>
              </a:rPr>
              <a:t>) Третья сторона </a:t>
            </a:r>
            <a:r>
              <a:rPr lang="ru-RU" sz="3600" dirty="0">
                <a:solidFill>
                  <a:srgbClr val="0070C0"/>
                </a:solidFill>
              </a:rPr>
              <a:t>равнобедренного треугольника </a:t>
            </a:r>
            <a:r>
              <a:rPr lang="ru-RU" sz="3600" dirty="0" smtClean="0">
                <a:solidFill>
                  <a:srgbClr val="0070C0"/>
                </a:solidFill>
              </a:rPr>
              <a:t>называются 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_______________.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756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620688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4) Угол </a:t>
            </a:r>
            <a:r>
              <a:rPr lang="ru-RU" sz="3600" dirty="0">
                <a:solidFill>
                  <a:srgbClr val="0070C0"/>
                </a:solidFill>
              </a:rPr>
              <a:t>при основании равнобедренного треугольника равен </a:t>
            </a:r>
            <a:r>
              <a:rPr lang="ru-RU" sz="3600" dirty="0" smtClean="0">
                <a:solidFill>
                  <a:srgbClr val="0070C0"/>
                </a:solidFill>
              </a:rPr>
              <a:t>25 градусов </a:t>
            </a:r>
            <a:r>
              <a:rPr lang="ru-RU" sz="3600" dirty="0">
                <a:solidFill>
                  <a:srgbClr val="0070C0"/>
                </a:solidFill>
              </a:rPr>
              <a:t>. Найти угол при вершине этого треугольника</a:t>
            </a:r>
            <a:r>
              <a:rPr lang="ru-RU" sz="36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А)90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Б)125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В)130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Г)50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05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48680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5) Отрезок, соединяющий вершину треугольника с серединой противоположной стороны, называется __________ .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910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620688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0070C0"/>
                </a:solidFill>
              </a:rPr>
              <a:t>6</a:t>
            </a:r>
            <a:r>
              <a:rPr lang="ru-RU" sz="3600" dirty="0" smtClean="0">
                <a:solidFill>
                  <a:srgbClr val="0070C0"/>
                </a:solidFill>
              </a:rPr>
              <a:t>) Найдите углы при основании равнобедренного треугольника, если угол при вершине равен 80 градусов.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А)90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Б)125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В)130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Г)50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215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692696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7) В равнобедренном треугольнике углы при основании ___________ .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682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404664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8) Найдите медиану проведенную из вершины прямого угла прямоугольного треугольника, если гипотенуза треугольника равна 13см?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Ответ: _____ 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0325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349</Words>
  <Application>Microsoft Office PowerPoint</Application>
  <PresentationFormat>Экран (4:3)</PresentationFormat>
  <Paragraphs>62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Тест: «Треугольник»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Тест: «Треугольник»</dc:title>
  <dc:creator>User</dc:creator>
  <cp:lastModifiedBy>Пользователь Windows</cp:lastModifiedBy>
  <cp:revision>7</cp:revision>
  <dcterms:created xsi:type="dcterms:W3CDTF">2023-12-19T15:19:42Z</dcterms:created>
  <dcterms:modified xsi:type="dcterms:W3CDTF">2024-01-13T06:10:25Z</dcterms:modified>
</cp:coreProperties>
</file>