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301" r:id="rId4"/>
    <p:sldId id="282" r:id="rId5"/>
    <p:sldId id="283" r:id="rId6"/>
    <p:sldId id="303" r:id="rId7"/>
    <p:sldId id="260" r:id="rId8"/>
    <p:sldId id="262" r:id="rId9"/>
    <p:sldId id="264" r:id="rId10"/>
    <p:sldId id="295" r:id="rId11"/>
    <p:sldId id="292" r:id="rId12"/>
    <p:sldId id="302" r:id="rId13"/>
    <p:sldId id="280" r:id="rId14"/>
    <p:sldId id="285" r:id="rId15"/>
    <p:sldId id="268" r:id="rId16"/>
    <p:sldId id="286" r:id="rId17"/>
    <p:sldId id="274" r:id="rId18"/>
    <p:sldId id="289" r:id="rId19"/>
    <p:sldId id="290" r:id="rId20"/>
    <p:sldId id="287" r:id="rId21"/>
    <p:sldId id="300" r:id="rId22"/>
    <p:sldId id="291" r:id="rId23"/>
    <p:sldId id="288" r:id="rId24"/>
    <p:sldId id="294" r:id="rId25"/>
    <p:sldId id="293" r:id="rId26"/>
    <p:sldId id="296" r:id="rId27"/>
    <p:sldId id="297" r:id="rId28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96" d="100"/>
          <a:sy n="96" d="100"/>
        </p:scale>
        <p:origin x="-2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D15C0-D858-49F3-A0D2-56BF63CF48ED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6EB5F-394E-4707-9726-763C522F50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9DB35-D3A0-4251-8C12-003EA6152C6C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9433D-BAC0-4DBA-A632-2B9EE418FD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E19D4-AF08-40DF-8941-46EA666AEB7D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6DC9C-547A-4C74-B2AD-8EB2911AF7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1CF84-515D-462A-8085-3AFA4E2CE60F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5AE77-7475-48B1-9CB6-1AEE4C62F0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E9C6-907D-4116-89B3-399F2E4570F1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0B278-EBAF-4D02-BF59-0ACF4DF46E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CF023-42F5-47F6-B125-F705575CFD64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60627-FFCF-4316-9F20-0198F755B7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32F5F-A34E-4146-B2BD-962AA4A063A5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F6F55-A0FA-4A8E-A356-CEF6455395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EF97-0C52-4FE0-AA67-75D8426E2615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FB7F0-AED7-4160-8DD4-B99346BF3B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A0874-E9C4-455B-B22D-9BF0CCD80C5C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C3CFD-C5F7-42A4-8510-CC8788EF15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91A51-3D88-45A8-BD26-928F74136B16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43D23-A908-4F4B-8239-BFEB7D9F2F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1CC6C-6079-479D-A32A-79F4161BCBE0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4E243-8CB5-4E14-9895-3BF0954264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B531C7-A3F3-4676-AE89-D8E99398A150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987C73D-EF30-4869-819C-515AA3AB510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9140" y="2262953"/>
            <a:ext cx="6195390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imes New Roman"/>
              </a:rPr>
              <a:t>“Они – великий созидатель. Там, куда они текут, вырастают улицы, заводы, пустыни превращаются в оазисы, болота – в плодородные нивы… </a:t>
            </a:r>
            <a:endParaRPr lang="ru-RU" sz="2800" dirty="0" smtClean="0">
              <a:solidFill>
                <a:srgbClr val="333333"/>
              </a:solidFill>
              <a:latin typeface="Times New Roman"/>
            </a:endParaRPr>
          </a:p>
          <a:p>
            <a:r>
              <a:rPr lang="ru-RU" sz="2800" dirty="0" smtClean="0">
                <a:solidFill>
                  <a:srgbClr val="333333"/>
                </a:solidFill>
                <a:latin typeface="Times New Roman"/>
              </a:rPr>
              <a:t>Они </a:t>
            </a:r>
            <a:r>
              <a:rPr lang="ru-RU" sz="2800" dirty="0">
                <a:solidFill>
                  <a:srgbClr val="333333"/>
                </a:solidFill>
                <a:latin typeface="Times New Roman"/>
              </a:rPr>
              <a:t>– жесточайший тиран. Чем больше человек хочет иметь свободы, тем усерднее вынужден служить им…”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://filter-kazan.ru/upload/iblock/e7c/e7ceedabd2c2108fdbed0ae119c0de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96" y="274188"/>
            <a:ext cx="5530265" cy="553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martprogress.do/uploadImages/0010889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41" y="1425241"/>
            <a:ext cx="6195390" cy="457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ages.myshared.ru/6/753249/slid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" t="23416" r="1671" b="9143"/>
          <a:stretch/>
        </p:blipFill>
        <p:spPr bwMode="auto">
          <a:xfrm>
            <a:off x="347868" y="3389836"/>
            <a:ext cx="5760299" cy="306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s.mediasole.ru/images/821/821711/TASS_677566-pic4_zoom-1000x1000-946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93" y="828949"/>
            <a:ext cx="4875828" cy="325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uldelo.ru/image/index?style=node&amp;fid=6841&amp;force=&amp;water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69" y="828949"/>
            <a:ext cx="3347147" cy="22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torage.needpix.com/rsynced_images/question-mark-1858384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34" y="4176038"/>
            <a:ext cx="2315746" cy="23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5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165" y="1627112"/>
            <a:ext cx="6500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555555"/>
              </a:solidFill>
              <a:latin typeface="Open Sans"/>
            </a:endParaRPr>
          </a:p>
          <a:p>
            <a:endParaRPr lang="ru-RU" b="1" dirty="0">
              <a:solidFill>
                <a:srgbClr val="555555"/>
              </a:solidFill>
              <a:latin typeface="Open Sans"/>
            </a:endParaRPr>
          </a:p>
          <a:p>
            <a:r>
              <a:rPr lang="ru-RU" b="1" dirty="0">
                <a:solidFill>
                  <a:srgbClr val="555555"/>
                </a:solidFill>
                <a:latin typeface="Source Sans Pro"/>
              </a:rPr>
              <a:t>Полноценные</a:t>
            </a:r>
            <a:r>
              <a:rPr lang="ru-RU" dirty="0">
                <a:solidFill>
                  <a:srgbClr val="555555"/>
                </a:solidFill>
                <a:latin typeface="Source Sans Pro"/>
              </a:rPr>
              <a:t> – это деньги,  стоимость которых равна стоимости материала, из которого они были изготовлены: золото, серебро</a:t>
            </a:r>
            <a:r>
              <a:rPr lang="ru-RU" dirty="0" smtClean="0">
                <a:solidFill>
                  <a:srgbClr val="555555"/>
                </a:solidFill>
                <a:latin typeface="Source Sans Pro"/>
              </a:rPr>
              <a:t>.</a:t>
            </a:r>
          </a:p>
          <a:p>
            <a:endParaRPr lang="ru-RU" dirty="0">
              <a:solidFill>
                <a:srgbClr val="555555"/>
              </a:solidFill>
              <a:latin typeface="Source Sans Pro"/>
            </a:endParaRPr>
          </a:p>
          <a:p>
            <a:endParaRPr lang="ru-RU" dirty="0" smtClean="0">
              <a:solidFill>
                <a:srgbClr val="555555"/>
              </a:solidFill>
              <a:latin typeface="Source Sans Pro"/>
            </a:endParaRPr>
          </a:p>
          <a:p>
            <a:endParaRPr lang="ru-RU" dirty="0">
              <a:solidFill>
                <a:srgbClr val="555555"/>
              </a:solidFill>
              <a:latin typeface="Source Sans Pr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0117" y="472950"/>
            <a:ext cx="28889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4472C4">
                    <a:lumMod val="50000"/>
                  </a:srgbClr>
                </a:solidFill>
                <a:latin typeface="Calibri Light"/>
              </a:rPr>
              <a:t>Виды денег</a:t>
            </a:r>
            <a:endParaRPr lang="ru-RU" dirty="0"/>
          </a:p>
        </p:txBody>
      </p:sp>
      <p:pic>
        <p:nvPicPr>
          <p:cNvPr id="13314" name="Picture 2" descr="http://dragmetinvestor.ru/upload/iblock/340/340701232967de10a7b48878a7c4f1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33" y="857670"/>
            <a:ext cx="3895266" cy="24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43330" y="3935436"/>
            <a:ext cx="65638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555555"/>
                </a:solidFill>
                <a:latin typeface="Source Sans Pro"/>
              </a:rPr>
              <a:t>Неполноценные</a:t>
            </a:r>
            <a:r>
              <a:rPr lang="ru-RU" dirty="0">
                <a:solidFill>
                  <a:srgbClr val="555555"/>
                </a:solidFill>
                <a:latin typeface="Source Sans Pro"/>
              </a:rPr>
              <a:t> — это деньги, стоимость которых значительна ниже того материала, из которого они изготовлены. Например,  как бы качественно ни была изготовлена 1000-тысячная купюра, она не стоит 1000 рублей. На сегодняшний день в основном используют именно неполноценные деньги.</a:t>
            </a:r>
          </a:p>
        </p:txBody>
      </p:sp>
      <p:pic>
        <p:nvPicPr>
          <p:cNvPr id="13316" name="Picture 4" descr="http://mmedia.ozone.ru/multimedia/1019945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5" y="3888520"/>
            <a:ext cx="4263294" cy="18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71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836" y="1697072"/>
            <a:ext cx="73052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Аверс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-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лицевая сторона 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монеты</a:t>
            </a:r>
          </a:p>
          <a:p>
            <a:endParaRPr lang="ru-RU" sz="2400" i="1" dirty="0" smtClean="0">
              <a:solidFill>
                <a:schemeClr val="accent5">
                  <a:lumMod val="50000"/>
                </a:schemeClr>
              </a:solidFill>
              <a:latin typeface="Times New Roman, serif"/>
            </a:endParaRPr>
          </a:p>
          <a:p>
            <a:r>
              <a:rPr lang="ru-RU" sz="24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Реверс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 – оборотная сторона 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монеты</a:t>
            </a:r>
          </a:p>
          <a:p>
            <a:endParaRPr lang="ru-RU" sz="2400" i="1" dirty="0" smtClean="0">
              <a:solidFill>
                <a:schemeClr val="accent5">
                  <a:lumMod val="50000"/>
                </a:schemeClr>
              </a:solidFill>
              <a:latin typeface="Times New Roman, serif"/>
            </a:endParaRPr>
          </a:p>
          <a:p>
            <a:r>
              <a:rPr lang="ru-RU" sz="24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Номинал</a:t>
            </a:r>
            <a:r>
              <a:rPr lang="ru-RU" sz="2400" b="1" i="1" u="sng" dirty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 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– официально объявленная стоимость ценных бумаг, бумажных денег, банкнот, 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монет</a:t>
            </a:r>
          </a:p>
          <a:p>
            <a:endParaRPr lang="ru-RU" sz="2400" i="1" dirty="0" smtClean="0">
              <a:solidFill>
                <a:schemeClr val="accent5">
                  <a:lumMod val="50000"/>
                </a:schemeClr>
              </a:solidFill>
              <a:latin typeface="Times New Roman, serif"/>
            </a:endParaRPr>
          </a:p>
          <a:p>
            <a:r>
              <a:rPr lang="ru-RU" sz="24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Гурт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 - боковая поверхность монеты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.</a:t>
            </a:r>
          </a:p>
          <a:p>
            <a:endParaRPr lang="ru-RU" sz="2400" i="1" dirty="0">
              <a:solidFill>
                <a:schemeClr val="accent5">
                  <a:lumMod val="50000"/>
                </a:schemeClr>
              </a:solidFill>
              <a:latin typeface="Times New Roman, serif"/>
            </a:endParaRPr>
          </a:p>
          <a:p>
            <a:r>
              <a:rPr lang="ru-RU" sz="2400" b="1" i="1" u="sng" dirty="0">
                <a:solidFill>
                  <a:schemeClr val="accent5">
                    <a:lumMod val="50000"/>
                  </a:schemeClr>
                </a:solidFill>
                <a:latin typeface="Lucida Grande"/>
              </a:rPr>
              <a:t>Легенда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Lucida Grande"/>
              </a:rPr>
              <a:t> — совокупность всех надписей на аверсе, реверсе и гурте монеты.</a:t>
            </a:r>
            <a:endParaRPr lang="ru-RU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70005" y="839064"/>
            <a:ext cx="3291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Open Sans"/>
              </a:rPr>
              <a:t> 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Язык 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монеты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https://ds04.infourok.ru/uploads/ex/056d/0000056c-afa73075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3" b="12883"/>
          <a:stretch/>
        </p:blipFill>
        <p:spPr bwMode="auto">
          <a:xfrm>
            <a:off x="7195929" y="1790846"/>
            <a:ext cx="4651513" cy="339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0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838200" y="156404"/>
            <a:ext cx="10515600" cy="14879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Наличные деньги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838200" y="4721087"/>
            <a:ext cx="10515600" cy="2136913"/>
          </a:xfrm>
        </p:spPr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 наличным принято относить не только ассигнации и казначейские билеты, но также такие кредитные деньги: как векселя, чеки и банкноты. </a:t>
            </a:r>
          </a:p>
        </p:txBody>
      </p:sp>
      <p:pic>
        <p:nvPicPr>
          <p:cNvPr id="13316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8931" y="2171114"/>
            <a:ext cx="2664515" cy="19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s://rusegodnya.ru/wp-content/uploads/2017/11/ruble-2644066_1280-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92" y="2171114"/>
            <a:ext cx="2664514" cy="19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bbcont.ru/uploads/images/default/7891_obrazec_zapolneniya_chekovoi_knizh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76" y="1644340"/>
            <a:ext cx="3791887" cy="1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           Безналичные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деньги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7957" y="4909929"/>
            <a:ext cx="10515600" cy="1267033"/>
          </a:xfrm>
        </p:spPr>
        <p:txBody>
          <a:bodyPr/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К безналичным деньгам относятся записи на банковских счетах, включая платежные пластиковые карты, кредитные пластиковые карты и электронные деньги.</a:t>
            </a:r>
          </a:p>
          <a:p>
            <a:endParaRPr lang="ru-RU" dirty="0"/>
          </a:p>
        </p:txBody>
      </p:sp>
      <p:pic>
        <p:nvPicPr>
          <p:cNvPr id="6146" name="Picture 2" descr="http://top10v.ru/uploads/posts/2016-01/1453816049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91" y="2107096"/>
            <a:ext cx="2968348" cy="2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geographyoftourism.ru/wp-content/uploads/2011/02/1362416640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5" t="462" r="1565" b="49519"/>
          <a:stretch/>
        </p:blipFill>
        <p:spPr bwMode="auto">
          <a:xfrm>
            <a:off x="4580145" y="2107095"/>
            <a:ext cx="6096002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mtClean="0"/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996260" y="3776869"/>
            <a:ext cx="10515600" cy="2584174"/>
          </a:xfrm>
        </p:spPr>
        <p:txBody>
          <a:bodyPr/>
          <a:lstStyle/>
          <a:p>
            <a:r>
              <a:rPr lang="ru-RU" sz="2400" dirty="0" smtClean="0"/>
              <a:t>В  повседневной жизни мы  все  пользуемся  кредитными  деньгами  в  виде билетов Центрального банка. При этом многие фирмы и домашние  хозяйства большую или меньшую часть своих денег кладут в банки (делают вклады). 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>Сумма денег, которая сдана банку на хранение и которую банк обязан вернуть вкладчику по его первому  требованию или  в установленный срок, называется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ДЕПОЗИТОМ.</a:t>
            </a:r>
          </a:p>
          <a:p>
            <a:endParaRPr lang="ru-RU" dirty="0" smtClean="0"/>
          </a:p>
        </p:txBody>
      </p:sp>
      <p:pic>
        <p:nvPicPr>
          <p:cNvPr id="1434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3435" y="434767"/>
            <a:ext cx="50006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5170" y="434767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443" y="534090"/>
            <a:ext cx="10515600" cy="1325563"/>
          </a:xfrm>
        </p:spPr>
        <p:txBody>
          <a:bodyPr/>
          <a:lstStyle/>
          <a:p>
            <a:pPr marL="228600" lvl="0" indent="-228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У 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денег должны быть такие качества, как: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443" y="1706354"/>
            <a:ext cx="11045687" cy="4351338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стабильность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(стоимость денег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более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или менее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одинакова);</a:t>
            </a:r>
            <a:endParaRPr lang="ru-RU" sz="1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портативность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(удобны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обращении, малы, легки для транспортировки);</a:t>
            </a:r>
            <a:endParaRPr lang="ru-RU" sz="1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долговечность (материал для денег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значительный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срок прочности);</a:t>
            </a:r>
            <a:endParaRPr lang="ru-RU" sz="1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однородность (деньги одного и того же достоинства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равную 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стоимость);</a:t>
            </a:r>
            <a:endParaRPr lang="ru-RU" sz="1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делимость (деньги можно было разделить на части);</a:t>
            </a:r>
            <a:endParaRPr lang="ru-RU" sz="1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узнаваемость (деньги должно быть трудно подделать,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легко узнаваемы);</a:t>
            </a:r>
            <a:endParaRPr lang="ru-RU" sz="1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ликвидность (легко реализуемые, легко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обмениваемые).</a:t>
            </a:r>
            <a:endParaRPr lang="ru-RU" sz="1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7170" name="Picture 2" descr="https://i.pinimg.com/originals/91/ae/56/91ae5683045f6dbef16b1482bade93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410" y="4466339"/>
            <a:ext cx="2440400" cy="23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mg0.liveinternet.ru/images/attach/c/7/94/953/94953840_large_Dengi_na_prozrachnom_sloe__31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3" y="429039"/>
            <a:ext cx="1534079" cy="15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tayniymir.com/wp-content/uploads/2017/08/73i59864c7a92afd5.94032078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9" y="5456584"/>
            <a:ext cx="1996685" cy="13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avatanplus.com/files/resources/original/571f3462b310f15451e4a1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814" y="626165"/>
            <a:ext cx="1668490" cy="19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mvd.ru/upload/site8/document_news/011/736/387/140461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35" y="5483177"/>
            <a:ext cx="2449166" cy="132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2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Ликвидность денег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838200" y="4121150"/>
            <a:ext cx="10515600" cy="2055813"/>
          </a:xfrm>
        </p:spPr>
        <p:txBody>
          <a:bodyPr/>
          <a:lstStyle/>
          <a:p>
            <a:r>
              <a:rPr lang="ru-RU" dirty="0" smtClean="0"/>
              <a:t>Важнейшим  свойством  денег  является  их  высокая  ликвидность.  Под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ЛИКВИДНОСТЬЮ </a:t>
            </a:r>
            <a:r>
              <a:rPr lang="ru-RU" dirty="0" smtClean="0"/>
              <a:t> понимается  способность  какого-либо  имущества,  т.е. активов,  непосредственно  служить  в  качестве  средства  платежа  или превращаться в средство платежа. </a:t>
            </a:r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638" y="1362075"/>
            <a:ext cx="344805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8788" y="1327150"/>
            <a:ext cx="40862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1096337"/>
            <a:ext cx="785522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Какого свойства не хватает баскетбольному мячу, чтобы он мог выполнять роль денег?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42" name="Picture 2" descr="https://www.wallymart.ru/d/b1d80bb87c60fee4df45057e934441a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60" y="1567235"/>
            <a:ext cx="4091057" cy="491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1087" y="280031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Баскетбольному 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мячу для выполнения функции денег не хватает таких свойств денег как свойства делимости и портативности. Поделенный мяч – это совсем не то, что целый мяч, к тому же баскетбольный мяч не удобен в переноске – он достаточно громоздкий: неудобной шарообразной формы.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369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0966" y="648999"/>
            <a:ext cx="4416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У бриллиантов есть все свойства, необходимые товару, чтобы выполнять роль денег. Действительно, они в достаточной степени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однородны,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обладают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высокой стоимостью, прочностью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портативностью, делимостью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и к тому же они являются 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редкостью.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Почему же они не стали деньгами?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1266" name="Picture 2" descr="https://news-factor.ru/img/news/news/news_12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90" y="452668"/>
            <a:ext cx="6092962" cy="29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70783" y="4129927"/>
            <a:ext cx="69673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Бриллианты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обладают слишком высокой стоимостью, слишком редки и слишком прочны. Ценность бриллиантов зависит от их размеров, поэтому 10 мелких бриллиантов, равных по весу одному, не равны по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цене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. Один крупный бриллиант стоит гораздо дороже, чем 10 мелких вместе взятых. Это главная причина, по которой бриллианты не могли выполнять функцию денег.</a:t>
            </a:r>
            <a:endParaRPr lang="ru-RU" sz="16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endParaRPr lang="ru-RU" sz="16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1268" name="Picture 4" descr="https://cdn.pixabay.com/photo/2014/10/24/08/09/diamond-500872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23" y="4129927"/>
            <a:ext cx="2997882" cy="199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918252" y="4114801"/>
            <a:ext cx="8819322" cy="796580"/>
          </a:xfrm>
        </p:spPr>
        <p:txBody>
          <a:bodyPr/>
          <a:lstStyle/>
          <a:p>
            <a:r>
              <a:rPr lang="ru-RU" dirty="0" smtClean="0"/>
              <a:t>Виды денег и их свойства</a:t>
            </a: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03035" y="5416826"/>
            <a:ext cx="6374296" cy="1053548"/>
          </a:xfrm>
        </p:spPr>
        <p:txBody>
          <a:bodyPr/>
          <a:lstStyle/>
          <a:p>
            <a:r>
              <a:rPr lang="ru-RU" dirty="0" smtClean="0"/>
              <a:t>Урок экономики </a:t>
            </a:r>
          </a:p>
          <a:p>
            <a:r>
              <a:rPr lang="ru-RU" dirty="0" smtClean="0"/>
              <a:t>10 класс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03" y="734010"/>
            <a:ext cx="3707297" cy="230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rossaprimavera.ru/static/files/7d9e91275b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43" y="734010"/>
            <a:ext cx="3776617" cy="242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bigslide.ru/images/29/28638/960/img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5865" r="3363" b="5007"/>
          <a:stretch/>
        </p:blipFill>
        <p:spPr bwMode="auto">
          <a:xfrm>
            <a:off x="1272209" y="337931"/>
            <a:ext cx="9869556" cy="619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412979"/>
            <a:ext cx="435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Работа в группах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  <a:t/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latin typeface="Open Sans"/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6653" y="1133086"/>
            <a:ext cx="11102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Задача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, serif"/>
              </a:rPr>
              <a:t>учащихся определить, о какой из функций денег идет речь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6653" y="2045988"/>
            <a:ext cx="5551004" cy="16055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28600" lvl="0" indent="-228600"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, serif"/>
              </a:rPr>
              <a:t>Карточка №1</a:t>
            </a:r>
            <a:endParaRPr lang="ru-RU" sz="2000" dirty="0">
              <a:solidFill>
                <a:srgbClr val="000000"/>
              </a:solidFill>
              <a:latin typeface="Open Sans"/>
            </a:endParaRPr>
          </a:p>
          <a:p>
            <a:pPr marL="228600" lvl="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, serif"/>
              </a:rPr>
              <a:t>Единственное их занятие- торговля соболями, белками и другими мехами, которые они продают покупателям и получают назначенную цену деньгами.</a:t>
            </a:r>
            <a:endParaRPr lang="ru-RU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653" y="4321002"/>
            <a:ext cx="6096000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, serif"/>
              </a:rPr>
              <a:t>Карточка №2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, serif"/>
              </a:rPr>
              <a:t>Если в Скандинавии средняя цена за рабыню составляла 1 марку серебра, то на рынках Византии она была в несколько раз выше. За 3 марки серебра можно было купить или рабыню, или хорошего скакуна.</a:t>
            </a:r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31226" y="2110108"/>
            <a:ext cx="5317436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, serif"/>
              </a:rPr>
              <a:t>Карточка №3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, serif"/>
              </a:rPr>
              <a:t>В руках воинов- купцов, разбогатевших за счет выгодных торговых операций, постепенно накапливались значительные денежные средства</a:t>
            </a:r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917" y="4321002"/>
            <a:ext cx="4633291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, serif"/>
              </a:rPr>
              <a:t>Карточка №4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, serif"/>
              </a:rPr>
              <a:t>Подмастерье, трудившийся у мастера Мартина уже целый год, сегодня впервые получил жалованье за свою работу. </a:t>
            </a:r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6777" y="3651556"/>
            <a:ext cx="4439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Средство обращения ( обмена)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5651" y="6099384"/>
            <a:ext cx="5482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Мера стоимости (средство измерения)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78049" y="3651556"/>
            <a:ext cx="5189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Средство накопления (сбережения).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67274" y="5868551"/>
            <a:ext cx="2786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Средство платежа.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1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4339" y="1292087"/>
            <a:ext cx="821966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Что лучше выполняет функцию </a:t>
            </a:r>
            <a:endParaRPr lang="ru-RU" sz="28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сбережения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деньги </a:t>
            </a: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или картина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«Джоконда» Леонардо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да </a:t>
            </a: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Винчи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2290" name="Picture 2" descr="https://img-fotki.yandex.ru/get/6205/94338874.1c/0_8123e_cc726c0f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32" y="778220"/>
            <a:ext cx="4494200" cy="59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139" y="3728259"/>
            <a:ext cx="62715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Деньги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в любой момент можно поменять на любой товар.</a:t>
            </a:r>
            <a:endParaRPr lang="ru-RU" sz="16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Картину обменять на любой товар сложно – на поиски покупателя надо затратить время, сделать дорогостоящую экспертизу о подлинности картины. Но деньги очень несовершенное средство сбережения, т.к. во время инфляции они теряют свою покупательную способность. В условиях инфляции картина 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будет лучшим средством сбережения, чем деньги.</a:t>
            </a:r>
            <a:endParaRPr lang="ru-RU" sz="16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6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192" y="924339"/>
            <a:ext cx="44494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«Народная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мудрость»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него денег и куры 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… </a:t>
            </a:r>
            <a:endParaRPr lang="ru-RU" i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Только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ума на деньги … 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Копейка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рубль … 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деньгами мил, без денег … 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Денежки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счет … 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Здоровье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на деньги не … 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имей сто рублей, а … 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Уговор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дороже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… 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7067" y="3896139"/>
            <a:ext cx="62678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 «Народная мудрость»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 него денег и куры 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… </a:t>
            </a:r>
            <a:r>
              <a:rPr lang="ru-RU" i="1" dirty="0">
                <a:solidFill>
                  <a:srgbClr val="0070C0"/>
                </a:solidFill>
                <a:latin typeface="Times New Roman"/>
                <a:ea typeface="Times New Roman"/>
              </a:rPr>
              <a:t>не клюют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Только ума на деньги … </a:t>
            </a:r>
            <a:r>
              <a:rPr lang="ru-RU" i="1" dirty="0">
                <a:solidFill>
                  <a:srgbClr val="0070C0"/>
                </a:solidFill>
                <a:latin typeface="Times New Roman"/>
                <a:ea typeface="Times New Roman"/>
              </a:rPr>
              <a:t>не купишь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Копейка рубль … </a:t>
            </a:r>
            <a:r>
              <a:rPr lang="ru-RU" i="1" dirty="0">
                <a:solidFill>
                  <a:srgbClr val="0070C0"/>
                </a:solidFill>
                <a:latin typeface="Times New Roman"/>
                <a:ea typeface="Times New Roman"/>
              </a:rPr>
              <a:t>бережет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 деньгами мил, без денег … </a:t>
            </a:r>
            <a:r>
              <a:rPr lang="ru-RU" i="1" dirty="0">
                <a:solidFill>
                  <a:srgbClr val="0070C0"/>
                </a:solidFill>
                <a:latin typeface="Times New Roman"/>
                <a:ea typeface="Times New Roman"/>
              </a:rPr>
              <a:t>опостыл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Денежки счет … </a:t>
            </a:r>
            <a:r>
              <a:rPr lang="ru-RU" i="1" dirty="0">
                <a:solidFill>
                  <a:srgbClr val="0070C0"/>
                </a:solidFill>
                <a:latin typeface="Times New Roman"/>
                <a:ea typeface="Times New Roman"/>
              </a:rPr>
              <a:t>любят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Здоровье на деньги не … </a:t>
            </a:r>
            <a:r>
              <a:rPr lang="ru-RU" i="1" dirty="0">
                <a:solidFill>
                  <a:srgbClr val="0070C0"/>
                </a:solidFill>
                <a:latin typeface="Times New Roman"/>
                <a:ea typeface="Times New Roman"/>
              </a:rPr>
              <a:t>купишь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Не имей сто рублей, а … </a:t>
            </a:r>
            <a:r>
              <a:rPr lang="ru-RU" i="1" dirty="0">
                <a:solidFill>
                  <a:srgbClr val="0070C0"/>
                </a:solidFill>
                <a:latin typeface="Times New Roman"/>
                <a:ea typeface="Times New Roman"/>
              </a:rPr>
              <a:t>имей 100 рублей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Уговор дороже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… </a:t>
            </a:r>
            <a:r>
              <a:rPr lang="ru-RU" i="1" dirty="0">
                <a:solidFill>
                  <a:srgbClr val="0070C0"/>
                </a:solidFill>
                <a:latin typeface="Times New Roman"/>
                <a:ea typeface="Times New Roman"/>
              </a:rPr>
              <a:t>денег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9220" name="Picture 4" descr="http://cdn01.ru/files/users/images/fc/35/fc35d442044cc4db3bc294cddc9a70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5" y="3796748"/>
            <a:ext cx="3571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komus.ru/medias/sys_master/root/hb7/h56/9213491413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13" y="3817776"/>
            <a:ext cx="2663686" cy="26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kidsvisitor.com/media/place_images/62/78/6278d3ed00e929acee90ec25c6d87c7f2482699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10" y="450220"/>
            <a:ext cx="57531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24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592" y="3846595"/>
            <a:ext cx="73052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04040"/>
                </a:solidFill>
                <a:latin typeface="Roboto"/>
              </a:rPr>
              <a:t>3. Денежные </a:t>
            </a:r>
            <a:r>
              <a:rPr lang="ru-RU" dirty="0">
                <a:solidFill>
                  <a:srgbClr val="404040"/>
                </a:solidFill>
                <a:latin typeface="Roboto"/>
              </a:rPr>
              <a:t>знаки в обращение выпускает:</a:t>
            </a:r>
            <a:br>
              <a:rPr lang="ru-RU" dirty="0">
                <a:solidFill>
                  <a:srgbClr val="404040"/>
                </a:solidFill>
                <a:latin typeface="Roboto"/>
              </a:rPr>
            </a:br>
            <a:r>
              <a:rPr lang="ru-RU" dirty="0">
                <a:solidFill>
                  <a:srgbClr val="404040"/>
                </a:solidFill>
                <a:latin typeface="Roboto"/>
              </a:rPr>
              <a:t>а) центральный банк </a:t>
            </a:r>
            <a:br>
              <a:rPr lang="ru-RU" dirty="0">
                <a:solidFill>
                  <a:srgbClr val="404040"/>
                </a:solidFill>
                <a:latin typeface="Roboto"/>
              </a:rPr>
            </a:br>
            <a:r>
              <a:rPr lang="ru-RU" dirty="0">
                <a:solidFill>
                  <a:srgbClr val="404040"/>
                </a:solidFill>
                <a:latin typeface="Roboto"/>
              </a:rPr>
              <a:t>б) международный банк</a:t>
            </a:r>
            <a:br>
              <a:rPr lang="ru-RU" dirty="0">
                <a:solidFill>
                  <a:srgbClr val="404040"/>
                </a:solidFill>
                <a:latin typeface="Roboto"/>
              </a:rPr>
            </a:br>
            <a:r>
              <a:rPr lang="ru-RU" dirty="0">
                <a:solidFill>
                  <a:srgbClr val="404040"/>
                </a:solidFill>
                <a:latin typeface="Roboto"/>
              </a:rPr>
              <a:t>в) частный </a:t>
            </a:r>
            <a:r>
              <a:rPr lang="ru-RU" dirty="0" smtClean="0">
                <a:solidFill>
                  <a:srgbClr val="404040"/>
                </a:solidFill>
                <a:latin typeface="Roboto"/>
              </a:rPr>
              <a:t>банк</a:t>
            </a:r>
          </a:p>
          <a:p>
            <a:endParaRPr lang="ru-RU" dirty="0">
              <a:solidFill>
                <a:srgbClr val="404040"/>
              </a:solidFill>
              <a:latin typeface="Roboto"/>
            </a:endParaRPr>
          </a:p>
          <a:p>
            <a:r>
              <a:rPr lang="ru-RU" dirty="0" smtClean="0">
                <a:solidFill>
                  <a:srgbClr val="404040"/>
                </a:solidFill>
                <a:latin typeface="Roboto"/>
              </a:rPr>
              <a:t>4. Порядок </a:t>
            </a:r>
            <a:r>
              <a:rPr lang="ru-RU" dirty="0">
                <a:solidFill>
                  <a:srgbClr val="404040"/>
                </a:solidFill>
                <a:latin typeface="Roboto"/>
              </a:rPr>
              <a:t>эмиссии денег устанавливает:</a:t>
            </a:r>
            <a:br>
              <a:rPr lang="ru-RU" dirty="0">
                <a:solidFill>
                  <a:srgbClr val="404040"/>
                </a:solidFill>
                <a:latin typeface="Roboto"/>
              </a:rPr>
            </a:br>
            <a:r>
              <a:rPr lang="ru-RU" dirty="0">
                <a:solidFill>
                  <a:srgbClr val="404040"/>
                </a:solidFill>
                <a:latin typeface="Roboto"/>
              </a:rPr>
              <a:t>а) банки</a:t>
            </a:r>
            <a:br>
              <a:rPr lang="ru-RU" dirty="0">
                <a:solidFill>
                  <a:srgbClr val="404040"/>
                </a:solidFill>
                <a:latin typeface="Roboto"/>
              </a:rPr>
            </a:br>
            <a:r>
              <a:rPr lang="ru-RU" dirty="0">
                <a:solidFill>
                  <a:srgbClr val="404040"/>
                </a:solidFill>
                <a:latin typeface="Roboto"/>
              </a:rPr>
              <a:t>б) хозяйствующие субъекты</a:t>
            </a:r>
            <a:br>
              <a:rPr lang="ru-RU" dirty="0">
                <a:solidFill>
                  <a:srgbClr val="404040"/>
                </a:solidFill>
                <a:latin typeface="Roboto"/>
              </a:rPr>
            </a:br>
            <a:r>
              <a:rPr lang="ru-RU" dirty="0">
                <a:solidFill>
                  <a:srgbClr val="404040"/>
                </a:solidFill>
                <a:latin typeface="Roboto"/>
              </a:rPr>
              <a:t>в) государство </a:t>
            </a:r>
            <a:endParaRPr lang="ru-RU" b="0" i="0" dirty="0">
              <a:solidFill>
                <a:srgbClr val="404040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591" y="608094"/>
            <a:ext cx="67188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04040"/>
                </a:solidFill>
                <a:latin typeface="Roboto"/>
              </a:rPr>
              <a:t>1. Как </a:t>
            </a:r>
            <a:r>
              <a:rPr lang="ru-RU" dirty="0">
                <a:solidFill>
                  <a:srgbClr val="404040"/>
                </a:solidFill>
                <a:latin typeface="Roboto"/>
              </a:rPr>
              <a:t>называется особый товар, который является в современной экономике эквивалентом товарам и услугам: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а) деньги 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б) зарплата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в) доходы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6591" y="2362420"/>
            <a:ext cx="70170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04040"/>
                </a:solidFill>
                <a:latin typeface="Roboto"/>
              </a:rPr>
              <a:t> </a:t>
            </a:r>
            <a:r>
              <a:rPr lang="ru-RU" dirty="0" smtClean="0">
                <a:solidFill>
                  <a:srgbClr val="404040"/>
                </a:solidFill>
                <a:latin typeface="Roboto"/>
              </a:rPr>
              <a:t>2. Какое </a:t>
            </a:r>
            <a:r>
              <a:rPr lang="ru-RU" dirty="0">
                <a:solidFill>
                  <a:srgbClr val="404040"/>
                </a:solidFill>
                <a:latin typeface="Roboto"/>
              </a:rPr>
              <a:t>название носит что — то равноценное в определённом отношении к другому товару: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а) деньги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б) эквивалент 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в) прибыль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50295" y="1509462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858311" y="3202632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14080" y="4422913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028389" y="5970253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</a:t>
            </a:r>
            <a:endParaRPr lang="ru-RU" sz="2800" dirty="0"/>
          </a:p>
        </p:txBody>
      </p:sp>
      <p:pic>
        <p:nvPicPr>
          <p:cNvPr id="1026" name="Picture 2" descr="https://i.pinimg.com/originals/91/ae/56/91ae5683045f6dbef16b1482bade93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8" y="2362420"/>
            <a:ext cx="3714238" cy="35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61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0235" y="105038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404040"/>
                </a:solidFill>
                <a:latin typeface="Roboto"/>
              </a:rPr>
              <a:t>5. </a:t>
            </a:r>
            <a:r>
              <a:rPr lang="ru-RU" dirty="0">
                <a:solidFill>
                  <a:srgbClr val="404040"/>
                </a:solidFill>
                <a:latin typeface="Roboto"/>
              </a:rPr>
              <a:t> Когда человек получает зарплату, деньги выступают как: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а) средство </a:t>
            </a:r>
            <a:r>
              <a:rPr lang="ru-RU" dirty="0" smtClean="0">
                <a:solidFill>
                  <a:srgbClr val="404040"/>
                </a:solidFill>
                <a:latin typeface="Roboto"/>
              </a:rPr>
              <a:t>обращения 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б) средство платежа 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в) мера стоимости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9748" y="25518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404040"/>
                </a:solidFill>
                <a:latin typeface="Roboto"/>
              </a:rPr>
              <a:t>6. </a:t>
            </a:r>
            <a:r>
              <a:rPr lang="ru-RU" dirty="0">
                <a:solidFill>
                  <a:srgbClr val="404040"/>
                </a:solidFill>
                <a:latin typeface="Roboto"/>
              </a:rPr>
              <a:t> В какой функции выступают деньги, когда необходимо решать, сколько денег нужно иметь, чтобы купить товар: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а) средство накопления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б) средство обращения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в) мера стоимости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0235" y="431927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404040"/>
                </a:solidFill>
                <a:latin typeface="Roboto"/>
              </a:rPr>
              <a:t>7. Человек </a:t>
            </a:r>
            <a:r>
              <a:rPr lang="ru-RU" dirty="0">
                <a:solidFill>
                  <a:srgbClr val="404040"/>
                </a:solidFill>
                <a:latin typeface="Roboto"/>
              </a:rPr>
              <a:t>откладывает каждый месяц деньги в банк, чтобы поехать отдохнуть в отпуск. Какое название в данном случае носит функция денег: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а) средство обращения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б) средство накопления 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404040"/>
                </a:solidFill>
                <a:latin typeface="Roboto"/>
              </a:rPr>
              <a:t>в) мера стоимости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09322" y="1707297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48428" y="3588026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93305" y="548863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</a:t>
            </a:r>
            <a:endParaRPr lang="ru-RU" sz="2400" dirty="0"/>
          </a:p>
        </p:txBody>
      </p:sp>
      <p:pic>
        <p:nvPicPr>
          <p:cNvPr id="8" name="Picture 2" descr="https://i.pinimg.com/originals/91/ae/56/91ae5683045f6dbef16b1482bade93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90" y="1968907"/>
            <a:ext cx="3863325" cy="367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4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382" y="1008986"/>
            <a:ext cx="11350488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Прочитайте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отрывок из литературного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произведения,</a:t>
            </a:r>
            <a:r>
              <a:rPr lang="ru-RU" sz="1600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Охарактеризуйте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функции, которые выполняют в них деньги. Вы должны не только назвать функцию денег, но и пояснить, почему вы так думаете.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Задания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карточках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разделены на три уровня сложности, вы можете выбрать любой. От уровня сложности зависит максимальная оценка за работу: уровень А – «3», В – «4», А+В – «5».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И. Ильф Е. Петров «Двенадцать стульев» (задание на «красной» карточке)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Уровень А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Глава 1. Безенчук и «нимфы».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…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Ипполит Матвеевич с ловкостью фокусника принялся за работу. Записал старушечьим почерком имена новобрачных в толстые книги, строго допросил свидетелей, за которыми невеста сбегала во двор, долго и нежно дышал на квадратные штампы и, привстав, оттискивал их на потрепанных паспортах. Приняв от молодоженов два рубля и выдав квитанцию, Ипполит Матвеевич сказал, усмехнувшись: «За совершение таинства», - и поднялся во весь свой прекрасный рост, по привычке выкатив грудь.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Уровень В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Глава 20. От Севильи до Гренады.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«…Денег у меня на дорогу в обрез. Выезжаю через час товаро-пассажирским. А ты, моя добрая, зайди, пожалуйста, к зятю, возьми у него пятьдесят рублей (он мне должен и обещался отдать) и вышли в Ростов: главный почтамт, до востребования, Федору Иоанновичу Вострикову. Перевод, в видах экономии, пошли почтой. Будет стоить тридцать копеек…»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4904" y="546652"/>
            <a:ext cx="3822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Домашнее задание</a:t>
            </a:r>
            <a:r>
              <a:rPr lang="ru-RU" sz="2800" smtClean="0"/>
              <a:t>: П.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40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2792" y="1007037"/>
            <a:ext cx="6096000" cy="196207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Уровень А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Сколько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стоят гуси?</a:t>
            </a:r>
            <a:endParaRPr lang="ru-RU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Некто купил 96 гусей. Половину гусей он купил, заплатив по 2 алтына и 7 полушек за каждого гуся. За каждого из оставшихся гусей он заплатил по 2 алтына без полушки. Сколько стоит вся покупка?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3269" y="3291893"/>
            <a:ext cx="6096000" cy="23221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Уровень В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какое время окупятся куры?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Один человек купил 3 курицы и заплатил за них 46 копеек. Первая курица несла по 3 яйца через 4 дня. Вторая курица – по 2 яйца через 3 дня, а третья курица – по 1 яйцу через 2 дня. Человек продавал яйца по 5 штук за полкопейки. За какое время окупятся куры?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3139" y="521654"/>
            <a:ext cx="2943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Решите задачи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1026" name="Picture 2" descr="http://alena-flowers.ru/wp-content/uploads/2018/02/%D0%98%D1%82%D0%B0%D0%BB%D1%8C%D1%8F%D0%BD%D1%81%D0%BA%D0%B8%D0%B5-%D0%B3%D1%83%D1%81%D0%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5" y="521654"/>
            <a:ext cx="4072229" cy="268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ssets.change.org/photos/9/ul/lv/TsULlvbVhTjYgHH-1600x900-noPad.jpg?15274863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5" y="3384351"/>
            <a:ext cx="3802699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0842" y="6105011"/>
            <a:ext cx="1012134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Для справки:    Рубль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100 копеек    Гривна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– 10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копеек</a:t>
            </a:r>
            <a:r>
              <a:rPr lang="ru-RU" sz="1600" dirty="0" smtClean="0">
                <a:latin typeface="Calibri"/>
                <a:ea typeface="Times New Roman"/>
                <a:cs typeface="Times New Roman"/>
              </a:rPr>
              <a:t>   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Алтын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– 3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копейки</a:t>
            </a:r>
            <a:r>
              <a:rPr lang="ru-RU" sz="1600" dirty="0" smtClean="0">
                <a:latin typeface="Calibri"/>
                <a:ea typeface="Times New Roman"/>
                <a:cs typeface="Times New Roman"/>
              </a:rPr>
              <a:t>      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Полушка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– ¼ копейки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15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8961" y="526798"/>
            <a:ext cx="5080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Игра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«Давай обменяемся»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http://irbit.info/upload/iblock/443/4435bb3c1016eba73e974f6b40e99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9" y="1722013"/>
            <a:ext cx="5021324" cy="38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om-knig.com/page_images/21/f033a9b4232b3853271451b9fccd9e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87" y="1148697"/>
            <a:ext cx="1476375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znayka.moy.su/Nar_skazki/Rus_skazki/Rus-04-G/gorshechn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80" y="1226689"/>
            <a:ext cx="1739348" cy="25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ages.vector-images.com/clipart/xl/181/peasant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956" y="3487015"/>
            <a:ext cx="11620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knigi.net/books_files/online_html/99687/b00000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844" y="2801216"/>
            <a:ext cx="1402161" cy="340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60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85004"/>
            <a:ext cx="6042991" cy="797754"/>
          </a:xfrm>
          <a:noFill/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    Обмен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235" y="1338608"/>
            <a:ext cx="6327913" cy="435133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Первоначально обмен носил случайный характер и имел вид прямого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товарообмена.</a:t>
            </a:r>
            <a:endParaRPr lang="ru-RU" sz="2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называется такой вид обмена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каковы 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трудности бартерного обмена?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80864" y="1808921"/>
            <a:ext cx="2454966" cy="1470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/>
              <a:t>Т - Т</a:t>
            </a:r>
            <a:endParaRPr lang="ru-RU" sz="8000" dirty="0"/>
          </a:p>
        </p:txBody>
      </p:sp>
      <p:pic>
        <p:nvPicPr>
          <p:cNvPr id="1026" name="Picture 2" descr="http://www.satinalmadergisi.com/wp-content/uploads/2018/05/bart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34" y="4077320"/>
            <a:ext cx="3638426" cy="203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4399" y="3048619"/>
            <a:ext cx="5804453" cy="11705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/>
              </a:rPr>
              <a:t>Б</a:t>
            </a:r>
            <a:r>
              <a:rPr lang="ru-RU" u="sng" dirty="0" smtClean="0">
                <a:solidFill>
                  <a:schemeClr val="bg1"/>
                </a:solidFill>
                <a:latin typeface="Arial"/>
              </a:rPr>
              <a:t>артер</a:t>
            </a:r>
            <a:r>
              <a:rPr lang="ru-RU" dirty="0">
                <a:solidFill>
                  <a:schemeClr val="bg1"/>
                </a:solidFill>
                <a:latin typeface="Arial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Arial"/>
              </a:rPr>
              <a:t>-</a:t>
            </a:r>
            <a:r>
              <a:rPr lang="ru-RU" dirty="0">
                <a:solidFill>
                  <a:schemeClr val="bg1"/>
                </a:solidFill>
                <a:latin typeface="Arial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Arial"/>
              </a:rPr>
              <a:t>обмен, при </a:t>
            </a:r>
            <a:r>
              <a:rPr lang="ru-RU" dirty="0">
                <a:solidFill>
                  <a:schemeClr val="bg1"/>
                </a:solidFill>
                <a:latin typeface="Arial"/>
              </a:rPr>
              <a:t>котором происходит переход права собственности на объекты договора между его сторонами без использования средств платежа (например, денег).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Торговля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991" y="1825625"/>
            <a:ext cx="11025809" cy="4351338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Поэтому в дальнейшем возник </a:t>
            </a:r>
            <a:endParaRPr lang="ru-RU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товарно-денежный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обмен,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состоящий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из двух несинхронных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актов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продажи и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купли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a typeface="Calibri"/>
                <a:cs typeface="Times New Roman"/>
              </a:rPr>
              <a:t>Ограниченные </a:t>
            </a:r>
            <a:r>
              <a:rPr lang="ru-RU" sz="2400" dirty="0">
                <a:solidFill>
                  <a:srgbClr val="000000"/>
                </a:solidFill>
                <a:ea typeface="Calibri"/>
                <a:cs typeface="Times New Roman"/>
              </a:rPr>
              <a:t>возможности бартера </a:t>
            </a:r>
            <a:endParaRPr lang="ru-RU" sz="2400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ea typeface="Calibri"/>
                <a:cs typeface="Times New Roman"/>
              </a:rPr>
              <a:t>преодолеваются </a:t>
            </a:r>
            <a:r>
              <a:rPr lang="ru-RU" sz="2400" dirty="0">
                <a:solidFill>
                  <a:srgbClr val="000000"/>
                </a:solidFill>
                <a:ea typeface="Calibri"/>
                <a:cs typeface="Times New Roman"/>
              </a:rPr>
              <a:t>благодаря использованию денег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03432" y="1470990"/>
            <a:ext cx="3101009" cy="1371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Т – Д - Т</a:t>
            </a:r>
            <a:endParaRPr lang="ru-RU" sz="5400" dirty="0"/>
          </a:p>
        </p:txBody>
      </p:sp>
      <p:pic>
        <p:nvPicPr>
          <p:cNvPr id="2050" name="Picture 2" descr="https://b2bmaster.ru/wp-content/uploads/2015/11/kak-poluchit-nalogovyj-vychet-pri-pokupke-kvarti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67" y="3347796"/>
            <a:ext cx="3677341" cy="26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f.ppt-online.org/files/slide/4/478ap9Y0EhrIPWF1U2kOV6jslefBzvNyQZMqLD/slide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"/>
          <a:stretch/>
        </p:blipFill>
        <p:spPr bwMode="auto">
          <a:xfrm>
            <a:off x="1833701" y="281506"/>
            <a:ext cx="8915262" cy="643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cdn01.ru/files/users/images/f7/55/f75559c3e5a52eedf4dcbe6686e825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/>
          <a:stretch/>
        </p:blipFill>
        <p:spPr bwMode="auto">
          <a:xfrm>
            <a:off x="1786525" y="281506"/>
            <a:ext cx="9009614" cy="638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Виды денег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1.  </a:t>
            </a:r>
            <a:r>
              <a:rPr lang="ru-RU" u="sng" dirty="0" smtClean="0">
                <a:solidFill>
                  <a:schemeClr val="accent5">
                    <a:lumMod val="50000"/>
                  </a:schemeClr>
                </a:solidFill>
              </a:rPr>
              <a:t>товарные деньги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877957" y="5145295"/>
            <a:ext cx="10515600" cy="1350963"/>
          </a:xfrm>
        </p:spPr>
        <p:txBody>
          <a:bodyPr/>
          <a:lstStyle/>
          <a:p>
            <a:r>
              <a:rPr lang="ru-RU" sz="2400" dirty="0" smtClean="0"/>
              <a:t>ТОВАРНЫЕ ДЕНЬГИ - это товар (например, золото), который выполняет функции денег</a:t>
            </a:r>
          </a:p>
        </p:txBody>
      </p:sp>
      <p:pic>
        <p:nvPicPr>
          <p:cNvPr id="614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8511" y="2049324"/>
            <a:ext cx="4866861" cy="273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ru-RU" b="1" u="sng" dirty="0" smtClean="0">
                <a:solidFill>
                  <a:schemeClr val="accent5">
                    <a:lumMod val="50000"/>
                  </a:schemeClr>
                </a:solidFill>
              </a:rPr>
              <a:t>кредитные деньги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337930" y="1640440"/>
            <a:ext cx="6947453" cy="2632075"/>
          </a:xfrm>
        </p:spPr>
        <p:txBody>
          <a:bodyPr/>
          <a:lstStyle/>
          <a:p>
            <a:pPr lvl="0" algn="just"/>
            <a:r>
              <a:rPr lang="ru-RU" sz="2400" dirty="0" smtClean="0"/>
              <a:t>Перевозка и хранение большого  количества  золота  были  небезопасны.  Поэтому  купцы  широко пользовались услугами крупных ювелиров и банкиров, которым они передавали свое  золото  на  хранение.  Банкиры  и  ювелиры  не  только  имели  специально оборудованные хранилища драгоценностей, но и содержали охрану.</a:t>
            </a:r>
            <a:r>
              <a:rPr lang="ru-RU" sz="2400" dirty="0">
                <a:solidFill>
                  <a:prstClr val="black"/>
                </a:solidFill>
              </a:rPr>
              <a:t> Купец получал возможность </a:t>
            </a:r>
            <a:r>
              <a:rPr lang="ru-RU" sz="2400" dirty="0" smtClean="0">
                <a:solidFill>
                  <a:prstClr val="black"/>
                </a:solidFill>
              </a:rPr>
              <a:t>передать </a:t>
            </a:r>
            <a:r>
              <a:rPr lang="ru-RU" sz="2400" dirty="0">
                <a:solidFill>
                  <a:prstClr val="black"/>
                </a:solidFill>
              </a:rPr>
              <a:t>продавцу товара расписку банка, обязывающую обменять ее на золото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  <a:r>
              <a:rPr lang="ru-RU" sz="2400" dirty="0">
                <a:solidFill>
                  <a:prstClr val="black"/>
                </a:solidFill>
              </a:rPr>
              <a:t> Она оказалась прообразом банковских билетов,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банкнот</a:t>
            </a:r>
            <a:r>
              <a:rPr lang="ru-RU" sz="2400" dirty="0">
                <a:solidFill>
                  <a:prstClr val="black"/>
                </a:solidFill>
              </a:rPr>
              <a:t> — тех денег,  которые всем нам хорошо известны. </a:t>
            </a:r>
          </a:p>
          <a:p>
            <a:endParaRPr lang="ru-RU" sz="2400" dirty="0" smtClean="0"/>
          </a:p>
        </p:txBody>
      </p:sp>
      <p:pic>
        <p:nvPicPr>
          <p:cNvPr id="3074" name="Picture 2" descr="http://boriskustodiev.ru/cms.ashx?req=Image&amp;&amp;imageid=0f6b745d-7f2b-4548-962c-7ede09bb17af&amp;key=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54" y="1649895"/>
            <a:ext cx="3080548" cy="390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7841973" y="365057"/>
            <a:ext cx="3541643" cy="1885950"/>
          </a:xfrm>
        </p:spPr>
        <p:txBody>
          <a:bodyPr/>
          <a:lstStyle/>
          <a:p>
            <a:r>
              <a:rPr lang="ru-RU" dirty="0" smtClean="0"/>
              <a:t> Теперь  во  всем  мире  на   банкнотах  имеется   надпись,    указывающая,  какой  национальный  банк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эмитировал </a:t>
            </a:r>
            <a:r>
              <a:rPr lang="ru-RU" dirty="0" smtClean="0"/>
              <a:t>данную банкноту. В нашей стране на банкнотах напечатано: «Билет  Банка России» </a:t>
            </a:r>
          </a:p>
        </p:txBody>
      </p:sp>
      <p:pic>
        <p:nvPicPr>
          <p:cNvPr id="4098" name="Picture 2" descr="http://img15.investxp.ru/2/5/1/3/7/54e35fef4189c141c03d23e9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56" y="511969"/>
            <a:ext cx="6475410" cy="442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8555" y="5280690"/>
            <a:ext cx="1061022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КРЕДИТНЫЕ ДЕНЬГИ — это долговые обязательства Центрального банка данной страны, являющиеся общепризнанным средством платежа и выполняющие функции денег.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71183" y="402640"/>
            <a:ext cx="3747051" cy="22113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1"/>
                </a:solidFill>
                <a:latin typeface="Arial"/>
              </a:rPr>
              <a:t>Эми́ссия</a:t>
            </a:r>
            <a:r>
              <a:rPr lang="ru-RU" dirty="0">
                <a:solidFill>
                  <a:schemeClr val="bg1"/>
                </a:solidFill>
                <a:latin typeface="Arial"/>
              </a:rPr>
              <a:t> 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денег</a:t>
            </a:r>
            <a:r>
              <a:rPr lang="ru-RU" dirty="0">
                <a:solidFill>
                  <a:schemeClr val="bg1"/>
                </a:solidFill>
                <a:latin typeface="Arial"/>
              </a:rPr>
              <a:t> (от фр. </a:t>
            </a:r>
            <a:r>
              <a:rPr lang="ru-RU" dirty="0" err="1">
                <a:solidFill>
                  <a:schemeClr val="bg1"/>
                </a:solidFill>
                <a:latin typeface="Arial"/>
              </a:rPr>
              <a:t>émission</a:t>
            </a:r>
            <a:r>
              <a:rPr lang="ru-RU" dirty="0">
                <a:solidFill>
                  <a:schemeClr val="bg1"/>
                </a:solidFill>
                <a:latin typeface="Arial"/>
              </a:rPr>
              <a:t> — выпуск) — выпуск </a:t>
            </a:r>
            <a:r>
              <a:rPr lang="ru-RU" b="1" dirty="0" smtClean="0">
                <a:solidFill>
                  <a:schemeClr val="bg1"/>
                </a:solidFill>
                <a:latin typeface="Arial"/>
              </a:rPr>
              <a:t>денег </a:t>
            </a:r>
            <a:r>
              <a:rPr lang="ru-RU" dirty="0" smtClean="0">
                <a:solidFill>
                  <a:schemeClr val="bg1"/>
                </a:solidFill>
                <a:latin typeface="Arial"/>
              </a:rPr>
              <a:t>в </a:t>
            </a:r>
            <a:r>
              <a:rPr lang="ru-RU" dirty="0">
                <a:solidFill>
                  <a:schemeClr val="bg1"/>
                </a:solidFill>
                <a:latin typeface="Arial"/>
              </a:rPr>
              <a:t>обращение, ведущий к увеличению 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денежной</a:t>
            </a:r>
            <a:r>
              <a:rPr lang="ru-RU" dirty="0">
                <a:solidFill>
                  <a:schemeClr val="bg1"/>
                </a:solidFill>
                <a:latin typeface="Arial"/>
              </a:rPr>
              <a:t> массы. 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1197</Words>
  <Application>Microsoft Office PowerPoint</Application>
  <PresentationFormat>Произвольный</PresentationFormat>
  <Paragraphs>137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Виды денег и их свойства</vt:lpstr>
      <vt:lpstr>Презентация PowerPoint</vt:lpstr>
      <vt:lpstr>            Обмен</vt:lpstr>
      <vt:lpstr>       Торговля</vt:lpstr>
      <vt:lpstr>Презентация PowerPoint</vt:lpstr>
      <vt:lpstr>  Виды денег 1.  товарные деньги</vt:lpstr>
      <vt:lpstr>2. кредитные деньги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Наличные деньги</vt:lpstr>
      <vt:lpstr>                   Безналичные деньги</vt:lpstr>
      <vt:lpstr>Презентация PowerPoint</vt:lpstr>
      <vt:lpstr>                 У денег должны быть такие качества, как: </vt:lpstr>
      <vt:lpstr>Ликвидность денег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денег и их свойства</dc:title>
  <dc:creator>Александр Лобов</dc:creator>
  <cp:lastModifiedBy>Пользователь</cp:lastModifiedBy>
  <cp:revision>47</cp:revision>
  <dcterms:created xsi:type="dcterms:W3CDTF">2014-11-09T16:19:38Z</dcterms:created>
  <dcterms:modified xsi:type="dcterms:W3CDTF">2024-04-08T07:52:36Z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398034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