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 Slab"/>
      <p:regular r:id="rId16"/>
      <p:bold r:id="rId17"/>
    </p:embeddedFon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Slab-bold.fntdata"/><Relationship Id="rId16" Type="http://schemas.openxmlformats.org/officeDocument/2006/relationships/font" Target="fonts/RobotoSlab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dd19f496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dd19f496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dd19f49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dd19f49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dd19f496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9dd19f496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dd19f496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dd19f496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dd19f496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9dd19f496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dd19f496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dd19f496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dd19f496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dd19f496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dd19f496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dd19f496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dd19f496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dd19f496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ulture.ru/materials/256903/test-shishkin-ili-ne-shishkin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hyperlink" Target="https://www.culture.ru/institutes/40007/rossiiskaya-akademiya-zhivopisi-vayaniya-i-zodchestva-ili-glazunova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jp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4175050" y="1651725"/>
            <a:ext cx="35508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«Шишкин - это ли не учитель?»</a:t>
            </a:r>
            <a:endParaRPr b="1"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468000" y="189650"/>
            <a:ext cx="8208000" cy="11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ru" sz="1920">
                <a:solidFill>
                  <a:srgbClr val="93C47D"/>
                </a:solidFill>
              </a:rPr>
              <a:t>«</a:t>
            </a:r>
            <a:r>
              <a:rPr b="1" lang="ru" sz="1920">
                <a:solidFill>
                  <a:srgbClr val="93C47D"/>
                </a:solidFill>
              </a:rPr>
              <a:t>Наставничество в мировой художественной культуре</a:t>
            </a:r>
            <a:r>
              <a:rPr b="1" lang="ru" sz="1920">
                <a:solidFill>
                  <a:srgbClr val="93C47D"/>
                </a:solidFill>
              </a:rPr>
              <a:t>»</a:t>
            </a:r>
            <a:endParaRPr b="1" sz="1920">
              <a:solidFill>
                <a:srgbClr val="93C47D"/>
              </a:solidFill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5197125" y="4586100"/>
            <a:ext cx="3626400" cy="8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b="7489" l="31050" r="32547" t="13006"/>
          <a:stretch/>
        </p:blipFill>
        <p:spPr>
          <a:xfrm>
            <a:off x="1657650" y="760074"/>
            <a:ext cx="2679575" cy="39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44850" y="166300"/>
            <a:ext cx="85971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8">
                <a:latin typeface="Times New Roman"/>
                <a:ea typeface="Times New Roman"/>
                <a:cs typeface="Times New Roman"/>
                <a:sym typeface="Times New Roman"/>
              </a:rPr>
              <a:t>“Он в большинстве своих произведений несколько сух и скуп в колорите, поэтическое настроение как будто бы чуждо его кисти. Но зато сколько правды и тонкого понимания в его изображениях леса!” - отметит В. М. Михеев.</a:t>
            </a:r>
            <a:endParaRPr sz="210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075" y="1581200"/>
            <a:ext cx="4209825" cy="317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923" y="1896725"/>
            <a:ext cx="4356075" cy="30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257250" y="124500"/>
            <a:ext cx="86295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ru" sz="2000">
                <a:latin typeface="Times New Roman"/>
                <a:ea typeface="Times New Roman"/>
                <a:cs typeface="Times New Roman"/>
                <a:sym typeface="Times New Roman"/>
              </a:rPr>
              <a:t>«Лесной богатырь-художник», «царь леса» — так называли Ивана Шишкина современники. Он много путешествовал по России, воспевая величественную красоту ее природы в своих </a:t>
            </a:r>
            <a:r>
              <a:rPr b="1" i="1" lang="ru" sz="20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картинах​</a:t>
            </a:r>
            <a:r>
              <a:rPr b="1" i="1" lang="ru" sz="2000">
                <a:latin typeface="Times New Roman"/>
                <a:ea typeface="Times New Roman"/>
                <a:cs typeface="Times New Roman"/>
                <a:sym typeface="Times New Roman"/>
              </a:rPr>
              <a:t>, которые сегодня известны каждому.</a:t>
            </a:r>
            <a:endParaRPr b="1" i="1" sz="260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150" y="1637750"/>
            <a:ext cx="7814100" cy="328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04750" y="384900"/>
            <a:ext cx="8368200" cy="34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35">
                <a:latin typeface="Times New Roman"/>
                <a:ea typeface="Times New Roman"/>
                <a:cs typeface="Times New Roman"/>
                <a:sym typeface="Times New Roman"/>
              </a:rPr>
              <a:t>Иван Шишкин</a:t>
            </a:r>
            <a:br>
              <a:rPr b="1" lang="ru" sz="26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Годы жизни: 25 января 1832 - 20 марта 1898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Сфера деятельности: Художник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Иван Шишкин родился в купеческой семье</a:t>
            </a:r>
            <a:b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в небольшом городе Елабуге Вятской губернии</a:t>
            </a:r>
            <a:b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(на территории современного Татарстана)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11877" l="9463" r="10266" t="5695"/>
          <a:stretch/>
        </p:blipFill>
        <p:spPr>
          <a:xfrm>
            <a:off x="5606200" y="309600"/>
            <a:ext cx="3249675" cy="452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0" y="144775"/>
            <a:ext cx="9144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Шишкин всегда интересовался искусством больше, чем точными науками;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Еще в молодости начали формироваться его взгляды на искусство и призвание художника, которые он сохранил на протяжении всей жизни.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3C3C3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888" y="1429425"/>
            <a:ext cx="6908226" cy="36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117150" y="187775"/>
            <a:ext cx="89097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Всерьез о профессии художника Шишкин задумался впервые, когда в Елабугу приехали московские живописцы, чтобы расписать иконостас местной церкви.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349" y="1336400"/>
            <a:ext cx="4887399" cy="32582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117150" y="1982075"/>
            <a:ext cx="37566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Они и рассказали ему о </a:t>
            </a:r>
            <a:r>
              <a:rPr lang="ru" sz="20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Московском училище живописи и ваяния​</a:t>
            </a: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и тогда Шишкин твердо решил следовать за своей мечтой.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641900" y="833400"/>
            <a:ext cx="4401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Возьмите Шишкина. Это ли не учитель? - писал И. Н. Крамской П. М. Третьякову. - Вам, может быть, покажется это даже смешно, но я утверждаю, что Шишкин чудесный учитель…”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895" y="0"/>
            <a:ext cx="35130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161400" y="134000"/>
            <a:ext cx="8845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Крамской писал письмо, видя, как внимательны к творчеству Шишкина молодые художники.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400" y="981350"/>
            <a:ext cx="2828650" cy="3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925" y="1896000"/>
            <a:ext cx="3871675" cy="29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 b="3937" l="7667" r="8803" t="11752"/>
          <a:stretch/>
        </p:blipFill>
        <p:spPr>
          <a:xfrm>
            <a:off x="161400" y="2509350"/>
            <a:ext cx="2432076" cy="181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163050" y="90950"/>
            <a:ext cx="8817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И. И. Шишкин и И. Н. Крамской, оценив дарование семнадцатилетнего Андрея Шильдера, принялись ходатайствовать о выделении ему пособия (как пенсионеру) в 40 рублей в месяц, как талантливому художнику, для развития таланта.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850" y="1536347"/>
            <a:ext cx="2673775" cy="34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3787700" y="2315650"/>
            <a:ext cx="46056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Иван Иванович взял его под свое покровительство. С помощью Шишкина Шильдер овладел рисунком.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117150" y="198575"/>
            <a:ext cx="89097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67">
                <a:latin typeface="Times New Roman"/>
                <a:ea typeface="Times New Roman"/>
                <a:cs typeface="Times New Roman"/>
                <a:sym typeface="Times New Roman"/>
              </a:rPr>
              <a:t>Основой всего Иван Иванович считал рисунок. С него начинал преподавание.</a:t>
            </a:r>
            <a:br>
              <a:rPr lang="ru" sz="2067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67">
                <a:latin typeface="Times New Roman"/>
                <a:ea typeface="Times New Roman"/>
                <a:cs typeface="Times New Roman"/>
                <a:sym typeface="Times New Roman"/>
              </a:rPr>
              <a:t>О важности рисунка говорил Иван Иванович и еще одному ученику - Н. Н. Хохрякову, к занятиям с которым приступил с зимы 1880 года. </a:t>
            </a:r>
            <a:endParaRPr sz="206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251" y="1443250"/>
            <a:ext cx="4686201" cy="315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50" y="2385350"/>
            <a:ext cx="4317975" cy="258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