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2" r:id="rId2"/>
    <p:sldId id="281" r:id="rId3"/>
    <p:sldId id="260" r:id="rId4"/>
    <p:sldId id="258" r:id="rId5"/>
    <p:sldId id="270" r:id="rId6"/>
    <p:sldId id="259" r:id="rId7"/>
    <p:sldId id="261" r:id="rId8"/>
    <p:sldId id="287" r:id="rId9"/>
    <p:sldId id="265" r:id="rId10"/>
    <p:sldId id="289" r:id="rId11"/>
    <p:sldId id="273" r:id="rId12"/>
    <p:sldId id="266" r:id="rId13"/>
    <p:sldId id="271" r:id="rId14"/>
    <p:sldId id="272" r:id="rId15"/>
    <p:sldId id="274" r:id="rId16"/>
    <p:sldId id="267" r:id="rId17"/>
    <p:sldId id="279" r:id="rId18"/>
    <p:sldId id="280" r:id="rId19"/>
    <p:sldId id="269" r:id="rId20"/>
    <p:sldId id="278" r:id="rId21"/>
    <p:sldId id="288" r:id="rId22"/>
    <p:sldId id="283" r:id="rId23"/>
    <p:sldId id="28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39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C2A35-7B51-4870-9E48-B52A26BDC45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16BF-9A48-427D-B6BA-287EC2048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4A9A-3F81-43F3-91AD-73B966D2C6D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4D28-4E23-49AF-9580-BB361F90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14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4A9A-3F81-43F3-91AD-73B966D2C6D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4D28-4E23-49AF-9580-BB361F90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699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4A9A-3F81-43F3-91AD-73B966D2C6D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4D28-4E23-49AF-9580-BB361F90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186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4A9A-3F81-43F3-91AD-73B966D2C6D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4D28-4E23-49AF-9580-BB361F90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965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4A9A-3F81-43F3-91AD-73B966D2C6D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4D28-4E23-49AF-9580-BB361F90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345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4A9A-3F81-43F3-91AD-73B966D2C6D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4D28-4E23-49AF-9580-BB361F90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919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4A9A-3F81-43F3-91AD-73B966D2C6D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4D28-4E23-49AF-9580-BB361F90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109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4A9A-3F81-43F3-91AD-73B966D2C6D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4D28-4E23-49AF-9580-BB361F90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487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4A9A-3F81-43F3-91AD-73B966D2C6D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4D28-4E23-49AF-9580-BB361F90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92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4A9A-3F81-43F3-91AD-73B966D2C6D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4D28-4E23-49AF-9580-BB361F90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52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4A9A-3F81-43F3-91AD-73B966D2C6D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4D28-4E23-49AF-9580-BB361F90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980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54A9A-3F81-43F3-91AD-73B966D2C6D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4D28-4E23-49AF-9580-BB361F90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291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68C6AA2-45CF-4C6E-AB6F-E74D9EC9B782}"/>
              </a:ext>
            </a:extLst>
          </p:cNvPr>
          <p:cNvSpPr/>
          <p:nvPr/>
        </p:nvSpPr>
        <p:spPr>
          <a:xfrm>
            <a:off x="257643" y="5523248"/>
            <a:ext cx="11825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 работа</a:t>
            </a:r>
            <a:endParaRPr lang="ru-RU" sz="5400" b="1" dirty="0">
              <a:ln/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9316"/>
            <a:ext cx="10515600" cy="11394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FF0000"/>
                </a:solidFill>
                <a:latin typeface="Arial Black" pitchFamily="34" charset="0"/>
              </a:rPr>
              <a:t>Методы исследования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- Наблюдение за речью учащихся и взрослых на уроках и вне уроков.</a:t>
            </a:r>
          </a:p>
          <a:p>
            <a:pPr lvl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- Анкетирование (среди учеников, взрослых школы и села Восток)</a:t>
            </a:r>
          </a:p>
          <a:p>
            <a:pPr lvl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- Эксперимент.(проведение акции, распространение листовки «Говорим Красиво»)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11347"/>
            <a:ext cx="10515600" cy="5065615"/>
          </a:xfrm>
        </p:spPr>
        <p:txBody>
          <a:bodyPr/>
          <a:lstStyle/>
          <a:p>
            <a:pPr>
              <a:buNone/>
            </a:pPr>
            <a:r>
              <a:rPr lang="ru-RU" sz="3600" i="1" u="sng" dirty="0" smtClean="0"/>
              <a:t>ПРОВЕЛИ</a:t>
            </a:r>
          </a:p>
          <a:p>
            <a:pPr algn="ctr">
              <a:buNone/>
            </a:pPr>
            <a:r>
              <a:rPr lang="ru-RU" sz="4000" i="1" u="sng" dirty="0" smtClean="0">
                <a:solidFill>
                  <a:srgbClr val="0070C0"/>
                </a:solidFill>
                <a:latin typeface="Arial Black" pitchFamily="34" charset="0"/>
              </a:rPr>
              <a:t>Исследование </a:t>
            </a:r>
            <a:r>
              <a:rPr lang="ru-RU" sz="4000" i="1" u="sng" dirty="0">
                <a:solidFill>
                  <a:srgbClr val="0070C0"/>
                </a:solidFill>
                <a:latin typeface="Arial Black" pitchFamily="34" charset="0"/>
              </a:rPr>
              <a:t>употребления слов-паразитов в речи учащихся и  взрослых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3600" i="1" u="sng" dirty="0"/>
              <a:t> </a:t>
            </a:r>
          </a:p>
          <a:p>
            <a:pPr>
              <a:buNone/>
            </a:pPr>
            <a:endParaRPr lang="ru-RU" i="1" u="sng" dirty="0"/>
          </a:p>
          <a:p>
            <a:pPr algn="ctr">
              <a:buNone/>
            </a:pPr>
            <a:r>
              <a:rPr lang="ru-RU" b="1" i="1" u="sng" dirty="0"/>
              <a:t>(метод –анкетирование).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11679" y="7751298"/>
          <a:ext cx="10180322" cy="7472384"/>
        </p:xfrm>
        <a:graphic>
          <a:graphicData uri="http://schemas.openxmlformats.org/drawingml/2006/table">
            <a:tbl>
              <a:tblPr/>
              <a:tblGrid>
                <a:gridCol w="50901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901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5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 вопроса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42" marR="59242" marT="59242" marB="592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b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Среди учащихся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59242" marR="59242" marT="59242" marB="592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63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59242" marR="59242" marT="59242" marB="592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41 человека  попытались объяснить слово,</a:t>
                      </a:r>
                      <a:br>
                        <a:rPr lang="ru-RU" sz="18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</a:br>
                      <a:r>
                        <a:rPr lang="ru-RU" sz="18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7 чел. - не знают  значения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59242" marR="59242" marT="59242" marB="592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8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59242" marR="59242" marT="59242" marB="592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48 чел привели примеры: блин»-31,«короче»-28,«ну», «это самое»-26,«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щас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»-16, «типа»-14, «а-а-а..»-12, «как его»-10, «как бы»-7, «черт»-6, «значит»-12, «алле, гараж», «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ё-моё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», «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э-ээ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..», «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чё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», «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шо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»,- 15 чел.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59242" marR="59242" marT="59242" marB="592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5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3 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59242" marR="59242" marT="59242" marB="592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От одноклассников, от друзей, из фильмов.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59242" marR="59242" marT="59242" marB="592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3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4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59242" marR="59242" marT="59242" marB="592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Да - 40 чел.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Редко- 6 чел.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Нет -2 чел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59242" marR="59242" marT="59242" marB="592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57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5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59242" marR="59242" marT="59242" marB="592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</a:rPr>
                        <a:t>  …больше читать, развиваться, смотреть самостоятельно «умные передачи», путешествовать, интересоваться искусством…следить за своей речью...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59242" marR="59242" marT="59242" marB="592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1434905"/>
            <a:ext cx="10515600" cy="4742058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Знаете ли вы, что такое «слова-паразиты»?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Приведите примеры слов-паразитов, известных вам.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Укажите, откуда вы узнали о словах паразитах?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Употребляете ли вы слова-паразиты в своей речи? Какие?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Надо ли избавляться от слов-паразитов в своей речи? Предложите несколько способов.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A0AAF0C-B0C2-4185-A0D9-281A7806E0CB}"/>
              </a:ext>
            </a:extLst>
          </p:cNvPr>
          <p:cNvSpPr/>
          <p:nvPr/>
        </p:nvSpPr>
        <p:spPr>
          <a:xfrm>
            <a:off x="4421200" y="823961"/>
            <a:ext cx="3344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00B050"/>
                </a:solidFill>
                <a:effectLst/>
                <a:latin typeface="Arial Black" pitchFamily="34" charset="0"/>
              </a:rPr>
              <a:t>АНКЕТА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44FDE1B1-D266-4590-ADE2-8819B5EC2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0380968"/>
              </p:ext>
            </p:extLst>
          </p:nvPr>
        </p:nvGraphicFramePr>
        <p:xfrm>
          <a:off x="802395" y="649995"/>
          <a:ext cx="10587210" cy="58936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11856">
                  <a:extLst>
                    <a:ext uri="{9D8B030D-6E8A-4147-A177-3AD203B41FA5}">
                      <a16:colId xmlns="" xmlns:a16="http://schemas.microsoft.com/office/drawing/2014/main" val="305122231"/>
                    </a:ext>
                  </a:extLst>
                </a:gridCol>
                <a:gridCol w="9375354">
                  <a:extLst>
                    <a:ext uri="{9D8B030D-6E8A-4147-A177-3AD203B41FA5}">
                      <a16:colId xmlns="" xmlns:a16="http://schemas.microsoft.com/office/drawing/2014/main" val="2140385281"/>
                    </a:ext>
                  </a:extLst>
                </a:gridCol>
              </a:tblGrid>
              <a:tr h="4191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№ вопроса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7" marR="55157" marT="55157" marB="551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2400" b="1" dirty="0">
                          <a:effectLst/>
                        </a:rPr>
                        <a:t>Среди </a:t>
                      </a:r>
                      <a:r>
                        <a:rPr lang="ru-RU" sz="2400" b="1" dirty="0" smtClean="0">
                          <a:effectLst/>
                        </a:rPr>
                        <a:t>учащихся и взрослых села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7" marR="55157" marT="55157" marB="55157"/>
                </a:tc>
                <a:extLst>
                  <a:ext uri="{0D108BD9-81ED-4DB2-BD59-A6C34878D82A}">
                    <a16:rowId xmlns="" xmlns:a16="http://schemas.microsoft.com/office/drawing/2014/main" val="4069356537"/>
                  </a:ext>
                </a:extLst>
              </a:tr>
              <a:tr h="7946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7" marR="55157" marT="55157" marB="551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41 человека  попытались объяснить слово,</a:t>
                      </a:r>
                      <a:b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</a:b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7 чел. - не знают  значения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7" marR="55157" marT="55157" marB="55157"/>
                </a:tc>
                <a:extLst>
                  <a:ext uri="{0D108BD9-81ED-4DB2-BD59-A6C34878D82A}">
                    <a16:rowId xmlns="" xmlns:a16="http://schemas.microsoft.com/office/drawing/2014/main" val="3571124109"/>
                  </a:ext>
                </a:extLst>
              </a:tr>
              <a:tr h="1486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7" marR="55157" marT="55157" marB="551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48 чел привели примеры: блин»-31,«короче»-28,«ну», «это самое»-26,«щас»-16, «типа»-14, «а-а-а..»-12, «как его»-10, «как бы»-7, «черт»-6, «значит»-12, «алле, гараж», «ё-моё», «э-</a:t>
                      </a:r>
                      <a:r>
                        <a:rPr lang="ru-RU" sz="1800" b="1" dirty="0" err="1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ээ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..», «</a:t>
                      </a:r>
                      <a:r>
                        <a:rPr lang="ru-RU" sz="1800" b="1" dirty="0" err="1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чё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», «</a:t>
                      </a:r>
                      <a:r>
                        <a:rPr lang="ru-RU" sz="1800" b="1" dirty="0" err="1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шо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»,- 15 чел.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7" marR="55157" marT="55157" marB="55157"/>
                </a:tc>
                <a:extLst>
                  <a:ext uri="{0D108BD9-81ED-4DB2-BD59-A6C34878D82A}">
                    <a16:rowId xmlns="" xmlns:a16="http://schemas.microsoft.com/office/drawing/2014/main" val="3017263966"/>
                  </a:ext>
                </a:extLst>
              </a:tr>
              <a:tr h="4490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7" marR="55157" marT="55157" marB="551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От одноклассников, от друзей, из фильмов.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7" marR="55157" marT="55157" marB="55157"/>
                </a:tc>
                <a:extLst>
                  <a:ext uri="{0D108BD9-81ED-4DB2-BD59-A6C34878D82A}">
                    <a16:rowId xmlns="" xmlns:a16="http://schemas.microsoft.com/office/drawing/2014/main" val="3597656425"/>
                  </a:ext>
                </a:extLst>
              </a:tr>
              <a:tr h="6745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7" marR="55157" marT="55157" marB="551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Да - 40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чел.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     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Редко- 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6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чел.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           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Нет 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-2 чел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7" marR="55157" marT="55157" marB="55157"/>
                </a:tc>
                <a:extLst>
                  <a:ext uri="{0D108BD9-81ED-4DB2-BD59-A6C34878D82A}">
                    <a16:rowId xmlns="" xmlns:a16="http://schemas.microsoft.com/office/drawing/2014/main" val="919945287"/>
                  </a:ext>
                </a:extLst>
              </a:tr>
              <a:tr h="11403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b="1" dirty="0">
                          <a:effectLst/>
                        </a:rPr>
                        <a:t>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7" marR="55157" marT="55157" marB="551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1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  …больше читать, развиваться, смотреть самостоятельно «умные передачи», путешествовать, интересоваться искусством…следить 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    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за 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своей речью...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7" marR="55157" marT="55157" marB="55157"/>
                </a:tc>
                <a:extLst>
                  <a:ext uri="{0D108BD9-81ED-4DB2-BD59-A6C34878D82A}">
                    <a16:rowId xmlns="" xmlns:a16="http://schemas.microsoft.com/office/drawing/2014/main" val="368155113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83212"/>
            <a:ext cx="10515600" cy="50937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i="1" u="sng" dirty="0" smtClean="0"/>
              <a:t>ПРОВЕЛИ </a:t>
            </a:r>
          </a:p>
          <a:p>
            <a:pPr algn="ctr">
              <a:buNone/>
            </a:pPr>
            <a:r>
              <a:rPr lang="ru-RU" sz="4000" i="1" u="sng" dirty="0" smtClean="0">
                <a:solidFill>
                  <a:srgbClr val="0070C0"/>
                </a:solidFill>
                <a:latin typeface="Arial Black" pitchFamily="34" charset="0"/>
              </a:rPr>
              <a:t>Исследование </a:t>
            </a:r>
            <a:r>
              <a:rPr lang="ru-RU" sz="4000" i="1" u="sng" dirty="0">
                <a:solidFill>
                  <a:srgbClr val="0070C0"/>
                </a:solidFill>
                <a:latin typeface="Arial Black" pitchFamily="34" charset="0"/>
              </a:rPr>
              <a:t>употребления слов-паразитов в речи учащихся и  взрослых</a:t>
            </a:r>
          </a:p>
          <a:p>
            <a:pPr algn="ctr">
              <a:buNone/>
            </a:pPr>
            <a:endParaRPr lang="ru-RU" i="1" u="sng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b="1" i="1" u="sng" dirty="0"/>
              <a:t> (метод – наблюдение).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6640" y="470550"/>
            <a:ext cx="9784079" cy="5544170"/>
          </a:xfrm>
        </p:spPr>
        <p:txBody>
          <a:bodyPr>
            <a:noAutofit/>
          </a:bodyPr>
          <a:lstStyle/>
          <a:p>
            <a:endParaRPr lang="ru-RU" sz="2400" dirty="0"/>
          </a:p>
          <a:p>
            <a:endParaRPr lang="ru-RU" sz="24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755446B7-2C02-4947-80F6-5F0B9299B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4102900"/>
              </p:ext>
            </p:extLst>
          </p:nvPr>
        </p:nvGraphicFramePr>
        <p:xfrm>
          <a:off x="1351281" y="843281"/>
          <a:ext cx="10241279" cy="5553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1279">
                  <a:extLst>
                    <a:ext uri="{9D8B030D-6E8A-4147-A177-3AD203B41FA5}">
                      <a16:colId xmlns="" xmlns:a16="http://schemas.microsoft.com/office/drawing/2014/main" val="3275189132"/>
                    </a:ext>
                  </a:extLst>
                </a:gridCol>
              </a:tblGrid>
              <a:tr h="6701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800" i="1" u="sng" dirty="0">
                          <a:solidFill>
                            <a:srgbClr val="FFFF00"/>
                          </a:solidFill>
                          <a:effectLst/>
                        </a:rPr>
                        <a:t>Короче</a:t>
                      </a:r>
                      <a:r>
                        <a:rPr lang="ru-RU" sz="2800" i="1" dirty="0">
                          <a:solidFill>
                            <a:srgbClr val="FFFF00"/>
                          </a:solidFill>
                          <a:effectLst/>
                        </a:rPr>
                        <a:t>,  </a:t>
                      </a: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</a:rPr>
                        <a:t>было так...</a:t>
                      </a: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3366005829"/>
                  </a:ext>
                </a:extLst>
              </a:tr>
              <a:tr h="6369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</a:rPr>
                        <a:t>Мы </a:t>
                      </a:r>
                      <a:r>
                        <a:rPr lang="ru-RU" sz="2800" i="1" u="sng" dirty="0">
                          <a:solidFill>
                            <a:srgbClr val="FFFF00"/>
                          </a:solidFill>
                          <a:effectLst/>
                        </a:rPr>
                        <a:t>уже как бы блин </a:t>
                      </a: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</a:rPr>
                        <a:t>проходили этот материал</a:t>
                      </a: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2123942566"/>
                  </a:ext>
                </a:extLst>
              </a:tr>
              <a:tr h="522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000" i="1" dirty="0">
                          <a:solidFill>
                            <a:srgbClr val="FFFF00"/>
                          </a:solidFill>
                          <a:effectLst/>
                        </a:rPr>
                        <a:t>Типа,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ты кто такой?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3533292944"/>
                  </a:ext>
                </a:extLst>
              </a:tr>
              <a:tr h="11057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Пушкин  ... </a:t>
                      </a:r>
                      <a:r>
                        <a:rPr lang="ru-RU" sz="2000" i="1" dirty="0">
                          <a:solidFill>
                            <a:srgbClr val="FFFF00"/>
                          </a:solidFill>
                          <a:effectLst/>
                        </a:rPr>
                        <a:t>это. Короче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.Лермонтов . любили... </a:t>
                      </a:r>
                      <a:r>
                        <a:rPr lang="ru-RU" sz="2000" i="1" dirty="0" err="1">
                          <a:solidFill>
                            <a:srgbClr val="FFFF00"/>
                          </a:solidFill>
                          <a:effectLst/>
                        </a:rPr>
                        <a:t>это..это</a:t>
                      </a:r>
                      <a:r>
                        <a:rPr lang="ru-RU" sz="2000" i="1" dirty="0">
                          <a:solidFill>
                            <a:srgbClr val="FFFF00"/>
                          </a:solidFill>
                          <a:effectLst/>
                        </a:rPr>
                        <a:t>...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писали стихи. </a:t>
                      </a:r>
                      <a:r>
                        <a:rPr lang="ru-RU" sz="2000" dirty="0" err="1">
                          <a:solidFill>
                            <a:srgbClr val="FFFF00"/>
                          </a:solidFill>
                          <a:effectLst/>
                        </a:rPr>
                        <a:t>Он..они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... </a:t>
                      </a:r>
                      <a:r>
                        <a:rPr lang="ru-RU" sz="2000" i="1" dirty="0">
                          <a:solidFill>
                            <a:srgbClr val="FFFF00"/>
                          </a:solidFill>
                          <a:effectLst/>
                        </a:rPr>
                        <a:t>это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... посвятили им много этого ..времени  для  стихотворений...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3486626980"/>
                  </a:ext>
                </a:extLst>
              </a:tr>
              <a:tr h="6369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</a:rPr>
                        <a:t>Так всё и было, </a:t>
                      </a:r>
                      <a:r>
                        <a:rPr lang="ru-RU" sz="2800" i="1" dirty="0">
                          <a:solidFill>
                            <a:srgbClr val="FFFF00"/>
                          </a:solidFill>
                          <a:effectLst/>
                        </a:rPr>
                        <a:t>короче, </a:t>
                      </a: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</a:rPr>
                        <a:t>факт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.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3408677006"/>
                  </a:ext>
                </a:extLst>
              </a:tr>
              <a:tr h="522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Пушкин... как его…Ну .. в своем творчестве ... как это ...  развивался.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187738164"/>
                  </a:ext>
                </a:extLst>
              </a:tr>
              <a:tr h="811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</a:rPr>
                        <a:t>Я, </a:t>
                      </a:r>
                      <a:r>
                        <a:rPr lang="ru-RU" sz="2400" i="1" dirty="0">
                          <a:solidFill>
                            <a:srgbClr val="FFFF00"/>
                          </a:solidFill>
                          <a:effectLst/>
                        </a:rPr>
                        <a:t>понимаешь,  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</a:rPr>
                        <a:t>читаю, читаю а  сказать потом , </a:t>
                      </a:r>
                      <a:r>
                        <a:rPr lang="ru-RU" sz="2400" i="1" dirty="0">
                          <a:solidFill>
                            <a:srgbClr val="FFFF00"/>
                          </a:solidFill>
                          <a:effectLst/>
                        </a:rPr>
                        <a:t>короче, , понимаешь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</a:rPr>
                        <a:t>, а   не могу...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1703817801"/>
                  </a:ext>
                </a:extLst>
              </a:tr>
              <a:tr h="6369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</a:rPr>
                        <a:t>Идёшь домой? - Ну ты, </a:t>
                      </a:r>
                      <a:r>
                        <a:rPr lang="ru-RU" sz="2800" i="1" dirty="0" err="1">
                          <a:solidFill>
                            <a:srgbClr val="FFFF00"/>
                          </a:solidFill>
                          <a:effectLst/>
                        </a:rPr>
                        <a:t>ваще</a:t>
                      </a:r>
                      <a:r>
                        <a:rPr lang="ru-RU" sz="2800" i="1" dirty="0">
                          <a:solidFill>
                            <a:srgbClr val="FFFF00"/>
                          </a:solidFill>
                          <a:effectLst/>
                        </a:rPr>
                        <a:t>!..., </a:t>
                      </a: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</a:rPr>
                        <a:t>я хотел… </a:t>
                      </a:r>
                      <a:r>
                        <a:rPr lang="ru-RU" sz="2800" i="1" dirty="0">
                          <a:solidFill>
                            <a:srgbClr val="FFFF00"/>
                          </a:solidFill>
                          <a:effectLst/>
                        </a:rPr>
                        <a:t>вообще</a:t>
                      </a:r>
                      <a:endParaRPr lang="ru-RU" sz="2800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388376519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-1"/>
            <a:ext cx="1219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  <a:latin typeface="Arial Black" pitchFamily="34" charset="0"/>
              </a:rPr>
              <a:t>РЕКОМЕНДАЦИИ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ПО «УНИЧТОЖЕНИЮ» СЛОВ –ПАРАЗИТОВ ИЗ НАШЕЙ РЕЧИ</a:t>
            </a:r>
            <a:b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u="sng" dirty="0">
              <a:latin typeface="Arial Black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84738" y="1399142"/>
            <a:ext cx="10677379" cy="500165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3200" dirty="0"/>
              <a:t>Читай хорошую литературу;</a:t>
            </a:r>
          </a:p>
          <a:p>
            <a:pPr lvl="0"/>
            <a:r>
              <a:rPr lang="ru-RU" sz="3200" dirty="0"/>
              <a:t>Усиль самоконтроль за своей и чужой речью;</a:t>
            </a:r>
          </a:p>
          <a:p>
            <a:pPr lvl="0"/>
            <a:r>
              <a:rPr lang="ru-RU" sz="3200" dirty="0"/>
              <a:t>Наказывай себя штрафом;</a:t>
            </a:r>
          </a:p>
          <a:p>
            <a:pPr lvl="0"/>
            <a:r>
              <a:rPr lang="ru-RU" sz="3200" dirty="0"/>
              <a:t>Практикуй выступления перед аудиторией;</a:t>
            </a:r>
          </a:p>
          <a:p>
            <a:pPr lvl="0"/>
            <a:r>
              <a:rPr lang="ru-RU" sz="3200" dirty="0"/>
              <a:t>Повышай самооценку, чтобы быть уверенным в </a:t>
            </a:r>
            <a:r>
              <a:rPr lang="ru-RU" sz="3200" dirty="0" smtClean="0"/>
              <a:t>своих словах</a:t>
            </a:r>
            <a:r>
              <a:rPr lang="ru-RU" sz="3200" dirty="0"/>
              <a:t>.</a:t>
            </a:r>
          </a:p>
          <a:p>
            <a:pPr lvl="0"/>
            <a:r>
              <a:rPr lang="ru-RU" sz="3200" dirty="0"/>
              <a:t>Как только вы захотите сказать «</a:t>
            </a:r>
            <a:r>
              <a:rPr lang="ru-RU" sz="3200" dirty="0" err="1"/>
              <a:t>эээмм</a:t>
            </a:r>
            <a:r>
              <a:rPr lang="ru-RU" sz="3200" dirty="0"/>
              <a:t>», сделайте вдох, пауза лучше, чем ваши слова-«паразиты».</a:t>
            </a:r>
          </a:p>
          <a:p>
            <a:pPr lvl="0"/>
            <a:r>
              <a:rPr lang="ru-RU" sz="3200" dirty="0"/>
              <a:t>Научитесь делать паузы в речи, делайте её размеренной. Слушателю куда сложнее слышать бессмысленный поток. На месте запятых делайте небольшие паузы. А в конце </a:t>
            </a:r>
            <a:r>
              <a:rPr lang="ru-RU" sz="3200" dirty="0" smtClean="0"/>
              <a:t>     пред-</a:t>
            </a:r>
          </a:p>
          <a:p>
            <a:pPr lvl="0">
              <a:buNone/>
            </a:pPr>
            <a:r>
              <a:rPr lang="ru-RU" sz="3200" dirty="0" smtClean="0"/>
              <a:t>    </a:t>
            </a:r>
            <a:r>
              <a:rPr lang="ru-RU" sz="3200" dirty="0" err="1" smtClean="0"/>
              <a:t>ложения</a:t>
            </a:r>
            <a:r>
              <a:rPr lang="ru-RU" sz="3200" dirty="0" smtClean="0"/>
              <a:t> </a:t>
            </a:r>
            <a:r>
              <a:rPr lang="ru-RU" sz="3200" dirty="0"/>
              <a:t>– долгие.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1740"/>
            <a:ext cx="12191999" cy="6909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234" y="203982"/>
            <a:ext cx="4321859" cy="991772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Arial Black" pitchFamily="34" charset="0"/>
              </a:rPr>
              <a:t>Мы </a:t>
            </a:r>
            <a:r>
              <a:rPr lang="ru-RU" i="1" dirty="0" smtClean="0">
                <a:latin typeface="Arial Black" pitchFamily="34" charset="0"/>
              </a:rPr>
              <a:t>борцы!    за    «хорошие» </a:t>
            </a:r>
            <a:r>
              <a:rPr lang="ru-RU" i="1" dirty="0">
                <a:latin typeface="Arial Black" pitchFamily="34" charset="0"/>
              </a:rPr>
              <a:t>слова.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65760" y="1350498"/>
            <a:ext cx="5092505" cy="43469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inf6\Desktop\IMG_20210319_150341_resized_20210320_1030036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0390" b="20390"/>
          <a:stretch>
            <a:fillRect/>
          </a:stretch>
        </p:blipFill>
        <p:spPr bwMode="auto">
          <a:xfrm>
            <a:off x="5430128" y="309489"/>
            <a:ext cx="6527410" cy="6063176"/>
          </a:xfrm>
          <a:prstGeom prst="rect">
            <a:avLst/>
          </a:prstGeom>
          <a:noFill/>
        </p:spPr>
      </p:pic>
      <p:pic>
        <p:nvPicPr>
          <p:cNvPr id="1028" name="Picture 4" descr="C:\Users\inf6\Desktop\IMG_20210319_151555_resized_20210320_103001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462" y="1146628"/>
            <a:ext cx="4874567" cy="5214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inf6\Documents\6 класс\1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0" y="239151"/>
            <a:ext cx="11562080" cy="16988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              </a:t>
            </a:r>
            <a:r>
              <a:rPr lang="ru-RU" b="1" i="1" dirty="0" smtClean="0"/>
              <a:t>  </a:t>
            </a:r>
            <a:r>
              <a:rPr lang="ru-RU" b="1" i="1" dirty="0"/>
              <a:t>«</a:t>
            </a:r>
            <a:r>
              <a:rPr lang="ru-RU" b="1" i="1" dirty="0">
                <a:latin typeface="Arial Black" pitchFamily="34" charset="0"/>
              </a:rPr>
              <a:t>Спасибо, ребята, с понедельника буду говорить только </a:t>
            </a:r>
            <a:r>
              <a:rPr lang="ru-RU" b="1" u="sng" dirty="0">
                <a:latin typeface="Arial Black" pitchFamily="34" charset="0"/>
              </a:rPr>
              <a:t>без этих слов</a:t>
            </a:r>
            <a:r>
              <a:rPr lang="ru-RU" b="1" i="1" dirty="0">
                <a:latin typeface="Arial Black" pitchFamily="34" charset="0"/>
              </a:rPr>
              <a:t>, ПАРАЗИТОВ !!!» </a:t>
            </a:r>
            <a:r>
              <a:rPr lang="ru-RU" b="1" i="1" dirty="0"/>
              <a:t>- </a:t>
            </a:r>
            <a:r>
              <a:rPr lang="ru-RU" sz="3100" b="1" i="1" dirty="0"/>
              <a:t>сказала </a:t>
            </a:r>
            <a:r>
              <a:rPr lang="ru-RU" sz="3100" b="1" i="1" dirty="0" smtClean="0"/>
              <a:t> жительница </a:t>
            </a:r>
            <a:r>
              <a:rPr lang="ru-RU" sz="3100" b="1" i="1" dirty="0"/>
              <a:t>с. Восток</a:t>
            </a:r>
          </a:p>
        </p:txBody>
      </p:sp>
      <p:pic>
        <p:nvPicPr>
          <p:cNvPr id="3074" name="Picture 2" descr="C:\Users\inf6\AppData\Local\Temp\Rar$DIa3272.36540\IMG_20210319_145710_resized_20210320_1029571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89" y="2053883"/>
            <a:ext cx="8679766" cy="47126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BD73A0-FCD6-4316-9544-2327F41A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C16F7A3-5566-46A1-943D-F124D9F95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48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4800" dirty="0" smtClean="0">
                <a:solidFill>
                  <a:srgbClr val="0070C0"/>
                </a:solidFill>
                <a:effectLst/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«Берегите </a:t>
            </a:r>
            <a:r>
              <a:rPr lang="ru-RU" sz="4800" dirty="0">
                <a:solidFill>
                  <a:srgbClr val="0070C0"/>
                </a:solidFill>
                <a:effectLst/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 наш прекрасный русский язык, этот клад, это достояние, переданное нам нашими предшественниками.… Обращайтесь почтительно с этим могущественным орудием…»</a:t>
            </a:r>
          </a:p>
          <a:p>
            <a:pPr algn="r">
              <a:buNone/>
            </a:pPr>
            <a:r>
              <a:rPr lang="ru-RU" sz="32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И.С. Тургенев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65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23557"/>
            <a:ext cx="10515600" cy="585340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Рефлексия проектной деятельности: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3551" y="1336432"/>
            <a:ext cx="104663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Мы расширили свой кругозор новыми научными сведениями, историческими фактами, справочными и словарными материалами;</a:t>
            </a:r>
          </a:p>
          <a:p>
            <a:pPr>
              <a:buClr>
                <a:srgbClr val="FF0000"/>
              </a:buCl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Отрабатывали навыки работы с различными источниками информации;</a:t>
            </a:r>
          </a:p>
          <a:p>
            <a:pPr>
              <a:buClr>
                <a:srgbClr val="FF0000"/>
              </a:buCl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-   Совершенствовали навыки коммуникационной   деятельности; </a:t>
            </a:r>
          </a:p>
          <a:p>
            <a:pPr>
              <a:buClr>
                <a:srgbClr val="FF0000"/>
              </a:buCl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Заинтересовали  экспериментальной деятельностью сверстников; наши одноклассники заинтересовались  проектной  работой;</a:t>
            </a:r>
          </a:p>
          <a:p>
            <a:pPr>
              <a:buClr>
                <a:srgbClr val="FF0000"/>
              </a:buCl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-   при оформлении работы научились пользоваться компьютерными   программами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Publisher</a:t>
            </a:r>
            <a:endParaRPr lang="ru-RU" sz="2400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4800" b="1" dirty="0">
                <a:latin typeface="Arial Black" pitchFamily="34" charset="0"/>
                <a:cs typeface="Aharoni" pitchFamily="2" charset="-79"/>
              </a:rPr>
              <a:t>Проектно-исследовательская  </a:t>
            </a:r>
            <a:r>
              <a:rPr lang="ru-RU" sz="4800" b="1" dirty="0" smtClean="0">
                <a:latin typeface="Arial Black" pitchFamily="34" charset="0"/>
                <a:cs typeface="Aharoni" pitchFamily="2" charset="-79"/>
              </a:rPr>
              <a:t>                    работа</a:t>
            </a:r>
            <a:endParaRPr lang="ru-RU" sz="48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6" name="Picture 2" descr="https://avatars.mds.yandex.net/get-zen_doc/1862846/pub_5e9493d7d484e92b9d06f7be_5e94b5d41bc2534fc7568fda/scale_1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286" y="1419367"/>
            <a:ext cx="5861714" cy="5199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67750" y="1825624"/>
            <a:ext cx="5332164" cy="479353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/>
              <a:t>Автор проекта 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Павлович Дарья , 10 класс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Руководитель проекта  и  </a:t>
            </a:r>
            <a:r>
              <a:rPr lang="ru-RU" b="1" dirty="0" smtClean="0"/>
              <a:t>исследования  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Леошко Марина Дмитриевна,  учитель</a:t>
            </a:r>
          </a:p>
        </p:txBody>
      </p:sp>
    </p:spTree>
    <p:extLst>
      <p:ext uri="{BB962C8B-B14F-4D97-AF65-F5344CB8AC3E}">
        <p14:creationId xmlns="" xmlns:p14="http://schemas.microsoft.com/office/powerpoint/2010/main" val="29193062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72" b="6072"/>
          <a:stretch>
            <a:fillRect/>
          </a:stretch>
        </p:blipFill>
        <p:spPr>
          <a:xfrm>
            <a:off x="2577947" y="1145753"/>
            <a:ext cx="7801284" cy="4846689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45660" y="1282889"/>
            <a:ext cx="4749421" cy="4858603"/>
          </a:xfrm>
        </p:spPr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762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67788" y="1024569"/>
            <a:ext cx="10186012" cy="5152394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Объект исследования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ru-RU" sz="3200" b="1" dirty="0"/>
              <a:t>речь  взрослых и учащихся школы </a:t>
            </a:r>
            <a:r>
              <a:rPr lang="ru-RU" sz="3200" b="1" dirty="0" smtClean="0"/>
              <a:t>, села Восток</a:t>
            </a:r>
            <a:endParaRPr lang="ru-RU" dirty="0"/>
          </a:p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Предмет исследования:</a:t>
            </a:r>
            <a:r>
              <a:rPr lang="ru-RU" sz="3200" b="1" dirty="0"/>
              <a:t> употребление слов-паразитов</a:t>
            </a:r>
            <a:r>
              <a:rPr lang="ru-RU" sz="3200" b="1" dirty="0" smtClean="0"/>
              <a:t>.</a:t>
            </a:r>
            <a:endParaRPr lang="ru-RU" dirty="0"/>
          </a:p>
          <a:p>
            <a:r>
              <a:rPr lang="ru-RU" sz="3500" b="1" dirty="0">
                <a:solidFill>
                  <a:srgbClr val="FF0000"/>
                </a:solidFill>
                <a:latin typeface="Arial Black" pitchFamily="34" charset="0"/>
              </a:rPr>
              <a:t>Цель исследования:</a:t>
            </a:r>
            <a:r>
              <a:rPr lang="ru-RU" dirty="0"/>
              <a:t> </a:t>
            </a:r>
            <a:r>
              <a:rPr lang="ru-RU" sz="3600" dirty="0"/>
              <a:t>доказать, что учащиеся  и взрослые школы достаточно часто употребляют в речи слова-паразиты и определить причины их употребления; </a:t>
            </a:r>
          </a:p>
          <a:p>
            <a:r>
              <a:rPr lang="ru-RU" sz="3600" dirty="0"/>
              <a:t>определить причины употребления слов-паразитов в речи учащихся и взрослых нашей школы и найти способы их устранения.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75412" y="436728"/>
            <a:ext cx="10124501" cy="59040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rgbClr val="FF0000"/>
                </a:solidFill>
                <a:latin typeface="Arial Black" pitchFamily="34" charset="0"/>
              </a:rPr>
              <a:t>Задачи исследования</a:t>
            </a:r>
            <a:r>
              <a:rPr lang="ru-RU" sz="3500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endParaRPr lang="ru-RU" dirty="0"/>
          </a:p>
          <a:p>
            <a:pPr lvl="0"/>
            <a:r>
              <a:rPr lang="ru-RU" sz="3200" b="1" dirty="0"/>
              <a:t>Определить, что такое слова-паразиты;</a:t>
            </a:r>
          </a:p>
          <a:p>
            <a:pPr lvl="0"/>
            <a:r>
              <a:rPr lang="ru-RU" sz="3200" b="1" dirty="0"/>
              <a:t>Выявить наличие в речи учащихся и  взрослых нашей школы слов-паразитов;</a:t>
            </a:r>
          </a:p>
          <a:p>
            <a:pPr lvl="0"/>
            <a:r>
              <a:rPr lang="ru-RU" sz="3200" b="1" dirty="0"/>
              <a:t>Проанализировать наиболее употребляемые слова-паразиты;</a:t>
            </a:r>
          </a:p>
          <a:p>
            <a:pPr lvl="0"/>
            <a:r>
              <a:rPr lang="ru-RU" sz="3200" b="1" dirty="0"/>
              <a:t>Выработать рекомендации по борьбе с речевыми паразитами;</a:t>
            </a:r>
          </a:p>
          <a:p>
            <a:pPr lvl="0"/>
            <a:r>
              <a:rPr lang="ru-RU" sz="3200" b="1" dirty="0"/>
              <a:t>Выступить с результатами своей работы перед одноклассниками.</a:t>
            </a:r>
          </a:p>
          <a:p>
            <a:pPr lvl="0"/>
            <a:r>
              <a:rPr lang="ru-RU" sz="3200" b="1" dirty="0"/>
              <a:t> Выпустить памятку- разговорник  «Рекомендации школьникам и взрослым «Говорим красиво».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13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8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88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927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ЭТАПЫ ПРОЕКТА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53551"/>
            <a:ext cx="10515600" cy="5023412"/>
          </a:xfrm>
        </p:spPr>
        <p:txBody>
          <a:bodyPr>
            <a:normAutofit/>
          </a:bodyPr>
          <a:lstStyle/>
          <a:p>
            <a:pPr marL="342900" indent="-336550" algn="just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 u="sng" dirty="0" smtClean="0">
                <a:solidFill>
                  <a:srgbClr val="002060"/>
                </a:solidFill>
                <a:cs typeface="Arial" charset="0"/>
              </a:rPr>
              <a:t>1. Работа с информационными источниками:</a:t>
            </a:r>
            <a:r>
              <a:rPr lang="ru-RU" sz="3200" b="1" dirty="0" smtClean="0">
                <a:solidFill>
                  <a:srgbClr val="002060"/>
                </a:solidFill>
                <a:cs typeface="Arial" charset="0"/>
              </a:rPr>
              <a:t> 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- справочные материалы, интернет- ресурсы, словари, научные </a:t>
            </a:r>
            <a:r>
              <a:rPr lang="ru-RU" i="1" dirty="0" err="1" smtClean="0">
                <a:solidFill>
                  <a:srgbClr val="002060"/>
                </a:solidFill>
              </a:rPr>
              <a:t>статьи,энциклопедии</a:t>
            </a:r>
            <a:r>
              <a:rPr lang="ru-RU" i="1" dirty="0" smtClean="0">
                <a:solidFill>
                  <a:srgbClr val="002060"/>
                </a:solidFill>
              </a:rPr>
              <a:t>;</a:t>
            </a:r>
          </a:p>
          <a:p>
            <a:pPr marL="342900" indent="-336550" algn="just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 u="sng" dirty="0" smtClean="0">
                <a:solidFill>
                  <a:srgbClr val="002060"/>
                </a:solidFill>
                <a:cs typeface="Arial" charset="0"/>
              </a:rPr>
              <a:t>2. Исследовательская работа:</a:t>
            </a:r>
            <a:r>
              <a:rPr lang="ru-RU" sz="3200" b="1" dirty="0" smtClean="0">
                <a:solidFill>
                  <a:srgbClr val="002060"/>
                </a:solidFill>
                <a:cs typeface="Arial" charset="0"/>
              </a:rPr>
              <a:t> </a:t>
            </a:r>
          </a:p>
          <a:p>
            <a:pPr marL="342900" indent="-336550" algn="just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 dirty="0" smtClean="0">
                <a:solidFill>
                  <a:srgbClr val="002060"/>
                </a:solidFill>
                <a:cs typeface="Arial" charset="0"/>
              </a:rPr>
              <a:t>Методы: </a:t>
            </a:r>
            <a:r>
              <a:rPr lang="ru-RU" i="1" dirty="0" err="1" smtClean="0">
                <a:solidFill>
                  <a:srgbClr val="002060"/>
                </a:solidFill>
                <a:cs typeface="Arial" charset="0"/>
              </a:rPr>
              <a:t>наблюдение,опрос</a:t>
            </a:r>
            <a:r>
              <a:rPr lang="ru-RU" i="1" dirty="0" smtClean="0">
                <a:solidFill>
                  <a:srgbClr val="002060"/>
                </a:solidFill>
                <a:cs typeface="Arial" charset="0"/>
              </a:rPr>
              <a:t>, эксперимент;</a:t>
            </a:r>
          </a:p>
          <a:p>
            <a:pPr marL="342900" indent="-336550" algn="just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 u="sng" dirty="0" smtClean="0">
                <a:solidFill>
                  <a:srgbClr val="002060"/>
                </a:solidFill>
                <a:cs typeface="Arial" charset="0"/>
              </a:rPr>
              <a:t>3. Практический этап: </a:t>
            </a:r>
          </a:p>
          <a:p>
            <a:pPr marL="342900" indent="-336550">
              <a:buClrTx/>
              <a:buFontTx/>
              <a:buChar char="-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 dirty="0" smtClean="0">
                <a:solidFill>
                  <a:srgbClr val="002060"/>
                </a:solidFill>
                <a:cs typeface="Arial" charset="0"/>
              </a:rPr>
              <a:t>выступление, беседы со школьниками, жителями села;</a:t>
            </a:r>
          </a:p>
          <a:p>
            <a:pPr marL="342900" indent="-336550">
              <a:buClrTx/>
              <a:buFontTx/>
              <a:buChar char="-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 dirty="0" smtClean="0">
                <a:solidFill>
                  <a:srgbClr val="002060"/>
                </a:solidFill>
                <a:cs typeface="Arial" charset="0"/>
              </a:rPr>
              <a:t>Выпуск и распространение листовок «Говорим красиво»</a:t>
            </a:r>
          </a:p>
          <a:p>
            <a:pPr marL="342900" indent="-336550"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 u="sng" dirty="0" smtClean="0">
                <a:solidFill>
                  <a:srgbClr val="002060"/>
                </a:solidFill>
                <a:cs typeface="Arial" charset="0"/>
              </a:rPr>
              <a:t>           4. Рефлексия и выводы.</a:t>
            </a:r>
          </a:p>
          <a:p>
            <a:pPr marL="342900" indent="-336550">
              <a:buClrTx/>
              <a:buFontTx/>
              <a:buChar char="-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400" b="1" u="sng" dirty="0" smtClean="0">
              <a:solidFill>
                <a:srgbClr val="006699"/>
              </a:solidFill>
              <a:cs typeface="Arial" charset="0"/>
            </a:endParaRPr>
          </a:p>
          <a:p>
            <a:pPr marL="342900" indent="-336550" algn="just">
              <a:buClrTx/>
              <a:buFontTx/>
              <a:buChar char="-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3200" b="1" u="sng" dirty="0" smtClean="0">
              <a:solidFill>
                <a:srgbClr val="006699"/>
              </a:solidFill>
              <a:cs typeface="Arial" charset="0"/>
            </a:endParaRPr>
          </a:p>
          <a:p>
            <a:pPr marL="342900" indent="-336550" algn="just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b="1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22872" y="492369"/>
            <a:ext cx="107659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Причины употребления слов - паразитов можно разделить на четыре группы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Недостаточный словарный запас (говорящему не всегда удаётся быстро найти нужное слово);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Намеренное заполнение паузы между словами или выражениями;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Быстрая, неподготовленная, спонтанная речь;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Мода на некоторые слова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833</Words>
  <Application>Microsoft Office PowerPoint</Application>
  <PresentationFormat>Произвольный</PresentationFormat>
  <Paragraphs>112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Проектно-исследовательская                      работа</vt:lpstr>
      <vt:lpstr>Слайд 4</vt:lpstr>
      <vt:lpstr>Слайд 5</vt:lpstr>
      <vt:lpstr>Слайд 6</vt:lpstr>
      <vt:lpstr>Слайд 7</vt:lpstr>
      <vt:lpstr>ЭТАПЫ ПРОЕКТА</vt:lpstr>
      <vt:lpstr>Слайд 9</vt:lpstr>
      <vt:lpstr>Методы исследования: </vt:lpstr>
      <vt:lpstr>Слайд 11</vt:lpstr>
      <vt:lpstr>Слайд 12</vt:lpstr>
      <vt:lpstr>Слайд 13</vt:lpstr>
      <vt:lpstr>Слайд 14</vt:lpstr>
      <vt:lpstr>Слайд 15</vt:lpstr>
      <vt:lpstr>РЕКОМЕНДАЦИИ  ПО «УНИЧТОЖЕНИЮ» СЛОВ –ПАРАЗИТОВ ИЗ НАШЕЙ РЕЧИ </vt:lpstr>
      <vt:lpstr>Слайд 17</vt:lpstr>
      <vt:lpstr>Слайд 18</vt:lpstr>
      <vt:lpstr>Мы борцы!    за    «хорошие» слова.</vt:lpstr>
      <vt:lpstr>                «Спасибо, ребята, с понедельника буду говорить только без этих слов, ПАРАЗИТОВ !!!» - сказала  жительница с. Восток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inf5</dc:creator>
  <cp:lastModifiedBy>Н_Вершинина</cp:lastModifiedBy>
  <cp:revision>39</cp:revision>
  <dcterms:created xsi:type="dcterms:W3CDTF">2021-03-22T00:52:59Z</dcterms:created>
  <dcterms:modified xsi:type="dcterms:W3CDTF">2024-04-09T23:14:37Z</dcterms:modified>
</cp:coreProperties>
</file>