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69"/>
  </p:notesMasterIdLst>
  <p:sldIdLst>
    <p:sldId id="256" r:id="rId2"/>
    <p:sldId id="28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8" r:id="rId14"/>
    <p:sldId id="299" r:id="rId15"/>
    <p:sldId id="292" r:id="rId16"/>
    <p:sldId id="267" r:id="rId17"/>
    <p:sldId id="268" r:id="rId18"/>
    <p:sldId id="300" r:id="rId19"/>
    <p:sldId id="293" r:id="rId20"/>
    <p:sldId id="269" r:id="rId21"/>
    <p:sldId id="270" r:id="rId22"/>
    <p:sldId id="301" r:id="rId23"/>
    <p:sldId id="294" r:id="rId24"/>
    <p:sldId id="302" r:id="rId25"/>
    <p:sldId id="303" r:id="rId26"/>
    <p:sldId id="304" r:id="rId27"/>
    <p:sldId id="305" r:id="rId28"/>
    <p:sldId id="271" r:id="rId29"/>
    <p:sldId id="296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321" r:id="rId41"/>
    <p:sldId id="322" r:id="rId42"/>
    <p:sldId id="323" r:id="rId43"/>
    <p:sldId id="329" r:id="rId44"/>
    <p:sldId id="290" r:id="rId45"/>
    <p:sldId id="284" r:id="rId46"/>
    <p:sldId id="306" r:id="rId47"/>
    <p:sldId id="285" r:id="rId48"/>
    <p:sldId id="307" r:id="rId49"/>
    <p:sldId id="286" r:id="rId50"/>
    <p:sldId id="311" r:id="rId51"/>
    <p:sldId id="287" r:id="rId52"/>
    <p:sldId id="308" r:id="rId53"/>
    <p:sldId id="288" r:id="rId54"/>
    <p:sldId id="295" r:id="rId55"/>
    <p:sldId id="313" r:id="rId56"/>
    <p:sldId id="317" r:id="rId57"/>
    <p:sldId id="330" r:id="rId58"/>
    <p:sldId id="331" r:id="rId59"/>
    <p:sldId id="291" r:id="rId60"/>
    <p:sldId id="314" r:id="rId61"/>
    <p:sldId id="315" r:id="rId62"/>
    <p:sldId id="316" r:id="rId63"/>
    <p:sldId id="324" r:id="rId64"/>
    <p:sldId id="325" r:id="rId65"/>
    <p:sldId id="326" r:id="rId66"/>
    <p:sldId id="327" r:id="rId67"/>
    <p:sldId id="328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3399"/>
    <a:srgbClr val="0000FF"/>
    <a:srgbClr val="0066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914" autoAdjust="0"/>
    <p:restoredTop sz="94660"/>
  </p:normalViewPr>
  <p:slideViewPr>
    <p:cSldViewPr>
      <p:cViewPr varScale="1">
        <p:scale>
          <a:sx n="54" d="100"/>
          <a:sy n="54" d="100"/>
        </p:scale>
        <p:origin x="-9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5C907-C918-4039-A7E7-0F42370CE78D}" type="datetimeFigureOut">
              <a:rPr lang="ru-RU" smtClean="0"/>
              <a:t>09.03.2024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D174E-3170-4A9A-AEB8-36F8AC45BD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AA29D-DA59-4081-A233-D4D868E2C8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B8E21-44D3-4476-BB3B-065395D76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2C7DA-3EF3-49BD-A939-0C38C32C6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075" y="227013"/>
            <a:ext cx="74771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032250" y="1598613"/>
            <a:ext cx="3617913" cy="2171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032250" y="3922713"/>
            <a:ext cx="3617913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B5726B19-03F0-444F-B2C9-F94F3F8DD4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19075" y="227013"/>
            <a:ext cx="7477125" cy="5868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301625" y="6242050"/>
            <a:ext cx="1782763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257425" y="6248400"/>
            <a:ext cx="3455988" cy="47466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867400" y="6248400"/>
            <a:ext cx="1755775" cy="474663"/>
          </a:xfrm>
        </p:spPr>
        <p:txBody>
          <a:bodyPr/>
          <a:lstStyle>
            <a:lvl1pPr>
              <a:defRPr/>
            </a:lvl1pPr>
          </a:lstStyle>
          <a:p>
            <a:fld id="{32F26B2C-64F5-4531-B20C-5699A6C171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BA5C-4602-41E7-AAA7-748570CFB8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2E20E-CFDB-4146-AD3C-6F1A8F34CB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AAE4-A9B0-4E6B-91FC-55D6DED3E3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89CB4-0B3F-4E80-BC44-D853165CD1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F8786-82A5-48F6-8043-8D2E5F45BE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67C4B-9ADD-4734-9F57-802655C9D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7D820-C430-4AB2-B6F0-B58B36DD6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C75C0-41D4-4DDD-87BE-600482737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140E202-7DAB-4712-8F02-B3F1587F88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0076A3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0034" y="5072074"/>
            <a:ext cx="8072494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БРЕЙН-РИНГ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8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643998" cy="4857783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Старший среди них – экватор.</a:t>
            </a:r>
          </a:p>
          <a:p>
            <a:pPr>
              <a:buNone/>
            </a:pPr>
            <a:r>
              <a:rPr lang="ru-RU" sz="4400" dirty="0" smtClean="0"/>
              <a:t> И от севера до юга</a:t>
            </a:r>
          </a:p>
          <a:p>
            <a:pPr>
              <a:buNone/>
            </a:pPr>
            <a:r>
              <a:rPr lang="ru-RU" sz="4400" dirty="0" smtClean="0"/>
              <a:t> Эти линии, ребята,</a:t>
            </a:r>
          </a:p>
          <a:p>
            <a:pPr>
              <a:buNone/>
            </a:pPr>
            <a:r>
              <a:rPr lang="ru-RU" sz="4400" dirty="0" smtClean="0"/>
              <a:t> Параллельны все друг другу.</a:t>
            </a:r>
          </a:p>
          <a:p>
            <a:pPr>
              <a:buNone/>
            </a:pPr>
            <a:r>
              <a:rPr lang="ru-RU" sz="4400" dirty="0" smtClean="0"/>
              <a:t> Догадаться вы сумели,</a:t>
            </a:r>
          </a:p>
          <a:p>
            <a:pPr>
              <a:buNone/>
            </a:pPr>
            <a:r>
              <a:rPr lang="ru-RU" sz="4400" dirty="0" smtClean="0"/>
              <a:t> Что же это? …</a:t>
            </a:r>
          </a:p>
          <a:p>
            <a:pPr>
              <a:buFontTx/>
              <a:buNone/>
            </a:pPr>
            <a:endParaRPr lang="ru-RU" sz="4800" b="1" dirty="0">
              <a:solidFill>
                <a:srgbClr val="006600"/>
              </a:solidFill>
            </a:endParaRPr>
          </a:p>
          <a:p>
            <a:pPr>
              <a:buFontTx/>
              <a:buNone/>
            </a:pPr>
            <a:r>
              <a:rPr lang="ru-RU" sz="4800" b="1" dirty="0">
                <a:solidFill>
                  <a:srgbClr val="006600"/>
                </a:solidFill>
              </a:rPr>
              <a:t>	</a:t>
            </a:r>
            <a:endParaRPr lang="ru-RU" sz="4800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35824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9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2"/>
            <a:ext cx="8572560" cy="3929090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 Этот </a:t>
            </a:r>
            <a:r>
              <a:rPr lang="ru-RU" sz="4400" dirty="0" smtClean="0"/>
              <a:t>крошка водоём</a:t>
            </a:r>
            <a:br>
              <a:rPr lang="ru-RU" sz="4400" dirty="0" smtClean="0"/>
            </a:br>
            <a:r>
              <a:rPr lang="ru-RU" sz="4400" dirty="0" smtClean="0"/>
              <a:t>Весь затянут ряскою,</a:t>
            </a:r>
            <a:br>
              <a:rPr lang="ru-RU" sz="4400" dirty="0" smtClean="0"/>
            </a:br>
            <a:r>
              <a:rPr lang="ru-RU" sz="4400" dirty="0" smtClean="0"/>
              <a:t>И живут лягушки в нём,</a:t>
            </a:r>
            <a:br>
              <a:rPr lang="ru-RU" sz="4400" dirty="0" smtClean="0"/>
            </a:br>
            <a:r>
              <a:rPr lang="ru-RU" sz="4400" dirty="0" smtClean="0"/>
              <a:t>А ещё карасики.</a:t>
            </a:r>
            <a:br>
              <a:rPr lang="ru-RU" sz="4400" dirty="0" smtClean="0"/>
            </a:br>
            <a:endParaRPr lang="ru-RU" sz="4400" dirty="0" smtClean="0"/>
          </a:p>
          <a:p>
            <a:pPr marL="0" indent="0">
              <a:buFontTx/>
              <a:buNone/>
            </a:pPr>
            <a:endParaRPr lang="ru-RU" sz="4800" b="1" baseline="30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8680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10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pPr>
              <a:buNone/>
            </a:pPr>
            <a:r>
              <a:rPr lang="ru-RU" sz="4800" b="0" dirty="0" smtClean="0"/>
              <a:t>   </a:t>
            </a:r>
            <a:r>
              <a:rPr lang="ru-RU" sz="4800" dirty="0" smtClean="0"/>
              <a:t>У той немаленькой горы</a:t>
            </a:r>
            <a:br>
              <a:rPr lang="ru-RU" sz="4800" dirty="0" smtClean="0"/>
            </a:br>
            <a:r>
              <a:rPr lang="ru-RU" sz="4800" dirty="0" smtClean="0"/>
              <a:t>Характер тихий до поры.</a:t>
            </a:r>
            <a:br>
              <a:rPr lang="ru-RU" sz="4800" dirty="0" smtClean="0"/>
            </a:br>
            <a:r>
              <a:rPr lang="ru-RU" sz="4800" dirty="0" smtClean="0"/>
              <a:t>Но может так случиться –</a:t>
            </a:r>
            <a:br>
              <a:rPr lang="ru-RU" sz="4800" dirty="0" smtClean="0"/>
            </a:br>
            <a:r>
              <a:rPr lang="ru-RU" sz="4800" dirty="0" smtClean="0"/>
              <a:t>Взорвётся, задымится!</a:t>
            </a:r>
          </a:p>
          <a:p>
            <a:pPr>
              <a:buNone/>
            </a:pP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11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/>
          <a:lstStyle/>
          <a:p>
            <a:pPr>
              <a:buNone/>
            </a:pPr>
            <a:r>
              <a:rPr lang="ru-RU" sz="4400" dirty="0" smtClean="0"/>
              <a:t>  </a:t>
            </a:r>
            <a:r>
              <a:rPr lang="ru-RU" sz="4400" dirty="0" smtClean="0"/>
              <a:t>Он </a:t>
            </a:r>
            <a:r>
              <a:rPr lang="ru-RU" sz="4400" dirty="0" smtClean="0"/>
              <a:t>плывёт, блестя на солнце</a:t>
            </a:r>
            <a:br>
              <a:rPr lang="ru-RU" sz="4400" dirty="0" smtClean="0"/>
            </a:br>
            <a:r>
              <a:rPr lang="ru-RU" sz="4400" dirty="0" smtClean="0"/>
              <a:t>Этот остров ледяной,</a:t>
            </a:r>
            <a:br>
              <a:rPr lang="ru-RU" sz="4400" dirty="0" smtClean="0"/>
            </a:br>
            <a:r>
              <a:rPr lang="ru-RU" sz="4400" dirty="0" smtClean="0"/>
              <a:t>Он большой, и не качнётся</a:t>
            </a:r>
            <a:br>
              <a:rPr lang="ru-RU" sz="4400" dirty="0" smtClean="0"/>
            </a:br>
            <a:r>
              <a:rPr lang="ru-RU" sz="4400" dirty="0" smtClean="0"/>
              <a:t>Даже сильною волной</a:t>
            </a:r>
          </a:p>
          <a:p>
            <a:pPr>
              <a:buNone/>
            </a:pP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12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700213"/>
            <a:ext cx="8572560" cy="4497387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 В морях и реках обитает и часто по небу летает.</a:t>
            </a:r>
          </a:p>
          <a:p>
            <a:pPr>
              <a:buNone/>
            </a:pPr>
            <a:r>
              <a:rPr lang="ru-RU" sz="4800" dirty="0" smtClean="0"/>
              <a:t>А как наскучит ей летать, на землю падает опять. </a:t>
            </a:r>
          </a:p>
          <a:p>
            <a:pPr>
              <a:buNone/>
            </a:pP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2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48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</a:t>
            </a:r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такой?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4932363" y="60213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b="1">
              <a:solidFill>
                <a:srgbClr val="FF5050"/>
              </a:solidFill>
              <a:latin typeface="Comic Sans MS" pitchFamily="66" charset="0"/>
            </a:endParaRPr>
          </a:p>
        </p:txBody>
      </p:sp>
      <p:pic>
        <p:nvPicPr>
          <p:cNvPr id="62475" name="Picture 11" descr="C:\Users\Администратор\AppData\Local\Microsoft\Windows\Temporary Internet Files\Content.IE5\0YV4KE5T\MM90004108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9422"/>
            <a:ext cx="1500198" cy="1177078"/>
          </a:xfrm>
          <a:prstGeom prst="rect">
            <a:avLst/>
          </a:prstGeom>
          <a:noFill/>
        </p:spPr>
      </p:pic>
      <p:pic>
        <p:nvPicPr>
          <p:cNvPr id="62478" name="Picture 14" descr="C:\Users\Администратор\AppData\Local\Microsoft\Windows\Temporary Internet Files\Content.IE5\4IHQG6VO\MM90028363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286388"/>
            <a:ext cx="1562337" cy="1281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85728"/>
            <a:ext cx="4287838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 t="16696" b="16061"/>
          <a:stretch>
            <a:fillRect/>
          </a:stretch>
        </p:blipFill>
        <p:spPr bwMode="auto">
          <a:xfrm>
            <a:off x="4356100" y="1196975"/>
            <a:ext cx="4595813" cy="3463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435600" y="4941888"/>
            <a:ext cx="24770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«Санта Мария»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«Пинта»</a:t>
            </a:r>
          </a:p>
          <a:p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«</a:t>
            </a:r>
            <a:r>
              <a:rPr lang="ru-RU" sz="2400" b="1" dirty="0" err="1">
                <a:solidFill>
                  <a:srgbClr val="002060"/>
                </a:solidFill>
                <a:latin typeface="Constantia" pitchFamily="18" charset="0"/>
              </a:rPr>
              <a:t>Нинья</a:t>
            </a:r>
            <a:r>
              <a:rPr lang="ru-RU" sz="2400" b="1" dirty="0">
                <a:solidFill>
                  <a:srgbClr val="002060"/>
                </a:solidFill>
                <a:latin typeface="Constantia" pitchFamily="18" charset="0"/>
              </a:rPr>
              <a:t>»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26900" r="1472"/>
          <a:stretch>
            <a:fillRect/>
          </a:stretch>
        </p:blipFill>
        <p:spPr>
          <a:xfrm>
            <a:off x="5000628" y="1071546"/>
            <a:ext cx="3802065" cy="449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7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1189"/>
          <a:stretch>
            <a:fillRect/>
          </a:stretch>
        </p:blipFill>
        <p:spPr>
          <a:xfrm>
            <a:off x="214282" y="928670"/>
            <a:ext cx="4506937" cy="5007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 l="12938" t="4256" r="7487" b="7729"/>
          <a:stretch>
            <a:fillRect/>
          </a:stretch>
        </p:blipFill>
        <p:spPr>
          <a:xfrm>
            <a:off x="2428860" y="285728"/>
            <a:ext cx="3948123" cy="62797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Христофор Колумб </a:t>
            </a:r>
            <a:endParaRPr lang="ru-RU" sz="6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sz="6600" b="1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6600" b="1" dirty="0">
                <a:solidFill>
                  <a:srgbClr val="002060"/>
                </a:solidFill>
              </a:rPr>
              <a:t>                   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1</a:t>
            </a:r>
            <a:r>
              <a:rPr lang="ru-RU" sz="6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4000" b="1" u="sng" dirty="0">
                <a:solidFill>
                  <a:schemeClr val="tx2"/>
                </a:solidFill>
                <a:latin typeface="Comic Sans MS" pitchFamily="66" charset="0"/>
              </a:rPr>
              <a:t>           </a:t>
            </a:r>
          </a:p>
          <a:p>
            <a:pPr>
              <a:buFontTx/>
              <a:buNone/>
            </a:pPr>
            <a:r>
              <a:rPr lang="ru-RU" sz="4000" b="1" u="sng" dirty="0">
                <a:solidFill>
                  <a:schemeClr val="tx2"/>
                </a:solidFill>
                <a:latin typeface="Comic Sans MS" pitchFamily="66" charset="0"/>
              </a:rPr>
              <a:t>         </a:t>
            </a:r>
          </a:p>
          <a:p>
            <a:pPr algn="ctr">
              <a:buFontTx/>
              <a:buNone/>
            </a:pP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397" name="Picture 5" descr="C:\Users\Администратор\AppData\Local\Microsoft\Windows\Temporary Internet Files\Content.IE5\F8TZ3OAT\MM9002836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465362"/>
            <a:ext cx="1357322" cy="1868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00020B"/>
              </a:clrFrom>
              <a:clrTo>
                <a:srgbClr val="00020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6314" y="2428868"/>
            <a:ext cx="4057143" cy="4001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14" name="Picture 10" descr="http://estherleguillou.unblog.fr/files/2011/01/magel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428604"/>
            <a:ext cx="4021831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9" name="Picture 23" descr="Рисунок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15932" y="1857364"/>
            <a:ext cx="4443072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4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8994" t="7855" r="7959" b="11415"/>
          <a:stretch>
            <a:fillRect/>
          </a:stretch>
        </p:blipFill>
        <p:spPr>
          <a:xfrm>
            <a:off x="214281" y="285728"/>
            <a:ext cx="4441811" cy="4071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28596" y="4500570"/>
            <a:ext cx="39741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Constantia" pitchFamily="18" charset="0"/>
              </a:rPr>
              <a:t>Остров Огненная Земля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Рисунок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12000"/>
          </a:blip>
          <a:srcRect l="5542" r="11601" b="2478"/>
          <a:stretch>
            <a:fillRect/>
          </a:stretch>
        </p:blipFill>
        <p:spPr>
          <a:xfrm>
            <a:off x="248244" y="642918"/>
            <a:ext cx="855718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3" name="Rectangle 11"/>
          <p:cNvSpPr>
            <a:spLocks noGrp="1" noChangeArrowheads="1"/>
          </p:cNvSpPr>
          <p:nvPr>
            <p:ph idx="1"/>
          </p:nvPr>
        </p:nvSpPr>
        <p:spPr>
          <a:xfrm>
            <a:off x="323850" y="2143115"/>
            <a:ext cx="8605868" cy="419894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600" b="1" dirty="0" err="1" smtClean="0">
                <a:solidFill>
                  <a:srgbClr val="002060"/>
                </a:solidFill>
              </a:rPr>
              <a:t>Фернан</a:t>
            </a:r>
            <a:r>
              <a:rPr lang="ru-RU" sz="6600" dirty="0" smtClean="0">
                <a:solidFill>
                  <a:srgbClr val="002060"/>
                </a:solidFill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</a:rPr>
              <a:t>Магеллан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785794"/>
            <a:ext cx="4311261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704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6667" y="285728"/>
            <a:ext cx="410810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54580" y="496410"/>
            <a:ext cx="3795739" cy="579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0119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50824" y="1285861"/>
            <a:ext cx="4734944" cy="4651074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642918"/>
            <a:ext cx="7531125" cy="5500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Галилео Галилей</a:t>
            </a:r>
            <a:r>
              <a:rPr lang="ru-RU" sz="6600" dirty="0" smtClean="0">
                <a:solidFill>
                  <a:srgbClr val="002060"/>
                </a:solidFill>
              </a:rPr>
              <a:t> 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50017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6000" b="1" u="sng" dirty="0">
              <a:solidFill>
                <a:schemeClr val="tx2"/>
              </a:solidFill>
              <a:latin typeface="Comic Sans MS" pitchFamily="66" charset="0"/>
            </a:endParaRPr>
          </a:p>
          <a:p>
            <a:pPr algn="ctr">
              <a:buFontTx/>
              <a:buNone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</a:t>
            </a:r>
            <a:r>
              <a:rPr lang="ru-R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живу?</a:t>
            </a:r>
            <a:r>
              <a:rPr lang="ru-RU" sz="6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27655" name="Picture 7" descr="C:\Users\Администратор\AppData\Local\Microsoft\Windows\Temporary Internet Files\Content.IE5\F8TZ3OAT\MM900283649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812206"/>
            <a:ext cx="1157291" cy="159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4" name="Group 34"/>
          <p:cNvGraphicFramePr>
            <a:graphicFrameLocks noGrp="1"/>
          </p:cNvGraphicFramePr>
          <p:nvPr>
            <p:ph/>
          </p:nvPr>
        </p:nvGraphicFramePr>
        <p:xfrm>
          <a:off x="219075" y="227012"/>
          <a:ext cx="8567767" cy="6399564"/>
        </p:xfrm>
        <a:graphic>
          <a:graphicData uri="http://schemas.openxmlformats.org/drawingml/2006/table">
            <a:tbl>
              <a:tblPr/>
              <a:tblGrid>
                <a:gridCol w="4283884"/>
                <a:gridCol w="4283883"/>
              </a:tblGrid>
              <a:tr h="958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Материк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Животное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nstantia" pitchFamily="18" charset="0"/>
                        </a:rPr>
                        <a:t>или растение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Африка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Южная Америка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Евразия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Северная Америка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5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Австралия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17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onstantia" pitchFamily="18" charset="0"/>
                        </a:rPr>
                        <a:t>Антарктида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500174"/>
            <a:ext cx="8964612" cy="428628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4800" b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4800" dirty="0" smtClean="0"/>
              <a:t>У </a:t>
            </a:r>
            <a:r>
              <a:rPr lang="ru-RU" sz="4800" dirty="0" smtClean="0"/>
              <a:t>меня в ладонях страны,                                </a:t>
            </a:r>
            <a:br>
              <a:rPr lang="ru-RU" sz="4800" dirty="0" smtClean="0"/>
            </a:br>
            <a:r>
              <a:rPr lang="ru-RU" sz="4800" dirty="0" smtClean="0"/>
              <a:t>Реки, горы, океаны.                                            </a:t>
            </a:r>
            <a:br>
              <a:rPr lang="ru-RU" sz="4800" dirty="0" smtClean="0"/>
            </a:br>
            <a:r>
              <a:rPr lang="ru-RU" sz="4800" dirty="0" smtClean="0"/>
              <a:t>Догадались, в чём тут фокус?</a:t>
            </a:r>
            <a:br>
              <a:rPr lang="ru-RU" sz="4800" dirty="0" smtClean="0"/>
            </a:br>
            <a:r>
              <a:rPr lang="ru-RU" sz="4800" dirty="0" smtClean="0"/>
              <a:t>Я держу руками …</a:t>
            </a:r>
            <a:br>
              <a:rPr lang="ru-RU" sz="4800" dirty="0" smtClean="0"/>
            </a:b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Вопрос 1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1) Коала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1428736"/>
            <a:ext cx="5255666" cy="516745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2) Муравьед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2157" y="1500174"/>
            <a:ext cx="6507430" cy="4881864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3) Овцебык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1428736"/>
            <a:ext cx="7858180" cy="512600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4) Утконос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1428736"/>
            <a:ext cx="6607175" cy="500066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5)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6000" b="1" dirty="0">
                <a:solidFill>
                  <a:srgbClr val="002060"/>
                </a:solidFill>
              </a:rPr>
              <a:t>Носорог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606037"/>
            <a:ext cx="7121091" cy="476624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6) Секвойя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78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3426" y="1285860"/>
            <a:ext cx="3823138" cy="53578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07454" cy="1143000"/>
          </a:xfrm>
        </p:spPr>
        <p:txBody>
          <a:bodyPr/>
          <a:lstStyle/>
          <a:p>
            <a:r>
              <a:rPr lang="ru-RU" sz="6000" b="1" dirty="0">
                <a:solidFill>
                  <a:srgbClr val="002060"/>
                </a:solidFill>
              </a:rPr>
              <a:t>7) Виктория </a:t>
            </a:r>
            <a:r>
              <a:rPr lang="ru-RU" sz="6000" b="1" dirty="0" err="1">
                <a:solidFill>
                  <a:srgbClr val="002060"/>
                </a:solidFill>
              </a:rPr>
              <a:t>регия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891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117838" cy="499435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8) Эвкалипт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30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158372" cy="4929221"/>
          </a:xfrm>
          <a:noFill/>
          <a:ln/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79538"/>
            <a:ext cx="3500462" cy="435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9) Скунс</a:t>
            </a:r>
            <a:r>
              <a:rPr lang="ru-RU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428736"/>
            <a:ext cx="7092429" cy="510655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93206" cy="1143000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002060"/>
                </a:solidFill>
              </a:rPr>
              <a:t>10) Панда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357298"/>
            <a:ext cx="7072361" cy="5304270"/>
          </a:xfrm>
          <a:noFill/>
          <a:ln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143932" cy="1143000"/>
          </a:xfrm>
        </p:spPr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rgbClr val="002060"/>
                </a:solidFill>
              </a:rPr>
              <a:t>Вопрос 2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36"/>
            <a:ext cx="9001156" cy="4857783"/>
          </a:xfrm>
        </p:spPr>
        <p:txBody>
          <a:bodyPr/>
          <a:lstStyle/>
          <a:p>
            <a:pPr>
              <a:buNone/>
            </a:pPr>
            <a:r>
              <a:rPr lang="ru-RU" sz="4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800" dirty="0" smtClean="0"/>
              <a:t> </a:t>
            </a:r>
            <a:r>
              <a:rPr lang="ru-RU" sz="4800" dirty="0" smtClean="0"/>
              <a:t>Возьми, дружок, меня в поход!                                                                  </a:t>
            </a:r>
            <a:br>
              <a:rPr lang="ru-RU" sz="4800" dirty="0" smtClean="0"/>
            </a:br>
            <a:r>
              <a:rPr lang="ru-RU" sz="4800" dirty="0" smtClean="0"/>
              <a:t>Со мной никто не пропадёт!                                                                                          </a:t>
            </a:r>
            <a:br>
              <a:rPr lang="ru-RU" sz="4800" dirty="0" smtClean="0"/>
            </a:br>
            <a:r>
              <a:rPr lang="ru-RU" sz="4800" dirty="0" smtClean="0"/>
              <a:t>Дорогу точно укажу!</a:t>
            </a:r>
            <a:br>
              <a:rPr lang="ru-RU" sz="4800" dirty="0" smtClean="0"/>
            </a:br>
            <a:r>
              <a:rPr lang="ru-RU" sz="4800" dirty="0" smtClean="0"/>
              <a:t>Куда идти, – всегда скажу!</a:t>
            </a:r>
          </a:p>
          <a:p>
            <a:pPr>
              <a:buNone/>
            </a:pPr>
            <a:r>
              <a:rPr lang="ru-RU" sz="4800" dirty="0" smtClean="0"/>
              <a:t> </a:t>
            </a:r>
          </a:p>
          <a:p>
            <a:pPr>
              <a:buNone/>
            </a:pP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11) Императорский пингвин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57422" y="1285860"/>
            <a:ext cx="3635375" cy="5205412"/>
          </a:xfrm>
          <a:noFill/>
          <a:ln/>
        </p:spPr>
      </p:pic>
      <p:sp>
        <p:nvSpPr>
          <p:cNvPr id="5120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15338" y="6357958"/>
            <a:ext cx="682657" cy="358775"/>
          </a:xfrm>
          <a:prstGeom prst="actionButtonForwardNex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/>
              <a:t>            Географические </a:t>
            </a:r>
          </a:p>
          <a:p>
            <a:pPr>
              <a:buNone/>
            </a:pPr>
            <a:r>
              <a:rPr lang="ru-RU" sz="4000" dirty="0" smtClean="0"/>
              <a:t>             ассоциации</a:t>
            </a:r>
            <a:endParaRPr lang="ru-RU" sz="4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86766" cy="6572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214422"/>
            <a:ext cx="69294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 предложенному логическому ряду надо угадать географический термин</a:t>
            </a:r>
          </a:p>
          <a:p>
            <a:endParaRPr lang="ru-RU" sz="2400" b="1" dirty="0" smtClean="0"/>
          </a:p>
          <a:p>
            <a:r>
              <a:rPr lang="ru-RU" sz="2600" b="1" dirty="0" smtClean="0"/>
              <a:t>№1: Волна, землетрясение, скорость, опасность, бедствия </a:t>
            </a:r>
          </a:p>
          <a:p>
            <a:r>
              <a:rPr lang="ru-RU" sz="2600" b="1" dirty="0" smtClean="0"/>
              <a:t>№2:Река, море, испарение, облако, осадки </a:t>
            </a:r>
          </a:p>
          <a:p>
            <a:r>
              <a:rPr lang="ru-RU" sz="2600" b="1" dirty="0" smtClean="0"/>
              <a:t>№3:Скалы, пороги, вода, зрелище, грохот </a:t>
            </a:r>
          </a:p>
          <a:p>
            <a:r>
              <a:rPr lang="ru-RU" sz="2600" b="1" dirty="0" smtClean="0"/>
              <a:t>№</a:t>
            </a:r>
            <a:r>
              <a:rPr lang="ru-RU" sz="2600" b="1" dirty="0" smtClean="0"/>
              <a:t>4:Океан</a:t>
            </a:r>
            <a:r>
              <a:rPr lang="ru-RU" sz="2600" b="1" dirty="0" smtClean="0"/>
              <a:t>, лёд, гора, опасность, Титаник </a:t>
            </a:r>
          </a:p>
          <a:p>
            <a:r>
              <a:rPr lang="ru-RU" sz="2600" b="1" dirty="0" smtClean="0"/>
              <a:t>№5:Землетрясение, предупреждение, баллы, Рихтер, пишет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№6 Звёздный, весёлый, холодный,    тёплый, слабый, южный, северо-западный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№7 Живая, мёртвая, жёсткая, мягкая,  мутная, прозрачная, проточная, солёная, пресная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№</a:t>
            </a:r>
            <a:r>
              <a:rPr lang="ru-RU" dirty="0" smtClean="0"/>
              <a:t>8</a:t>
            </a:r>
            <a:r>
              <a:rPr lang="ru-RU" dirty="0" smtClean="0"/>
              <a:t> </a:t>
            </a:r>
            <a:r>
              <a:rPr lang="ru-RU" dirty="0" smtClean="0"/>
              <a:t>Жара, сухо, амплитуда, мираж, дюна</a:t>
            </a:r>
            <a:r>
              <a:rPr lang="ru-RU" sz="2800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214311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</a:t>
            </a:r>
            <a:r>
              <a:rPr lang="ru-RU" sz="6000" dirty="0" smtClean="0">
                <a:solidFill>
                  <a:srgbClr val="0070C0"/>
                </a:solidFill>
              </a:rPr>
              <a:t> «болельщиков»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250824" y="2643181"/>
            <a:ext cx="8536017" cy="3482981"/>
          </a:xfrm>
        </p:spPr>
        <p:txBody>
          <a:bodyPr/>
          <a:lstStyle/>
          <a:p>
            <a:pPr marL="0" indent="0" algn="ctr">
              <a:buFontTx/>
              <a:buNone/>
              <a:tabLst>
                <a:tab pos="0" algn="l"/>
              </a:tabLst>
            </a:pPr>
            <a:r>
              <a:rPr lang="ru-RU" sz="6600" b="1" dirty="0" smtClean="0">
                <a:solidFill>
                  <a:srgbClr val="C00000"/>
                </a:solidFill>
              </a:rPr>
              <a:t>Ты мне </a:t>
            </a:r>
            <a:r>
              <a:rPr lang="ru-RU" sz="6600" b="1" dirty="0">
                <a:solidFill>
                  <a:srgbClr val="C00000"/>
                </a:solidFill>
              </a:rPr>
              <a:t>- я </a:t>
            </a:r>
            <a:r>
              <a:rPr lang="ru-RU" sz="6600" b="1" dirty="0" smtClean="0">
                <a:solidFill>
                  <a:srgbClr val="C00000"/>
                </a:solidFill>
              </a:rPr>
              <a:t>тебе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</a:t>
            </a:r>
            <a:r>
              <a:rPr lang="ru-RU" b="1" dirty="0" smtClean="0">
                <a:solidFill>
                  <a:srgbClr val="7030A0"/>
                </a:solidFill>
              </a:rPr>
              <a:t>1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643998" cy="4911741"/>
          </a:xfrm>
        </p:spPr>
        <p:txBody>
          <a:bodyPr/>
          <a:lstStyle/>
          <a:p>
            <a:pPr lvl="0">
              <a:buNone/>
            </a:pPr>
            <a:endParaRPr lang="ru-RU" sz="2800" dirty="0" smtClean="0"/>
          </a:p>
          <a:p>
            <a:pPr>
              <a:buNone/>
            </a:pPr>
            <a:r>
              <a:rPr lang="ru-RU" sz="4400" dirty="0" smtClean="0"/>
              <a:t>    Лишь </a:t>
            </a:r>
            <a:r>
              <a:rPr lang="ru-RU" sz="4400" dirty="0" smtClean="0"/>
              <a:t>в стране большой, </a:t>
            </a:r>
            <a:r>
              <a:rPr lang="ru-RU" sz="4400" dirty="0" smtClean="0"/>
              <a:t>   зелёной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 </a:t>
            </a:r>
            <a:r>
              <a:rPr lang="ru-RU" sz="4400" dirty="0" smtClean="0"/>
              <a:t>  Кенгуру </a:t>
            </a:r>
            <a:r>
              <a:rPr lang="ru-RU" sz="4400" dirty="0" smtClean="0"/>
              <a:t>живёт смышлёный.</a:t>
            </a:r>
          </a:p>
          <a:p>
            <a:pPr>
              <a:buNone/>
            </a:pPr>
            <a:r>
              <a:rPr lang="ru-RU" sz="4400" dirty="0" smtClean="0"/>
              <a:t> </a:t>
            </a:r>
            <a:r>
              <a:rPr lang="ru-RU" sz="4400" dirty="0" smtClean="0"/>
              <a:t>   Он </a:t>
            </a:r>
            <a:r>
              <a:rPr lang="ru-RU" sz="4400" dirty="0" smtClean="0"/>
              <a:t>своих детей не бросит,</a:t>
            </a:r>
          </a:p>
          <a:p>
            <a:pPr>
              <a:buNone/>
            </a:pPr>
            <a:r>
              <a:rPr lang="ru-RU" sz="4400" dirty="0" smtClean="0"/>
              <a:t>   </a:t>
            </a:r>
            <a:r>
              <a:rPr lang="ru-RU" sz="4400" dirty="0" smtClean="0"/>
              <a:t> Он с собой их в сумке </a:t>
            </a:r>
            <a:r>
              <a:rPr lang="ru-RU" sz="4400" dirty="0" smtClean="0"/>
              <a:t>носит</a:t>
            </a:r>
            <a:endParaRPr lang="ru-RU" sz="4400" dirty="0" smtClean="0"/>
          </a:p>
          <a:p>
            <a:pPr marL="0" indent="0">
              <a:buNone/>
            </a:pP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Вопрос  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 Там </a:t>
            </a:r>
            <a:r>
              <a:rPr lang="ru-RU" sz="4000" dirty="0" smtClean="0"/>
              <a:t>снуют акулы, прыгают гориллы.</a:t>
            </a:r>
          </a:p>
          <a:p>
            <a:pPr>
              <a:buNone/>
            </a:pPr>
            <a:r>
              <a:rPr lang="ru-RU" sz="4000" dirty="0" smtClean="0"/>
              <a:t> Страшные «большие злые крокодилы</a:t>
            </a:r>
          </a:p>
          <a:p>
            <a:pPr>
              <a:buNone/>
            </a:pPr>
            <a:r>
              <a:rPr lang="ru-RU" sz="4000" dirty="0" smtClean="0"/>
              <a:t> Будут вас кусать, бить и обижать».</a:t>
            </a:r>
          </a:p>
          <a:p>
            <a:pPr>
              <a:buNone/>
            </a:pPr>
            <a:r>
              <a:rPr lang="ru-RU" sz="4000" dirty="0" smtClean="0"/>
              <a:t> Помните то место, где нельзя гулять?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3</a:t>
            </a:r>
            <a:r>
              <a:rPr lang="ru-RU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785794"/>
            <a:ext cx="8643998" cy="5340369"/>
          </a:xfrm>
        </p:spPr>
        <p:txBody>
          <a:bodyPr/>
          <a:lstStyle/>
          <a:p>
            <a:pPr>
              <a:buNone/>
            </a:pPr>
            <a:r>
              <a:rPr lang="ru-RU" sz="4000" dirty="0" smtClean="0"/>
              <a:t>Здесь горы-великаны –</a:t>
            </a:r>
          </a:p>
          <a:p>
            <a:pPr>
              <a:buNone/>
            </a:pPr>
            <a:r>
              <a:rPr lang="ru-RU" sz="4000" dirty="0" smtClean="0"/>
              <a:t> Тибет, Алтай, Памир,</a:t>
            </a:r>
          </a:p>
          <a:p>
            <a:pPr>
              <a:buNone/>
            </a:pPr>
            <a:r>
              <a:rPr lang="ru-RU" sz="4000" dirty="0" smtClean="0"/>
              <a:t> Карпаты и Балканы.</a:t>
            </a:r>
          </a:p>
          <a:p>
            <a:pPr>
              <a:buNone/>
            </a:pPr>
            <a:r>
              <a:rPr lang="ru-RU" sz="4000" dirty="0" smtClean="0"/>
              <a:t> Их знает целый мир.</a:t>
            </a:r>
          </a:p>
          <a:p>
            <a:pPr>
              <a:buNone/>
            </a:pPr>
            <a:r>
              <a:rPr lang="ru-RU" sz="4000" dirty="0" smtClean="0"/>
              <a:t> Здесь реки – Обь и Ангара,</a:t>
            </a:r>
          </a:p>
          <a:p>
            <a:pPr>
              <a:buNone/>
            </a:pPr>
            <a:r>
              <a:rPr lang="ru-RU" sz="4000" dirty="0" smtClean="0"/>
              <a:t> Дон, Волга, Лена и Кура.</a:t>
            </a:r>
          </a:p>
          <a:p>
            <a:pPr>
              <a:buNone/>
            </a:pPr>
            <a:r>
              <a:rPr lang="ru-RU" sz="4000" dirty="0" smtClean="0"/>
              <a:t> Лесов многообразие</a:t>
            </a:r>
          </a:p>
          <a:p>
            <a:pPr>
              <a:buNone/>
            </a:pPr>
            <a:r>
              <a:rPr lang="ru-RU" sz="4000" dirty="0" smtClean="0"/>
              <a:t> В родной для нас …</a:t>
            </a:r>
          </a:p>
          <a:p>
            <a:pPr marL="0" indent="0">
              <a:buNone/>
            </a:pPr>
            <a:endParaRPr lang="ru-RU" sz="4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Вопрос 4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72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6286520"/>
            <a:ext cx="676250" cy="360363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0" dirty="0" smtClean="0"/>
              <a:t>    </a:t>
            </a:r>
            <a:r>
              <a:rPr lang="ru-RU" sz="4400" dirty="0" smtClean="0"/>
              <a:t>Мы найдём на глобусе</a:t>
            </a:r>
          </a:p>
          <a:p>
            <a:pPr>
              <a:buNone/>
            </a:pPr>
            <a:r>
              <a:rPr lang="ru-RU" sz="4400" dirty="0" smtClean="0"/>
              <a:t>    Два различных полюса!</a:t>
            </a:r>
          </a:p>
          <a:p>
            <a:pPr>
              <a:buNone/>
            </a:pPr>
            <a:r>
              <a:rPr lang="ru-RU" sz="4400" dirty="0" smtClean="0"/>
              <a:t>    А у Южного найдём</a:t>
            </a:r>
          </a:p>
          <a:p>
            <a:pPr>
              <a:buNone/>
            </a:pPr>
            <a:r>
              <a:rPr lang="ru-RU" sz="4400" dirty="0" smtClean="0"/>
              <a:t>   Материк, покрытый льдом!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4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dirty="0" smtClean="0"/>
              <a:t>Угадайте материк:</a:t>
            </a:r>
            <a:br>
              <a:rPr lang="ru-RU" sz="4400" dirty="0" smtClean="0"/>
            </a:br>
            <a:r>
              <a:rPr lang="ru-RU" sz="4400" dirty="0" smtClean="0"/>
              <a:t>Краем Арктики достиг,</a:t>
            </a:r>
            <a:br>
              <a:rPr lang="ru-RU" sz="4400" dirty="0" smtClean="0"/>
            </a:br>
            <a:r>
              <a:rPr lang="ru-RU" sz="4400" dirty="0" smtClean="0"/>
              <a:t>В океанах трех купался,</a:t>
            </a:r>
            <a:br>
              <a:rPr lang="ru-RU" sz="4400" dirty="0" smtClean="0"/>
            </a:br>
            <a:r>
              <a:rPr lang="ru-RU" sz="4400" dirty="0" smtClean="0"/>
              <a:t>За руку с сестрой держался? </a:t>
            </a:r>
            <a:br>
              <a:rPr lang="ru-RU" sz="4400" dirty="0" smtClean="0"/>
            </a:b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3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85860"/>
            <a:ext cx="8572560" cy="557214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 Территории </a:t>
            </a:r>
            <a:r>
              <a:rPr lang="ru-RU" sz="4800" dirty="0" smtClean="0"/>
              <a:t>страны</a:t>
            </a:r>
            <a:br>
              <a:rPr lang="ru-RU" sz="4800" dirty="0" smtClean="0"/>
            </a:br>
            <a:r>
              <a:rPr lang="ru-RU" sz="4800" dirty="0" smtClean="0"/>
              <a:t>Вы, ребята, знать должны,</a:t>
            </a:r>
            <a:br>
              <a:rPr lang="ru-RU" sz="4800" dirty="0" smtClean="0"/>
            </a:br>
            <a:r>
              <a:rPr lang="ru-RU" sz="4800" dirty="0" smtClean="0"/>
              <a:t>Чтобы письма всем писать,</a:t>
            </a:r>
            <a:br>
              <a:rPr lang="ru-RU" sz="4800" dirty="0" smtClean="0"/>
            </a:br>
            <a:r>
              <a:rPr lang="ru-RU" sz="4800" dirty="0" smtClean="0"/>
              <a:t>Чтоб посылки отправлять.</a:t>
            </a:r>
            <a:br>
              <a:rPr lang="ru-RU" sz="4800" dirty="0" smtClean="0"/>
            </a:br>
            <a:r>
              <a:rPr lang="ru-RU" sz="4800" dirty="0" smtClean="0"/>
              <a:t>Есть Рязанская, Тверская,</a:t>
            </a:r>
            <a:br>
              <a:rPr lang="ru-RU" sz="4800" dirty="0" smtClean="0"/>
            </a:br>
            <a:r>
              <a:rPr lang="ru-RU" sz="4800" dirty="0" smtClean="0"/>
              <a:t>А у </a:t>
            </a:r>
            <a:r>
              <a:rPr lang="ru-RU" sz="4800" dirty="0" smtClean="0"/>
              <a:t>нас </a:t>
            </a:r>
            <a:r>
              <a:rPr lang="ru-RU" sz="4800" dirty="0" smtClean="0"/>
              <a:t>она какая ?</a:t>
            </a:r>
          </a:p>
          <a:p>
            <a:pPr>
              <a:buNone/>
            </a:pPr>
            <a:endParaRPr lang="ru-RU" sz="4800" dirty="0" smtClean="0"/>
          </a:p>
          <a:p>
            <a:pPr>
              <a:buFontTx/>
              <a:buNone/>
            </a:pP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5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Вопрос 5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3431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034" y="6286520"/>
            <a:ext cx="674663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От Аляски до Майами,</a:t>
            </a:r>
            <a:br>
              <a:rPr lang="ru-RU" sz="4800" dirty="0" smtClean="0"/>
            </a:br>
            <a:r>
              <a:rPr lang="ru-RU" sz="4800" dirty="0" smtClean="0"/>
              <a:t>Тот материк мы знаем с вами!</a:t>
            </a:r>
            <a:br>
              <a:rPr lang="ru-RU" sz="4800" dirty="0" smtClean="0"/>
            </a:br>
            <a:r>
              <a:rPr lang="ru-RU" sz="4800" dirty="0" smtClean="0"/>
              <a:t>Здесь берега двух рек великих</a:t>
            </a:r>
            <a:br>
              <a:rPr lang="ru-RU" sz="4800" dirty="0" smtClean="0"/>
            </a:br>
            <a:r>
              <a:rPr lang="ru-RU" sz="4800" dirty="0" smtClean="0"/>
              <a:t>Миссури вместе с Миссисипи!</a:t>
            </a:r>
            <a:endParaRPr lang="ru-RU" sz="4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5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14422"/>
            <a:ext cx="8572560" cy="4911741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В честь титана назван он,</a:t>
            </a:r>
            <a:br>
              <a:rPr lang="ru-RU" sz="3600" dirty="0" smtClean="0"/>
            </a:br>
            <a:r>
              <a:rPr lang="ru-RU" sz="3600" dirty="0" smtClean="0"/>
              <a:t>Треугольник гиблый в нём.</a:t>
            </a:r>
            <a:br>
              <a:rPr lang="ru-RU" sz="3600" dirty="0" smtClean="0"/>
            </a:br>
            <a:r>
              <a:rPr lang="ru-RU" sz="3600" dirty="0" smtClean="0"/>
              <a:t>Затонул там материк,</a:t>
            </a:r>
            <a:br>
              <a:rPr lang="ru-RU" sz="3600" dirty="0" smtClean="0"/>
            </a:br>
            <a:r>
              <a:rPr lang="ru-RU" sz="3600" dirty="0" smtClean="0"/>
              <a:t>Лишь второй, как он велик.</a:t>
            </a:r>
            <a:br>
              <a:rPr lang="ru-RU" sz="3600" dirty="0" smtClean="0"/>
            </a:br>
            <a:r>
              <a:rPr lang="ru-RU" sz="3600" dirty="0" smtClean="0"/>
              <a:t>Там есть море “всех морей”,</a:t>
            </a:r>
            <a:br>
              <a:rPr lang="ru-RU" sz="3600" dirty="0" smtClean="0"/>
            </a:br>
            <a:r>
              <a:rPr lang="ru-RU" sz="3600" dirty="0" smtClean="0"/>
              <a:t>Есть течение, потеплей,</a:t>
            </a:r>
            <a:br>
              <a:rPr lang="ru-RU" sz="3600" dirty="0" smtClean="0"/>
            </a:br>
            <a:r>
              <a:rPr lang="ru-RU" sz="3600" dirty="0" smtClean="0"/>
              <a:t>Разделяет он “Два Света”,</a:t>
            </a:r>
            <a:br>
              <a:rPr lang="ru-RU" sz="3600" dirty="0" smtClean="0"/>
            </a:br>
            <a:r>
              <a:rPr lang="ru-RU" sz="3600" dirty="0" smtClean="0"/>
              <a:t>Там зима сменяет лето.</a:t>
            </a:r>
            <a:br>
              <a:rPr lang="ru-RU" sz="3600" dirty="0" smtClean="0"/>
            </a:br>
            <a:r>
              <a:rPr lang="ru-RU" sz="3600" dirty="0" smtClean="0"/>
              <a:t>Дайте правильный ответ,</a:t>
            </a:r>
            <a:br>
              <a:rPr lang="ru-RU" sz="3600" dirty="0" smtClean="0"/>
            </a:br>
            <a:r>
              <a:rPr lang="ru-RU" sz="3600" dirty="0" smtClean="0"/>
              <a:t>Назовите сей объект?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Вопрос 6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83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42844" y="6286520"/>
            <a:ext cx="642942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   Кругом вода, а с питьем беда.</a:t>
            </a:r>
            <a:br>
              <a:rPr lang="ru-RU" sz="4400" dirty="0" smtClean="0"/>
            </a:br>
            <a:r>
              <a:rPr lang="ru-RU" sz="4400" dirty="0" smtClean="0"/>
              <a:t>Кто знает, где это бывает?…</a:t>
            </a:r>
            <a:endParaRPr lang="ru-RU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Вопрос </a:t>
            </a:r>
            <a:r>
              <a:rPr lang="ru-RU" b="1" dirty="0" smtClean="0">
                <a:solidFill>
                  <a:srgbClr val="7030A0"/>
                </a:solidFill>
              </a:rPr>
              <a:t>7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196975"/>
            <a:ext cx="8643998" cy="48990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Глубокие воды,</a:t>
            </a:r>
            <a:br>
              <a:rPr lang="ru-RU" sz="3600" dirty="0" smtClean="0"/>
            </a:br>
            <a:r>
              <a:rPr lang="ru-RU" sz="3600" dirty="0" smtClean="0"/>
              <a:t>В них рыбы, киты и даже акулы не редкость.</a:t>
            </a:r>
            <a:br>
              <a:rPr lang="ru-RU" sz="3600" dirty="0" smtClean="0"/>
            </a:br>
            <a:r>
              <a:rPr lang="ru-RU" sz="3600" dirty="0" smtClean="0"/>
              <a:t>Уходят в дальний путь корабли,</a:t>
            </a:r>
            <a:br>
              <a:rPr lang="ru-RU" sz="3600" dirty="0" smtClean="0"/>
            </a:br>
            <a:r>
              <a:rPr lang="ru-RU" sz="3600" dirty="0" smtClean="0"/>
              <a:t>Казалось бы, что в бесконечность.</a:t>
            </a:r>
            <a:br>
              <a:rPr lang="ru-RU" sz="3600" dirty="0" smtClean="0"/>
            </a:br>
            <a:r>
              <a:rPr lang="ru-RU" sz="3600" dirty="0" smtClean="0"/>
              <a:t>По водам тем можно добраться до стран,</a:t>
            </a:r>
            <a:br>
              <a:rPr lang="ru-RU" sz="3600" dirty="0" smtClean="0"/>
            </a:br>
            <a:r>
              <a:rPr lang="ru-RU" sz="3600" dirty="0" smtClean="0"/>
              <a:t>К которым ведет «Великан»  океан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8372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285720" y="6286520"/>
            <a:ext cx="642942" cy="360362"/>
          </a:xfrm>
          <a:prstGeom prst="actionButtonBackPreviou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>
                <a:solidFill>
                  <a:srgbClr val="0070C0"/>
                </a:solidFill>
              </a:rPr>
              <a:t>Конкурс </a:t>
            </a:r>
            <a:r>
              <a:rPr lang="ru-RU" sz="6000" dirty="0" smtClean="0">
                <a:solidFill>
                  <a:srgbClr val="0070C0"/>
                </a:solidFill>
              </a:rPr>
              <a:t> Капитанов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           </a:t>
            </a:r>
            <a:r>
              <a:rPr lang="ru-RU" sz="6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заморочки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1" name="Picture 5" descr="C:\Users\Администратор\AppData\Local\Microsoft\Windows\Temporary Internet Files\Content.IE5\SVOQY96V\MM90004107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143512"/>
            <a:ext cx="1227058" cy="13525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662" name="Picture 6" descr="C:\Users\Администратор\AppData\Local\Microsoft\Windows\Temporary Internet Files\Content.IE5\4IHQG6VO\MM900283568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4929198"/>
            <a:ext cx="1511682" cy="1690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0" dirty="0" smtClean="0"/>
          </a:p>
          <a:p>
            <a:pPr>
              <a:buNone/>
            </a:pPr>
            <a:r>
              <a:rPr lang="ru-RU" dirty="0" smtClean="0"/>
              <a:t>1 В </a:t>
            </a:r>
            <a:r>
              <a:rPr lang="ru-RU" dirty="0" smtClean="0"/>
              <a:t>сто морей тот великан,</a:t>
            </a:r>
            <a:br>
              <a:rPr lang="ru-RU" dirty="0" smtClean="0"/>
            </a:br>
            <a:r>
              <a:rPr lang="ru-RU" dirty="0" smtClean="0"/>
              <a:t>Он зовётся  </a:t>
            </a:r>
            <a:r>
              <a:rPr lang="ru-RU" dirty="0" smtClean="0"/>
              <a:t>?</a:t>
            </a:r>
          </a:p>
          <a:p>
            <a:pPr>
              <a:buNone/>
            </a:pPr>
            <a:r>
              <a:rPr lang="ru-RU" dirty="0" smtClean="0"/>
              <a:t>2 Бьёт </a:t>
            </a:r>
            <a:r>
              <a:rPr lang="ru-RU" dirty="0" smtClean="0"/>
              <a:t>источника фонтан, струя до поднебесья.</a:t>
            </a:r>
            <a:br>
              <a:rPr lang="ru-RU" dirty="0" smtClean="0"/>
            </a:br>
            <a:r>
              <a:rPr lang="ru-RU" dirty="0" smtClean="0"/>
              <a:t>В соседях с ним живёт вулкан, фонтан вам тот известен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№3 Он </a:t>
            </a:r>
            <a:r>
              <a:rPr lang="ru-RU" dirty="0" smtClean="0"/>
              <a:t>без рук, он без ног из земли пробиться смог,</a:t>
            </a:r>
            <a:br>
              <a:rPr lang="ru-RU" dirty="0" smtClean="0"/>
            </a:br>
            <a:r>
              <a:rPr lang="ru-RU" dirty="0" smtClean="0"/>
              <a:t>Нас он летом, в самый зной, ледяной поит </a:t>
            </a:r>
            <a:r>
              <a:rPr lang="ru-RU" dirty="0" smtClean="0"/>
              <a:t>водой</a:t>
            </a:r>
          </a:p>
          <a:p>
            <a:pPr>
              <a:buNone/>
            </a:pPr>
            <a:r>
              <a:rPr lang="ru-RU" dirty="0" smtClean="0"/>
              <a:t>  № 4 С </a:t>
            </a:r>
            <a:r>
              <a:rPr lang="ru-RU" dirty="0" smtClean="0"/>
              <a:t>высоты большой срываясь, громко он ревёт.</a:t>
            </a:r>
            <a:br>
              <a:rPr lang="ru-RU" dirty="0" smtClean="0"/>
            </a:br>
            <a:r>
              <a:rPr lang="ru-RU" dirty="0" smtClean="0"/>
              <a:t>И, о камни разбиваясь, пеною встаёт</a:t>
            </a:r>
            <a:r>
              <a:rPr lang="ru-RU" b="0" dirty="0" smtClean="0"/>
              <a:t>. </a:t>
            </a:r>
            <a:endParaRPr lang="ru-RU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0" dirty="0" smtClean="0"/>
              <a:t>  </a:t>
            </a:r>
            <a:r>
              <a:rPr lang="ru-RU" dirty="0" smtClean="0"/>
              <a:t>№5 Рядом</a:t>
            </a:r>
            <a:r>
              <a:rPr lang="ru-RU" dirty="0" smtClean="0"/>
              <a:t>, рядом острова, не один, да и не </a:t>
            </a:r>
            <a:r>
              <a:rPr lang="ru-RU" dirty="0" smtClean="0"/>
              <a:t>два, а </a:t>
            </a:r>
            <a:r>
              <a:rPr lang="ru-RU" dirty="0" smtClean="0"/>
              <a:t>десятки, сотни сотен, жить в соседстве им охотней.</a:t>
            </a:r>
            <a:br>
              <a:rPr lang="ru-RU" dirty="0" smtClean="0"/>
            </a:br>
            <a:r>
              <a:rPr lang="ru-RU" dirty="0" smtClean="0"/>
              <a:t>Все родные, как никак. Значит здесь </a:t>
            </a:r>
            <a:r>
              <a:rPr lang="ru-RU" dirty="0" smtClean="0"/>
              <a:t>-?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№6 </a:t>
            </a:r>
            <a:r>
              <a:rPr lang="ru-RU" dirty="0" smtClean="0"/>
              <a:t>В тихую погоду</a:t>
            </a:r>
            <a:br>
              <a:rPr lang="ru-RU" dirty="0" smtClean="0"/>
            </a:br>
            <a:r>
              <a:rPr lang="ru-RU" dirty="0" smtClean="0"/>
              <a:t>Нет нас нигде,</a:t>
            </a:r>
            <a:br>
              <a:rPr lang="ru-RU" dirty="0" smtClean="0"/>
            </a:br>
            <a:r>
              <a:rPr lang="ru-RU" dirty="0" smtClean="0"/>
              <a:t>А ветер подует –</a:t>
            </a:r>
            <a:br>
              <a:rPr lang="ru-RU" dirty="0" smtClean="0"/>
            </a:br>
            <a:r>
              <a:rPr lang="ru-RU" dirty="0" smtClean="0"/>
              <a:t>Бежим по воде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№7 </a:t>
            </a:r>
            <a:r>
              <a:rPr lang="ru-RU" dirty="0" smtClean="0"/>
              <a:t>Два брата родных:</a:t>
            </a:r>
            <a:br>
              <a:rPr lang="ru-RU" dirty="0" smtClean="0"/>
            </a:br>
            <a:r>
              <a:rPr lang="ru-RU" dirty="0" smtClean="0"/>
              <a:t>Одного всякий видит,</a:t>
            </a:r>
            <a:br>
              <a:rPr lang="ru-RU" dirty="0" smtClean="0"/>
            </a:br>
            <a:r>
              <a:rPr lang="ru-RU" dirty="0" smtClean="0"/>
              <a:t>Да не слышит,</a:t>
            </a:r>
            <a:br>
              <a:rPr lang="ru-RU" dirty="0" smtClean="0"/>
            </a:br>
            <a:r>
              <a:rPr lang="ru-RU" dirty="0" smtClean="0"/>
              <a:t>Второго все слышат,</a:t>
            </a:r>
            <a:br>
              <a:rPr lang="ru-RU" dirty="0" smtClean="0"/>
            </a:br>
            <a:r>
              <a:rPr lang="ru-RU" dirty="0" smtClean="0"/>
              <a:t>Да </a:t>
            </a:r>
            <a:r>
              <a:rPr lang="ru-RU" smtClean="0"/>
              <a:t>не </a:t>
            </a:r>
            <a:r>
              <a:rPr lang="ru-RU" smtClean="0"/>
              <a:t>видят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№ 8 Много </a:t>
            </a:r>
            <a:r>
              <a:rPr lang="ru-RU" dirty="0" smtClean="0"/>
              <a:t>лет в горах подряд снег идёт и сыплет град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70C0"/>
                </a:solidFill>
              </a:rPr>
              <a:t>Конкурс 6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214422"/>
            <a:ext cx="8229600" cy="4900634"/>
          </a:xfrm>
        </p:spPr>
        <p:txBody>
          <a:bodyPr/>
          <a:lstStyle/>
          <a:p>
            <a:pPr>
              <a:buNone/>
            </a:pPr>
            <a:endParaRPr lang="ru-RU" sz="6600" b="0" dirty="0" smtClean="0"/>
          </a:p>
          <a:p>
            <a:pPr algn="ctr">
              <a:buFontTx/>
              <a:buNone/>
            </a:pPr>
            <a:endParaRPr lang="ru-RU" sz="6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 на внимание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4" name="Picture 4" descr="C:\Users\Администратор\AppData\Local\Microsoft\Windows\Temporary Internet Files\Content.IE5\0YV4KE5T\MM90028356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429132"/>
            <a:ext cx="1022297" cy="1185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5" name="Picture 5" descr="C:\Users\Администратор\AppData\Local\Microsoft\Windows\Temporary Internet Files\Content.IE5\F8TZ3OAT\MM900046501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286388"/>
            <a:ext cx="1386805" cy="127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86000" y="-24341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857364"/>
            <a:ext cx="6072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 </a:t>
            </a:r>
            <a:r>
              <a:rPr lang="ru-RU" sz="4800" b="1" dirty="0" smtClean="0"/>
              <a:t>В  океане  юмора</a:t>
            </a:r>
            <a:br>
              <a:rPr lang="ru-RU" sz="4800" b="1" dirty="0" smtClean="0"/>
            </a:br>
            <a:endParaRPr lang="ru-RU" sz="48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0"/>
            <a:ext cx="8429684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4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785926"/>
            <a:ext cx="8229600" cy="4268799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 smtClean="0"/>
              <a:t>Ну а в этой части света проживает </a:t>
            </a:r>
            <a:r>
              <a:rPr lang="ru-RU" sz="4800" dirty="0" smtClean="0"/>
              <a:t>пол планеты</a:t>
            </a:r>
            <a:r>
              <a:rPr lang="ru-RU" sz="4800" dirty="0" smtClean="0"/>
              <a:t>, и, конечно, здесь, без спора, самые большие горы …</a:t>
            </a:r>
          </a:p>
          <a:p>
            <a:pPr marL="0" indent="0">
              <a:buFontTx/>
              <a:buNone/>
            </a:pPr>
            <a:endParaRPr lang="ru-RU" sz="4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Солнце за день устаёт, </a:t>
            </a:r>
          </a:p>
          <a:p>
            <a:pPr algn="ctr">
              <a:buNone/>
            </a:pPr>
            <a:r>
              <a:rPr lang="ru-RU" dirty="0" smtClean="0"/>
              <a:t> На ночь спать оно идёт </a:t>
            </a:r>
          </a:p>
          <a:p>
            <a:pPr algn="ctr">
              <a:buNone/>
            </a:pPr>
            <a:r>
              <a:rPr lang="ru-RU" dirty="0" smtClean="0"/>
              <a:t> На полянку, за лесок, </a:t>
            </a:r>
          </a:p>
          <a:p>
            <a:pPr algn="ctr">
              <a:buNone/>
            </a:pPr>
            <a:r>
              <a:rPr lang="ru-RU" dirty="0" smtClean="0"/>
              <a:t> Ровно-ровно на восток.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Каждый с детства твёрдо знает: </a:t>
            </a:r>
          </a:p>
          <a:p>
            <a:pPr algn="ctr">
              <a:buNone/>
            </a:pPr>
            <a:r>
              <a:rPr lang="ru-RU" dirty="0" smtClean="0"/>
              <a:t> Ангара в Байкал впадает.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Слышу подсказку Вити-дружка, </a:t>
            </a:r>
          </a:p>
          <a:p>
            <a:pPr algn="ctr">
              <a:buNone/>
            </a:pPr>
            <a:r>
              <a:rPr lang="ru-RU" dirty="0" smtClean="0"/>
              <a:t> Что Эверест - большая река!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Знает каждый капитан:</a:t>
            </a:r>
          </a:p>
          <a:p>
            <a:pPr>
              <a:buNone/>
            </a:pPr>
            <a:r>
              <a:rPr lang="ru-RU" dirty="0" smtClean="0"/>
              <a:t>                     Волга –это океан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Край снегов,  морозов, вьюг</a:t>
            </a:r>
          </a:p>
          <a:p>
            <a:pPr>
              <a:buNone/>
            </a:pPr>
            <a:r>
              <a:rPr lang="ru-RU" dirty="0" smtClean="0"/>
              <a:t>                 Называем словом ЮГ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Солнце и небо багряного цвета</a:t>
            </a:r>
          </a:p>
          <a:p>
            <a:pPr>
              <a:buNone/>
            </a:pPr>
            <a:r>
              <a:rPr lang="ru-RU" dirty="0" smtClean="0"/>
              <a:t>       Ночь начинается после рассвета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Знать</a:t>
            </a:r>
            <a:r>
              <a:rPr lang="ru-RU" dirty="0" smtClean="0"/>
              <a:t>, ребята, вам пора,</a:t>
            </a:r>
          </a:p>
          <a:p>
            <a:pPr>
              <a:buNone/>
            </a:pPr>
            <a:r>
              <a:rPr lang="ru-RU" dirty="0" smtClean="0"/>
              <a:t>      Что </a:t>
            </a:r>
            <a:r>
              <a:rPr lang="ru-RU" dirty="0" smtClean="0"/>
              <a:t>Байкал у нас - гора</a:t>
            </a:r>
            <a:r>
              <a:rPr lang="ru-RU" b="0" dirty="0" smtClean="0"/>
              <a:t>.   </a:t>
            </a:r>
            <a:endParaRPr lang="ru-RU" b="0" dirty="0"/>
          </a:p>
        </p:txBody>
      </p: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Шесть океанов на планете</a:t>
            </a:r>
          </a:p>
          <a:p>
            <a:pPr>
              <a:buNone/>
            </a:pPr>
            <a:r>
              <a:rPr lang="ru-RU" dirty="0" smtClean="0"/>
              <a:t>      Согласны   с этим все ли дети?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57256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5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43050"/>
            <a:ext cx="8501122" cy="4071966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 </a:t>
            </a:r>
            <a:r>
              <a:rPr lang="ru-RU" sz="4800" dirty="0" smtClean="0"/>
              <a:t>Между прочим, говорят, </a:t>
            </a:r>
            <a:br>
              <a:rPr lang="ru-RU" sz="4800" dirty="0" smtClean="0"/>
            </a:br>
            <a:r>
              <a:rPr lang="ru-RU" sz="4800" dirty="0" smtClean="0"/>
              <a:t>Что цветные есть моря.</a:t>
            </a:r>
            <a:br>
              <a:rPr lang="ru-RU" sz="4800" dirty="0" smtClean="0"/>
            </a:br>
            <a:r>
              <a:rPr lang="ru-RU" sz="4800" dirty="0" smtClean="0"/>
              <a:t>Сможешь быстро, без совета,</a:t>
            </a:r>
            <a:br>
              <a:rPr lang="ru-RU" sz="4800" dirty="0" smtClean="0"/>
            </a:br>
            <a:r>
              <a:rPr lang="ru-RU" sz="4800" dirty="0" smtClean="0"/>
              <a:t>Отгадать четыре цвета?</a:t>
            </a:r>
            <a:br>
              <a:rPr lang="ru-RU" sz="4800" dirty="0" smtClean="0"/>
            </a:b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643998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6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285861"/>
            <a:ext cx="8643997" cy="4643470"/>
          </a:xfrm>
        </p:spPr>
        <p:txBody>
          <a:bodyPr/>
          <a:lstStyle/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Давай-ка слово назовём:</a:t>
            </a:r>
            <a:br>
              <a:rPr lang="ru-RU" sz="4800" dirty="0" smtClean="0"/>
            </a:br>
            <a:r>
              <a:rPr lang="ru-RU" sz="4800" dirty="0" smtClean="0"/>
              <a:t>Большой природный водоём,</a:t>
            </a:r>
            <a:br>
              <a:rPr lang="ru-RU" sz="4800" dirty="0" smtClean="0"/>
            </a:br>
            <a:r>
              <a:rPr lang="ru-RU" sz="4800" dirty="0" smtClean="0"/>
              <a:t>Что заперт прочно берегами.</a:t>
            </a:r>
            <a:br>
              <a:rPr lang="ru-RU" sz="4800" dirty="0" smtClean="0"/>
            </a:br>
            <a:r>
              <a:rPr lang="ru-RU" sz="4800" dirty="0" smtClean="0"/>
              <a:t>Ответ мы точно знаем с </a:t>
            </a:r>
            <a:r>
              <a:rPr lang="ru-RU" sz="4800" dirty="0" smtClean="0"/>
              <a:t>вами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7858148" y="6215082"/>
            <a:ext cx="258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>
                <a:solidFill>
                  <a:srgbClr val="002060"/>
                </a:solidFill>
              </a:rPr>
              <a:t>Вопрос </a:t>
            </a:r>
            <a:r>
              <a:rPr lang="ru-RU" sz="4800" b="1" u="sng" dirty="0" smtClean="0">
                <a:solidFill>
                  <a:srgbClr val="002060"/>
                </a:solidFill>
              </a:rPr>
              <a:t>7</a:t>
            </a:r>
            <a:endParaRPr lang="ru-RU" sz="4800" b="1" u="sng" dirty="0">
              <a:solidFill>
                <a:srgbClr val="00206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715436" cy="4786346"/>
          </a:xfrm>
        </p:spPr>
        <p:txBody>
          <a:bodyPr/>
          <a:lstStyle/>
          <a:p>
            <a:pPr>
              <a:buNone/>
            </a:pP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4800" dirty="0" smtClean="0"/>
              <a:t> Глобус делит ровная</a:t>
            </a:r>
          </a:p>
          <a:p>
            <a:pPr>
              <a:buNone/>
            </a:pPr>
            <a:r>
              <a:rPr lang="ru-RU" sz="4800" dirty="0" smtClean="0"/>
              <a:t>   Линия условная.</a:t>
            </a:r>
          </a:p>
          <a:p>
            <a:pPr>
              <a:buNone/>
            </a:pPr>
            <a:r>
              <a:rPr lang="ru-RU" sz="4800" dirty="0" smtClean="0"/>
              <a:t>   Выше – север, ниже – юг.</a:t>
            </a:r>
          </a:p>
          <a:p>
            <a:pPr>
              <a:buNone/>
            </a:pPr>
            <a:r>
              <a:rPr lang="ru-RU" sz="4800" dirty="0" smtClean="0"/>
              <a:t>   Назови границу, друг.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ettt5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planettt5</Template>
  <TotalTime>887</TotalTime>
  <Words>522</Words>
  <Application>Microsoft Office PowerPoint</Application>
  <PresentationFormat>Экран (4:3)</PresentationFormat>
  <Paragraphs>178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planettt5</vt:lpstr>
      <vt:lpstr>Слайд 1</vt:lpstr>
      <vt:lpstr>Конкурс 1 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Вопрос 11</vt:lpstr>
      <vt:lpstr>Вопрос 12</vt:lpstr>
      <vt:lpstr>Конкурс 2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Конкурс 3</vt:lpstr>
      <vt:lpstr>Слайд 29</vt:lpstr>
      <vt:lpstr>1) Коала </vt:lpstr>
      <vt:lpstr>2) Муравьед </vt:lpstr>
      <vt:lpstr>3) Овцебык </vt:lpstr>
      <vt:lpstr>4) Утконос </vt:lpstr>
      <vt:lpstr>5) Носорог </vt:lpstr>
      <vt:lpstr>6) Секвойя </vt:lpstr>
      <vt:lpstr>7) Виктория регия </vt:lpstr>
      <vt:lpstr>8) Эвкалипт </vt:lpstr>
      <vt:lpstr>9) Скунс </vt:lpstr>
      <vt:lpstr>10) Панда</vt:lpstr>
      <vt:lpstr>11) Императорский пингвин </vt:lpstr>
      <vt:lpstr>Конкурс 4</vt:lpstr>
      <vt:lpstr>  </vt:lpstr>
      <vt:lpstr>Слайд 43</vt:lpstr>
      <vt:lpstr>Конкурс  «болельщиков»</vt:lpstr>
      <vt:lpstr>Вопрос 1 </vt:lpstr>
      <vt:lpstr>Вопрос  2</vt:lpstr>
      <vt:lpstr>Вопрос 3 </vt:lpstr>
      <vt:lpstr>Вопрос 4</vt:lpstr>
      <vt:lpstr>Вопрос 4</vt:lpstr>
      <vt:lpstr>Вопрос 5</vt:lpstr>
      <vt:lpstr>Вопрос 5</vt:lpstr>
      <vt:lpstr>Вопрос 6</vt:lpstr>
      <vt:lpstr>Вопрос 7</vt:lpstr>
      <vt:lpstr>Конкурс  Капитанов</vt:lpstr>
      <vt:lpstr>Вопрос 1</vt:lpstr>
      <vt:lpstr>Вопрос 2</vt:lpstr>
      <vt:lpstr>Слайд 57</vt:lpstr>
      <vt:lpstr>Слайд 58</vt:lpstr>
      <vt:lpstr>Конкурс 6</vt:lpstr>
      <vt:lpstr>Вопрос 1</vt:lpstr>
      <vt:lpstr>Вопрос 2</vt:lpstr>
      <vt:lpstr>Вопрос 3</vt:lpstr>
      <vt:lpstr>Вопрос 4</vt:lpstr>
      <vt:lpstr>Вопрос  5</vt:lpstr>
      <vt:lpstr>Вопрос  6</vt:lpstr>
      <vt:lpstr>Вопрос 7</vt:lpstr>
      <vt:lpstr>Вопрос 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«БРЕЙН РИНГ»</dc:title>
  <dc:creator>katya</dc:creator>
  <cp:lastModifiedBy>Светлана</cp:lastModifiedBy>
  <cp:revision>127</cp:revision>
  <dcterms:created xsi:type="dcterms:W3CDTF">2011-02-26T10:08:41Z</dcterms:created>
  <dcterms:modified xsi:type="dcterms:W3CDTF">2024-03-09T17:36:04Z</dcterms:modified>
</cp:coreProperties>
</file>