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7" r:id="rId5"/>
    <p:sldId id="265" r:id="rId6"/>
    <p:sldId id="266" r:id="rId7"/>
    <p:sldId id="267" r:id="rId8"/>
    <p:sldId id="269" r:id="rId9"/>
    <p:sldId id="258" r:id="rId10"/>
    <p:sldId id="270" r:id="rId11"/>
    <p:sldId id="271" r:id="rId12"/>
    <p:sldId id="275" r:id="rId13"/>
    <p:sldId id="276" r:id="rId14"/>
    <p:sldId id="277" r:id="rId15"/>
    <p:sldId id="278" r:id="rId16"/>
    <p:sldId id="279" r:id="rId17"/>
    <p:sldId id="273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DD3FE5C-685E-40DC-8B47-8DF64F779F51}" type="datetime1">
              <a:rPr lang="ru-RU" smtClean="0"/>
              <a:t>06.09.2023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52D75A-407D-4103-A02A-5E07FB0FD905}" type="datetime1">
              <a:rPr lang="ru-RU" noProof="0" smtClean="0"/>
              <a:t>06.09.2023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561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80795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518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9045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51564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3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ять рисун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9" name="Рисунок 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1" name="Рисунок 2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5B8932-1B2E-4152-972E-5DDDF189815E}" type="datetime1">
              <a:rPr lang="ru-RU" noProof="0" smtClean="0"/>
              <a:t>06.09.2023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ABA02B-48D7-4F45-BDF4-92DC0DAD942C}" type="datetime1">
              <a:rPr lang="ru-RU" noProof="0" smtClean="0"/>
              <a:t>06.09.2023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DDE378-217F-408E-9F08-1F2C2197986A}" type="datetime1">
              <a:rPr lang="ru-RU" noProof="0" smtClean="0"/>
              <a:t>06.09.2023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B390B6-A938-4A3C-81E6-728DA5F6F5C9}" type="datetime1">
              <a:rPr lang="ru-RU" noProof="0" smtClean="0"/>
              <a:t>06.09.2023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CB6574-69C6-4D24-9F36-307D5EE1909D}" type="datetime1">
              <a:rPr lang="ru-RU" noProof="0" smtClean="0"/>
              <a:t>06.09.2023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86FE35-6E1F-4337-8DC1-75284CBAFF98}" type="datetime1">
              <a:rPr lang="ru-RU" noProof="0" smtClean="0"/>
              <a:t>06.09.2023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588FA2-CAE4-491F-91C5-2256E3BFB24E}" type="datetime1">
              <a:rPr lang="ru-RU" noProof="0" smtClean="0"/>
              <a:t>06.09.2023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6B729A-78D4-46ED-B78F-25AAD81A9EA1}" type="datetime1">
              <a:rPr lang="ru-RU" noProof="0" smtClean="0"/>
              <a:t>06.09.2023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2" name="Рисунок 11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48A9C3-BEC6-470C-8939-1BC0DFD13620}" type="datetime1">
              <a:rPr lang="ru-RU" noProof="0" smtClean="0"/>
              <a:t>06.09.2023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C929494-1A30-419E-AF45-4DF2B34B9C72}" type="datetime1">
              <a:rPr lang="ru-RU" noProof="0" smtClean="0"/>
              <a:t>06.09.2023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116632"/>
            <a:ext cx="8458200" cy="2520280"/>
          </a:xfrm>
        </p:spPr>
        <p:txBody>
          <a:bodyPr rtlCol="0"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700" dirty="0">
                <a:ea typeface="Calibri" panose="020F0502020204030204" pitchFamily="34" charset="0"/>
                <a:cs typeface="Times New Roman" panose="02020603050405020304" pitchFamily="18" charset="0"/>
              </a:rPr>
              <a:t>«Использование игровых технологий с целью повышения мотивации обучающихся по дополнительной образовательной программе.»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90163611-6028-4B32-B8D0-64D703CAB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6040" y="2780928"/>
            <a:ext cx="2160240" cy="2880320"/>
          </a:xfrm>
        </p:spPr>
        <p:txBody>
          <a:bodyPr>
            <a:normAutofit/>
          </a:bodyPr>
          <a:lstStyle/>
          <a:p>
            <a:r>
              <a:rPr lang="ru-RU" dirty="0"/>
              <a:t>Педагог дополнительного образования МКОУ ДО ЦР «Поколение»</a:t>
            </a:r>
          </a:p>
          <a:p>
            <a:r>
              <a:rPr lang="ru-RU" dirty="0"/>
              <a:t>Соловьева Ольга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48E6DE-0CB5-4DC2-AEB8-27188E1C6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543594"/>
          </a:xfrm>
        </p:spPr>
        <p:txBody>
          <a:bodyPr/>
          <a:lstStyle/>
          <a:p>
            <a:pPr algn="ctr"/>
            <a:r>
              <a:rPr lang="ru-RU" dirty="0"/>
              <a:t>Главные черты игры: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210E01-7708-4D11-9037-3D76C8AA26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31504" y="1116891"/>
            <a:ext cx="4281934" cy="41756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BDEB19CE-85BD-4EC7-A774-B74BB98CD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80" y="1124744"/>
            <a:ext cx="4389120" cy="4175601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+mj-lt"/>
              </a:rPr>
              <a:t>свободная развивающая деятельность; </a:t>
            </a:r>
          </a:p>
          <a:p>
            <a:r>
              <a:rPr lang="ru-RU" sz="2400" dirty="0">
                <a:solidFill>
                  <a:srgbClr val="000000"/>
                </a:solidFill>
                <a:latin typeface="+mj-lt"/>
              </a:rPr>
              <a:t>творческий, импровизационный, активный характер; </a:t>
            </a:r>
          </a:p>
          <a:p>
            <a:r>
              <a:rPr lang="ru-RU" sz="2400" dirty="0">
                <a:solidFill>
                  <a:srgbClr val="000000"/>
                </a:solidFill>
                <a:latin typeface="+mj-lt"/>
              </a:rPr>
              <a:t>эмоциональная приподнятость деятельности; </a:t>
            </a:r>
          </a:p>
          <a:p>
            <a:r>
              <a:rPr lang="ru-RU" sz="2400" dirty="0">
                <a:solidFill>
                  <a:srgbClr val="000000"/>
                </a:solidFill>
                <a:latin typeface="+mj-lt"/>
              </a:rPr>
              <a:t>наличие правил, содержания, логики и временной последовательности развития.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154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E3553-9582-4DA0-A2CC-402826682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116632"/>
            <a:ext cx="7315200" cy="129614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Игра как метод обучения</a:t>
            </a:r>
            <a:br>
              <a:rPr lang="ru-RU" b="1" dirty="0">
                <a:solidFill>
                  <a:srgbClr val="000000"/>
                </a:solidFill>
                <a:latin typeface="Roboto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852EBC-8B3C-4DA8-BDFD-8F3CC15A4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2800" y="1052736"/>
            <a:ext cx="5486400" cy="5271864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</a:rPr>
              <a:t>* в качестве самостоятельных технологий для освоения понятия, темы и даже раздела учебного предмета; </a:t>
            </a:r>
          </a:p>
          <a:p>
            <a:pPr algn="just"/>
            <a:r>
              <a:rPr lang="ru-RU" dirty="0">
                <a:solidFill>
                  <a:srgbClr val="000000"/>
                </a:solidFill>
              </a:rPr>
              <a:t>* как элементы (иногда весьма существенные) более обширной технологии; </a:t>
            </a:r>
          </a:p>
          <a:p>
            <a:pPr algn="just"/>
            <a:r>
              <a:rPr lang="ru-RU" dirty="0">
                <a:solidFill>
                  <a:srgbClr val="000000"/>
                </a:solidFill>
              </a:rPr>
              <a:t>* в качестве занятия или его части (введения, объяснения, закрепления, упражнения, контроля); </a:t>
            </a:r>
          </a:p>
          <a:p>
            <a:pPr algn="just"/>
            <a:r>
              <a:rPr lang="ru-RU" dirty="0">
                <a:solidFill>
                  <a:srgbClr val="000000"/>
                </a:solidFill>
              </a:rPr>
              <a:t>* как технологии свободной деятельности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6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0C1A2-9844-4C11-9B69-2F252E55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54359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Roboto"/>
              </a:rPr>
              <a:t>Пальчиковая, зрительная, дыхательная  гимнастика – игровая физкульт минутка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67A1B0-1774-4766-BBCC-6CFB0EB22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052736"/>
            <a:ext cx="9144000" cy="42507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u="sng" dirty="0">
                <a:solidFill>
                  <a:srgbClr val="000000"/>
                </a:solidFill>
                <a:latin typeface="Roboto"/>
              </a:rPr>
              <a:t>Физкульт минутка -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проводится, с целью активно изменить деятельность детей и этим ослабить утомление, а затем снова переключить их на продолжение занятие, развивать речь, координацию движения и мелкую моторику</a:t>
            </a:r>
          </a:p>
          <a:p>
            <a:pPr marL="0" indent="0">
              <a:buNone/>
            </a:pPr>
            <a:r>
              <a:rPr lang="ru-RU" u="sng" dirty="0">
                <a:solidFill>
                  <a:srgbClr val="000000"/>
                </a:solidFill>
                <a:latin typeface="Roboto"/>
              </a:rPr>
              <a:t>Пальчиковая гимнастика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- простые движения рук помогают убрать напряжение не только с самих рук, но и с губ, снимают умственную усталость. Они способны улучшить произношение многих звуков, а значит развивать речь ребенка. </a:t>
            </a:r>
          </a:p>
          <a:p>
            <a:pPr marL="0" indent="0">
              <a:buNone/>
            </a:pPr>
            <a:r>
              <a:rPr lang="ru-RU" u="sng" dirty="0">
                <a:solidFill>
                  <a:srgbClr val="000000"/>
                </a:solidFill>
                <a:latin typeface="Roboto"/>
              </a:rPr>
              <a:t>Зрительная гимнастика 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- улучшает кровоснабжение глазных яблок, нормализует тонус глазодвигательных мышц, способствует быстрому снятию зрительного утомления. </a:t>
            </a:r>
          </a:p>
          <a:p>
            <a:pPr marL="0" indent="0">
              <a:buNone/>
            </a:pPr>
            <a:r>
              <a:rPr lang="ru-RU" u="sng" dirty="0">
                <a:solidFill>
                  <a:srgbClr val="000000"/>
                </a:solidFill>
                <a:latin typeface="Roboto"/>
              </a:rPr>
              <a:t>Дыхательная гимнастика</a:t>
            </a:r>
            <a:r>
              <a:rPr lang="ru-RU" dirty="0">
                <a:solidFill>
                  <a:srgbClr val="000000"/>
                </a:solidFill>
                <a:latin typeface="Roboto"/>
              </a:rPr>
              <a:t> - правильное дыхание стимулирует работу сердца, головного мозга и нервной системы, избавляет человека от многих болезней, улучшает пищеварение, эффективная профилактика снижения заболеваемости.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25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82BCA6-5F14-4B84-88C1-676B6F54A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5435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/>
              <a:t>Вывод</a:t>
            </a:r>
            <a:r>
              <a:rPr lang="ru-RU" dirty="0"/>
              <a:t>: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A8F644-E757-49F1-9424-F6B7D435725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7C3F57-1308-4F91-B776-EA270D2E2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10400" y="908720"/>
            <a:ext cx="4630216" cy="4392487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+mj-lt"/>
              </a:rPr>
              <a:t>   Обучение в форме игры может и должно быть интересным, занимательным, но не развлекательным.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+mj-lt"/>
              </a:rPr>
              <a:t>    Составление игровых технологий из отдельных игр и элементов - забота каждого педагога.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Игра – это дело серьёзное!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5631B8-915B-4BA0-99C0-20C550960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20" y="908720"/>
            <a:ext cx="565672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8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F186A3-DFB7-4062-A0C6-BFFD413D1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692696"/>
            <a:ext cx="6729509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010400" y="476672"/>
            <a:ext cx="4558208" cy="4752528"/>
          </a:xfrm>
        </p:spPr>
        <p:txBody>
          <a:bodyPr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Успех и эффективность занятий с детьми определяет не только то, чему мы учим ребенка, но и в значительной степени то, как проводятся эти занятия.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 организации занятий педагог должен хорошо знать и учитывать то, что делает обучение легче, приятнее, интереснее и эффективнее.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одной из уникальных форм обучения, которая позволяет сделать увлекательными наши занятия являются игровые технологии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rtl="0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40EB3B-D038-4959-B064-4DA7BD6917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7582" b="7582"/>
          <a:stretch>
            <a:fillRect/>
          </a:stretch>
        </p:blipFill>
        <p:spPr>
          <a:xfrm>
            <a:off x="1199455" y="1861742"/>
            <a:ext cx="4824537" cy="29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076313" y="762185"/>
            <a:ext cx="8115419" cy="701674"/>
          </a:xfrm>
        </p:spPr>
        <p:txBody>
          <a:bodyPr rtlCol="0">
            <a:normAutofit fontScale="90000"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3100" b="1" dirty="0">
                <a:ea typeface="Calibri" panose="020F0502020204030204" pitchFamily="34" charset="0"/>
                <a:cs typeface="Times New Roman" panose="02020603050405020304" pitchFamily="18" charset="0"/>
              </a:rPr>
              <a:t>Что такое игра?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2907179" cy="1559768"/>
          </a:xfrm>
        </p:spPr>
        <p:txBody>
          <a:bodyPr rtlCol="0"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деятельности группы детей:</a:t>
            </a:r>
            <a:endParaRPr lang="ru-RU" sz="4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>
          <a:xfrm>
            <a:off x="5566714" y="5013176"/>
            <a:ext cx="6505950" cy="1728192"/>
          </a:xfrm>
        </p:spPr>
        <p:txBody>
          <a:bodyPr rtlCol="0">
            <a:normAutofit fontScale="25000" lnSpcReduction="20000"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5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Помогает снять чувство усталости.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5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Раскрывает способности детей, их индивидуальность.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5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Помогает с увлечением осваивать новые теоретические вопросы и закреплять знания полученные в процессе обучения.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ru-RU" sz="5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Усиливает непроизвольное запоминание. </a:t>
            </a:r>
          </a:p>
          <a:p>
            <a:pPr rtl="0">
              <a:spcBef>
                <a:spcPts val="600"/>
              </a:spcBef>
            </a:pP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E65D24-8090-4981-9398-6B698B5725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668" r="17668"/>
          <a:stretch>
            <a:fillRect/>
          </a:stretch>
        </p:blipFill>
        <p:spPr>
          <a:xfrm>
            <a:off x="1128543" y="1113021"/>
            <a:ext cx="3366236" cy="37503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68BEF7-BFC4-4247-8AB1-3F162ACDFF5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7700" r="17700"/>
          <a:stretch>
            <a:fillRect/>
          </a:stretch>
        </p:blipFill>
        <p:spPr>
          <a:xfrm>
            <a:off x="5598095" y="1182625"/>
            <a:ext cx="3506712" cy="3614528"/>
          </a:xfrm>
          <a:prstGeom prst="rect">
            <a:avLst/>
          </a:prstGeom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FAF1BEEB-9F6D-48A4-9575-7069E8D14AF4}"/>
              </a:ext>
            </a:extLst>
          </p:cNvPr>
          <p:cNvCxnSpPr/>
          <p:nvPr/>
        </p:nvCxnSpPr>
        <p:spPr>
          <a:xfrm flipV="1">
            <a:off x="4295800" y="5181600"/>
            <a:ext cx="1302295" cy="623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FA9995FB-7E3B-49DD-A8DA-E9F78056FFC3}"/>
              </a:ext>
            </a:extLst>
          </p:cNvPr>
          <p:cNvCxnSpPr/>
          <p:nvPr/>
        </p:nvCxnSpPr>
        <p:spPr>
          <a:xfrm>
            <a:off x="4295800" y="5949280"/>
            <a:ext cx="1302295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DC70EEB3-8FBD-43C2-9F9F-98096C30FACE}"/>
              </a:ext>
            </a:extLst>
          </p:cNvPr>
          <p:cNvCxnSpPr/>
          <p:nvPr/>
        </p:nvCxnSpPr>
        <p:spPr>
          <a:xfrm flipV="1">
            <a:off x="4494779" y="5517232"/>
            <a:ext cx="1071935" cy="312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43EC648-2CE0-4867-953C-ABD49868DA29}"/>
              </a:ext>
            </a:extLst>
          </p:cNvPr>
          <p:cNvCxnSpPr/>
          <p:nvPr/>
        </p:nvCxnSpPr>
        <p:spPr>
          <a:xfrm>
            <a:off x="4583832" y="5949280"/>
            <a:ext cx="9828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28580" y="5013176"/>
            <a:ext cx="8104083" cy="864096"/>
          </a:xfrm>
        </p:spPr>
        <p:txBody>
          <a:bodyPr rtlCol="0"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Игра: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" name="Рисунок 8" descr="Девочка пускает мыльные пузыри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911424" y="5445224"/>
            <a:ext cx="8104082" cy="1412776"/>
          </a:xfrm>
        </p:spPr>
        <p:txBody>
          <a:bodyPr rtlCol="0">
            <a:normAutofit fontScale="70000" lnSpcReduction="20000"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3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 Общение.</a:t>
            </a:r>
            <a:endParaRPr lang="ru-RU" sz="23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3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 Решение проблем.</a:t>
            </a:r>
            <a:endParaRPr lang="ru-RU" sz="23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3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 Соревновательный компонент.</a:t>
            </a:r>
            <a:endParaRPr lang="ru-RU" sz="23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3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 Развитие творческих способностей.</a:t>
            </a:r>
            <a:endParaRPr lang="ru-RU" sz="23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827215C-4619-497A-BBEE-6E41AD8AED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3460" r="13460"/>
          <a:stretch>
            <a:fillRect/>
          </a:stretch>
        </p:blipFill>
        <p:spPr>
          <a:xfrm>
            <a:off x="1127448" y="1127261"/>
            <a:ext cx="4608512" cy="37256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212315-16E7-438D-A7BE-C0FA690BBBD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18610" b="18610"/>
          <a:stretch>
            <a:fillRect/>
          </a:stretch>
        </p:blipFill>
        <p:spPr>
          <a:xfrm>
            <a:off x="6506025" y="1109743"/>
            <a:ext cx="2626638" cy="164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615602"/>
          </a:xfrm>
        </p:spPr>
        <p:txBody>
          <a:bodyPr rtlCol="0">
            <a:norm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Что должен знать педагог при выборе игры?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Игра должна вызывать интерес.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 игры должна соответствовать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теме занятия.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сложности.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Лимит времени.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EC23D0-38B3-4148-9376-7FB3DE18B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298456"/>
            <a:ext cx="4968552" cy="378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5486400" cy="663352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/>
              <a:t>Подготовка игры: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Быстрота                                       Простота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8F1D8D32-D926-44E0-AF9D-A0004DB22183}"/>
              </a:ext>
            </a:extLst>
          </p:cNvPr>
          <p:cNvCxnSpPr/>
          <p:nvPr/>
        </p:nvCxnSpPr>
        <p:spPr>
          <a:xfrm flipH="1">
            <a:off x="4079776" y="1124744"/>
            <a:ext cx="1224136" cy="136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EF0C59A9-7A53-49D2-A17A-3E0D158FABDE}"/>
              </a:ext>
            </a:extLst>
          </p:cNvPr>
          <p:cNvCxnSpPr/>
          <p:nvPr/>
        </p:nvCxnSpPr>
        <p:spPr>
          <a:xfrm>
            <a:off x="7104112" y="1196752"/>
            <a:ext cx="936104" cy="136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EE55FE-3FF9-4FB9-B51F-13B233147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3084240"/>
            <a:ext cx="4076907" cy="305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543594"/>
          </a:xfrm>
        </p:spPr>
        <p:txBody>
          <a:bodyPr rtlCol="0"/>
          <a:lstStyle/>
          <a:p>
            <a:pPr algn="ctr" rtl="0"/>
            <a:r>
              <a:rPr lang="ru-RU" dirty="0"/>
              <a:t>Алгоритм и результат игры: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D094BA-08F3-4013-8F04-3AFF3D208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24000" y="1412776"/>
            <a:ext cx="4644008" cy="367240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60096" y="1412776"/>
            <a:ext cx="4389120" cy="3474720"/>
          </a:xfrm>
        </p:spPr>
        <p:txBody>
          <a:bodyPr rtlCol="0">
            <a:normAutofit fontScale="850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Объяснение правил.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игры.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Подведение результатов, выявление победителя.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ошибок.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трудностей.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достижений.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9722296" cy="936104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К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нцептуальная основа игровых технологий: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05FAA3E-269D-44D5-B9E8-D9ADD01795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03512" y="764704"/>
            <a:ext cx="4464496" cy="5112568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620688"/>
            <a:ext cx="4785672" cy="4896544"/>
          </a:xfrm>
        </p:spPr>
        <p:txBody>
          <a:bodyPr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Игра – это мощный стимул в обучении, это разнообразная и сильная мотивация.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Игра – эмоциональный ускоритель обучения.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Игра – классический способ обучения действием.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Игра – поле для творчества.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Игра позволяет расширить границы собственной жизни ребенка.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Игра как возможность реализации воспитательных целей.</a:t>
            </a:r>
          </a:p>
          <a:p>
            <a:pPr rtl="0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7B6B8-9F3A-40C2-B3AE-D799E3828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576" y="188640"/>
            <a:ext cx="7992888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Игровые функции: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C7A0B8-F86C-4794-8BB7-DBFBBE4A7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2800" y="908720"/>
            <a:ext cx="5486400" cy="576064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Roboto"/>
              </a:rPr>
              <a:t>Игровая деятельность выполняет функции: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Roboto"/>
              </a:rPr>
              <a:t>*развлекательную (развлечь, воодушевить, пробудить интерес);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Roboto"/>
              </a:rPr>
              <a:t>*коммуникативную (освоение диалектики общения);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Roboto"/>
              </a:rPr>
              <a:t>*игротерапевтическую (преодоление различных трудностей, возникающих в других видах жизнедеятельности);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Roboto"/>
              </a:rPr>
              <a:t>*диагностическую (выявление отклонений от нормального поведения, самопознание в процессе игры);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Roboto"/>
              </a:rPr>
              <a:t>*коррекции (внесение позитивных изменений в структуру личностных показателей);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Roboto"/>
              </a:rPr>
              <a:t>*межнациональной коммуникации (усвоение единых для всех людей социально-культурных ценностей);</a:t>
            </a:r>
          </a:p>
        </p:txBody>
      </p:sp>
    </p:spTree>
    <p:extLst>
      <p:ext uri="{BB962C8B-B14F-4D97-AF65-F5344CB8AC3E}">
        <p14:creationId xmlns:p14="http://schemas.microsoft.com/office/powerpoint/2010/main" val="291070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Дети-друзья 16 х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688_TF03896101.potx" id="{A3AB8EB1-32C8-42D1-A2F7-9C8024EB1CB7}" vid="{880779B9-4198-47E8-81D9-8281AF4E13F9}"/>
    </a:ext>
  </a:extLst>
</a:theme>
</file>

<file path=ppt/theme/theme2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 с детьми на школьном дворе, альбом (широкоэкранный формат)</Template>
  <TotalTime>94</TotalTime>
  <Words>687</Words>
  <Application>Microsoft Office PowerPoint</Application>
  <PresentationFormat>Широкоэкранный</PresentationFormat>
  <Paragraphs>78</Paragraphs>
  <Slides>14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Roboto</vt:lpstr>
      <vt:lpstr>Symbol</vt:lpstr>
      <vt:lpstr>Times New Roman</vt:lpstr>
      <vt:lpstr>Дети-друзья 16 х 9</vt:lpstr>
      <vt:lpstr>«Использование игровых технологий с целью повышения мотивации обучающихся по дополнительной образовательной программе.» </vt:lpstr>
      <vt:lpstr>Презентация PowerPoint</vt:lpstr>
      <vt:lpstr>Что такое игра? </vt:lpstr>
      <vt:lpstr>Игра: </vt:lpstr>
      <vt:lpstr>Что должен знать педагог при выборе игры?</vt:lpstr>
      <vt:lpstr>Подготовка игры:</vt:lpstr>
      <vt:lpstr>Алгоритм и результат игры:</vt:lpstr>
      <vt:lpstr>   Концептуальная основа игровых технологий: </vt:lpstr>
      <vt:lpstr>Игровые функции:</vt:lpstr>
      <vt:lpstr>Главные черты игры:</vt:lpstr>
      <vt:lpstr>Игра как метод обучения </vt:lpstr>
      <vt:lpstr>Пальчиковая, зрительная, дыхательная  гимнастика – игровая физкульт минутка</vt:lpstr>
      <vt:lpstr>Вывод: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игровых технологий с целью повышения мотивации обучающихся по дополнительной образовательной программе.»</dc:title>
  <dc:creator>Пользователь</dc:creator>
  <cp:keywords/>
  <cp:lastModifiedBy>Пользователь</cp:lastModifiedBy>
  <cp:revision>12</cp:revision>
  <dcterms:created xsi:type="dcterms:W3CDTF">2023-09-06T05:19:03Z</dcterms:created>
  <dcterms:modified xsi:type="dcterms:W3CDTF">2023-09-06T12:27:53Z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