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73" r:id="rId2"/>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4" r:id="rId20"/>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107" d="100"/>
          <a:sy n="107" d="100"/>
        </p:scale>
        <p:origin x="-1698" y="-84"/>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t>13.04.2024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t>13.04.2024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t>13.04.2024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t>13.04.2024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B4C71EC6-210F-42DE-9C53-41977AD35B3D}" type="datetimeFigureOut">
              <a:rPr lang="ru-RU" smtClean="0"/>
              <a:t>13.04.2024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B4C71EC6-210F-42DE-9C53-41977AD35B3D}" type="datetimeFigureOut">
              <a:rPr lang="ru-RU" smtClean="0"/>
              <a:t>13.04.2024</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B4C71EC6-210F-42DE-9C53-41977AD35B3D}" type="datetimeFigureOut">
              <a:rPr lang="ru-RU" smtClean="0"/>
              <a:t>13.04.2024</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B4C71EC6-210F-42DE-9C53-41977AD35B3D}" type="datetimeFigureOut">
              <a:rPr lang="ru-RU" smtClean="0"/>
              <a:t>13.04.2024</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B4C71EC6-210F-42DE-9C53-41977AD35B3D}" type="datetimeFigureOut">
              <a:rPr lang="ru-RU" smtClean="0"/>
              <a:t>13.04.2024</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B4C71EC6-210F-42DE-9C53-41977AD35B3D}" type="datetimeFigureOut">
              <a:rPr lang="ru-RU" smtClean="0"/>
              <a:t>13.04.2024</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B4C71EC6-210F-42DE-9C53-41977AD35B3D}" type="datetimeFigureOut">
              <a:rPr lang="ru-RU" smtClean="0"/>
              <a:t>13.04.2024</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4C71EC6-210F-42DE-9C53-41977AD35B3D}" type="datetimeFigureOut">
              <a:rPr lang="ru-RU" smtClean="0"/>
              <a:t>13.04.2024</a:t>
            </a:fld>
            <a:endParaRPr lang="ru-RU"/>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19B0651-EE4F-4900-A07F-96A6BFA9D0F0}" type="slidenum">
              <a:rPr lang="ru-RU" smtClean="0"/>
              <a:t>‹#›</a:t>
            </a:fld>
            <a:endParaRPr lang="ru-RU"/>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png"/><Relationship Id="rId1" Type="http://schemas.openxmlformats.org/officeDocument/2006/relationships/slideLayout" Target="../slideLayouts/slideLayout4.xml"/><Relationship Id="rId4" Type="http://schemas.openxmlformats.org/officeDocument/2006/relationships/image" Target="../media/image25.jpeg"/></Relationships>
</file>

<file path=ppt/slides/_rels/slide1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png"/><Relationship Id="rId1" Type="http://schemas.openxmlformats.org/officeDocument/2006/relationships/slideLayout" Target="../slideLayouts/slideLayout4.xml"/><Relationship Id="rId4" Type="http://schemas.openxmlformats.org/officeDocument/2006/relationships/image" Target="../media/image28.jpeg"/></Relationships>
</file>

<file path=ppt/slides/_rels/slide12.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image" Target="../media/image29.png"/><Relationship Id="rId1" Type="http://schemas.openxmlformats.org/officeDocument/2006/relationships/slideLayout" Target="../slideLayouts/slideLayout4.xml"/><Relationship Id="rId4" Type="http://schemas.openxmlformats.org/officeDocument/2006/relationships/image" Target="../media/image31.jpeg"/></Relationships>
</file>

<file path=ppt/slides/_rels/slide1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png"/><Relationship Id="rId1" Type="http://schemas.openxmlformats.org/officeDocument/2006/relationships/slideLayout" Target="../slideLayouts/slideLayout4.xml"/><Relationship Id="rId4" Type="http://schemas.openxmlformats.org/officeDocument/2006/relationships/image" Target="../media/image34.jpeg"/></Relationships>
</file>

<file path=ppt/slides/_rels/slide14.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png"/><Relationship Id="rId1" Type="http://schemas.openxmlformats.org/officeDocument/2006/relationships/slideLayout" Target="../slideLayouts/slideLayout4.xml"/><Relationship Id="rId4" Type="http://schemas.openxmlformats.org/officeDocument/2006/relationships/image" Target="../media/image37.jpeg"/></Relationships>
</file>

<file path=ppt/slides/_rels/slide15.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png"/><Relationship Id="rId1" Type="http://schemas.openxmlformats.org/officeDocument/2006/relationships/slideLayout" Target="../slideLayouts/slideLayout4.xml"/><Relationship Id="rId4" Type="http://schemas.openxmlformats.org/officeDocument/2006/relationships/image" Target="../media/image40.jpeg"/></Relationships>
</file>

<file path=ppt/slides/_rels/slide16.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png"/><Relationship Id="rId1" Type="http://schemas.openxmlformats.org/officeDocument/2006/relationships/slideLayout" Target="../slideLayouts/slideLayout4.xml"/><Relationship Id="rId4" Type="http://schemas.openxmlformats.org/officeDocument/2006/relationships/image" Target="../media/image43.jpeg"/></Relationships>
</file>

<file path=ppt/slides/_rels/slide17.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png"/><Relationship Id="rId1" Type="http://schemas.openxmlformats.org/officeDocument/2006/relationships/slideLayout" Target="../slideLayouts/slideLayout4.xml"/><Relationship Id="rId4" Type="http://schemas.openxmlformats.org/officeDocument/2006/relationships/image" Target="../media/image48.jpeg"/></Relationships>
</file>

<file path=ppt/slides/_rels/slide19.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png"/><Relationship Id="rId1" Type="http://schemas.openxmlformats.org/officeDocument/2006/relationships/slideLayout" Target="../slideLayouts/slideLayout7.xml"/><Relationship Id="rId5" Type="http://schemas.openxmlformats.org/officeDocument/2006/relationships/image" Target="../media/image9.png"/><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4.png"/><Relationship Id="rId1" Type="http://schemas.openxmlformats.org/officeDocument/2006/relationships/slideLayout" Target="../slideLayouts/slideLayout4.xml"/><Relationship Id="rId4" Type="http://schemas.openxmlformats.org/officeDocument/2006/relationships/image" Target="../media/image11.jpeg"/></Relationships>
</file>

<file path=ppt/slides/_rels/slide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6.png"/><Relationship Id="rId1" Type="http://schemas.openxmlformats.org/officeDocument/2006/relationships/slideLayout" Target="../slideLayouts/slideLayout4.xml"/><Relationship Id="rId4" Type="http://schemas.openxmlformats.org/officeDocument/2006/relationships/image" Target="../media/image13.jpeg"/></Relationships>
</file>

<file path=ppt/slides/_rels/slide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png"/><Relationship Id="rId1" Type="http://schemas.openxmlformats.org/officeDocument/2006/relationships/slideLayout" Target="../slideLayouts/slideLayout4.xml"/><Relationship Id="rId4" Type="http://schemas.openxmlformats.org/officeDocument/2006/relationships/image" Target="../media/image16.jpeg"/></Relationships>
</file>

<file path=ppt/slides/_rels/slide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png"/><Relationship Id="rId1" Type="http://schemas.openxmlformats.org/officeDocument/2006/relationships/slideLayout" Target="../slideLayouts/slideLayout4.xml"/><Relationship Id="rId4" Type="http://schemas.openxmlformats.org/officeDocument/2006/relationships/image" Target="../media/image19.jpeg"/></Relationships>
</file>

<file path=ppt/slides/_rels/slide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png"/><Relationship Id="rId1" Type="http://schemas.openxmlformats.org/officeDocument/2006/relationships/slideLayout" Target="../slideLayouts/slideLayout4.xml"/><Relationship Id="rId4" Type="http://schemas.openxmlformats.org/officeDocument/2006/relationships/image" Target="../media/image2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7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Заголовок 1"/>
          <p:cNvSpPr>
            <a:spLocks noGrp="1"/>
          </p:cNvSpPr>
          <p:nvPr>
            <p:ph type="title"/>
          </p:nvPr>
        </p:nvSpPr>
        <p:spPr>
          <a:xfrm>
            <a:off x="457200" y="274638"/>
            <a:ext cx="8229600" cy="5890666"/>
          </a:xfrm>
        </p:spPr>
        <p:txBody>
          <a:bodyPr>
            <a:normAutofit/>
          </a:bodyPr>
          <a:lstStyle/>
          <a:p>
            <a:r>
              <a:rPr lang="ru-RU" sz="1800" dirty="0" smtClean="0">
                <a:latin typeface="Times New Roman" panose="02020603050405020304" pitchFamily="18" charset="0"/>
                <a:cs typeface="Times New Roman" panose="02020603050405020304" pitchFamily="18" charset="0"/>
              </a:rPr>
              <a:t>Муниципальное бюджетное дошкольное образовательное учреждений </a:t>
            </a:r>
            <a:br>
              <a:rPr lang="ru-RU" sz="1800" dirty="0" smtClean="0">
                <a:latin typeface="Times New Roman" panose="02020603050405020304" pitchFamily="18" charset="0"/>
                <a:cs typeface="Times New Roman" panose="02020603050405020304" pitchFamily="18" charset="0"/>
              </a:rPr>
            </a:br>
            <a:r>
              <a:rPr lang="ru-RU" sz="1800" dirty="0" smtClean="0">
                <a:latin typeface="Times New Roman" panose="02020603050405020304" pitchFamily="18" charset="0"/>
                <a:cs typeface="Times New Roman" panose="02020603050405020304" pitchFamily="18" charset="0"/>
              </a:rPr>
              <a:t>«Центр развития ребенка – детский сад № 89» </a:t>
            </a:r>
            <a:br>
              <a:rPr lang="ru-RU" sz="1800" dirty="0" smtClean="0">
                <a:latin typeface="Times New Roman" panose="02020603050405020304" pitchFamily="18" charset="0"/>
                <a:cs typeface="Times New Roman" panose="02020603050405020304" pitchFamily="18" charset="0"/>
              </a:rPr>
            </a:br>
            <a:r>
              <a:rPr lang="ru-RU" sz="1800" dirty="0" smtClean="0">
                <a:latin typeface="Times New Roman" panose="02020603050405020304" pitchFamily="18" charset="0"/>
                <a:cs typeface="Times New Roman" panose="02020603050405020304" pitchFamily="18" charset="0"/>
              </a:rPr>
              <a:t>Нижнекамского муниципального района Республики Татарстан</a:t>
            </a:r>
            <a:br>
              <a:rPr lang="ru-RU" sz="1800" dirty="0" smtClean="0">
                <a:latin typeface="Times New Roman" panose="02020603050405020304" pitchFamily="18" charset="0"/>
                <a:cs typeface="Times New Roman" panose="02020603050405020304" pitchFamily="18" charset="0"/>
              </a:rPr>
            </a:br>
            <a:r>
              <a:rPr lang="ru-RU" sz="1800" dirty="0" smtClean="0">
                <a:latin typeface="Times New Roman" panose="02020603050405020304" pitchFamily="18" charset="0"/>
                <a:cs typeface="Times New Roman" panose="02020603050405020304" pitchFamily="18" charset="0"/>
              </a:rPr>
              <a:t/>
            </a:r>
            <a:br>
              <a:rPr lang="ru-RU" sz="1800" dirty="0" smtClean="0">
                <a:latin typeface="Times New Roman" panose="02020603050405020304" pitchFamily="18" charset="0"/>
                <a:cs typeface="Times New Roman" panose="02020603050405020304" pitchFamily="18" charset="0"/>
              </a:rPr>
            </a:br>
            <a:r>
              <a:rPr lang="ru-RU" sz="3200" b="1" dirty="0" err="1" smtClean="0">
                <a:latin typeface="Times New Roman" panose="02020603050405020304" pitchFamily="18" charset="0"/>
                <a:cs typeface="Times New Roman" panose="02020603050405020304" pitchFamily="18" charset="0"/>
              </a:rPr>
              <a:t>Военно</a:t>
            </a:r>
            <a:r>
              <a:rPr lang="ru-RU" sz="3200" b="1" dirty="0" smtClean="0">
                <a:latin typeface="Times New Roman" panose="02020603050405020304" pitchFamily="18" charset="0"/>
                <a:cs typeface="Times New Roman" panose="02020603050405020304" pitchFamily="18" charset="0"/>
              </a:rPr>
              <a:t> – патриотическая игра «Зарница»</a:t>
            </a:r>
            <a:br>
              <a:rPr lang="ru-RU" sz="3200" b="1" dirty="0" smtClean="0">
                <a:latin typeface="Times New Roman" panose="02020603050405020304" pitchFamily="18" charset="0"/>
                <a:cs typeface="Times New Roman" panose="02020603050405020304" pitchFamily="18" charset="0"/>
              </a:rPr>
            </a:br>
            <a:r>
              <a:rPr lang="ru-RU" sz="1800" dirty="0" smtClean="0">
                <a:latin typeface="Times New Roman" panose="02020603050405020304" pitchFamily="18" charset="0"/>
                <a:cs typeface="Times New Roman" panose="02020603050405020304" pitchFamily="18" charset="0"/>
              </a:rPr>
              <a:t>выступление из опыта работы</a:t>
            </a:r>
            <a:br>
              <a:rPr lang="ru-RU" sz="1800" dirty="0" smtClean="0">
                <a:latin typeface="Times New Roman" panose="02020603050405020304" pitchFamily="18" charset="0"/>
                <a:cs typeface="Times New Roman" panose="02020603050405020304" pitchFamily="18" charset="0"/>
              </a:rPr>
            </a:br>
            <a:r>
              <a:rPr lang="ru-RU" sz="1800" b="1" dirty="0" smtClean="0">
                <a:latin typeface="Times New Roman" panose="02020603050405020304" pitchFamily="18" charset="0"/>
                <a:cs typeface="Times New Roman" panose="02020603050405020304" pitchFamily="18" charset="0"/>
              </a:rPr>
              <a:t> Королева Светлана Михайловна</a:t>
            </a:r>
            <a:br>
              <a:rPr lang="ru-RU" sz="1800" b="1" dirty="0" smtClean="0">
                <a:latin typeface="Times New Roman" panose="02020603050405020304" pitchFamily="18" charset="0"/>
                <a:cs typeface="Times New Roman" panose="02020603050405020304" pitchFamily="18" charset="0"/>
              </a:rPr>
            </a:br>
            <a:r>
              <a:rPr lang="ru-RU" sz="1800" dirty="0" smtClean="0">
                <a:latin typeface="Times New Roman" panose="02020603050405020304" pitchFamily="18" charset="0"/>
                <a:cs typeface="Times New Roman" panose="02020603050405020304" pitchFamily="18" charset="0"/>
              </a:rPr>
              <a:t> инструктор по физической культуре, </a:t>
            </a:r>
            <a:br>
              <a:rPr lang="ru-RU" sz="1800" dirty="0" smtClean="0">
                <a:latin typeface="Times New Roman" panose="02020603050405020304" pitchFamily="18" charset="0"/>
                <a:cs typeface="Times New Roman" panose="02020603050405020304" pitchFamily="18" charset="0"/>
              </a:rPr>
            </a:br>
            <a:r>
              <a:rPr lang="ru-RU" sz="1800" dirty="0" smtClean="0">
                <a:latin typeface="Times New Roman" panose="02020603050405020304" pitchFamily="18" charset="0"/>
                <a:cs typeface="Times New Roman" panose="02020603050405020304" pitchFamily="18" charset="0"/>
              </a:rPr>
              <a:t>высшая квалификационная категория</a:t>
            </a:r>
            <a:endParaRPr lang="ru-RU" sz="1800" dirty="0">
              <a:latin typeface="Times New Roman" panose="02020603050405020304" pitchFamily="18" charset="0"/>
              <a:cs typeface="Times New Roman" panose="02020603050405020304" pitchFamily="18" charset="0"/>
            </a:endParaRPr>
          </a:p>
        </p:txBody>
      </p:sp>
      <p:sp>
        <p:nvSpPr>
          <p:cNvPr id="4" name="Объект 3"/>
          <p:cNvSpPr>
            <a:spLocks noGrp="1"/>
          </p:cNvSpPr>
          <p:nvPr>
            <p:ph sz="half" idx="2"/>
          </p:nvPr>
        </p:nvSpPr>
        <p:spPr>
          <a:xfrm>
            <a:off x="7164288" y="4797152"/>
            <a:ext cx="1522512" cy="1329011"/>
          </a:xfrm>
        </p:spPr>
        <p:txBody>
          <a:bodyPr/>
          <a:lstStyle/>
          <a:p>
            <a:endParaRPr lang="ru-RU" dirty="0" smtClean="0"/>
          </a:p>
          <a:p>
            <a:pPr marL="0" indent="0">
              <a:buNone/>
            </a:pPr>
            <a:r>
              <a:rPr lang="ru-RU" dirty="0" smtClean="0"/>
              <a:t>  </a:t>
            </a:r>
            <a:endParaRPr lang="ru-RU" dirty="0"/>
          </a:p>
          <a:p>
            <a:endParaRPr lang="ru-RU" dirty="0"/>
          </a:p>
        </p:txBody>
      </p:sp>
    </p:spTree>
    <p:extLst>
      <p:ext uri="{BB962C8B-B14F-4D97-AF65-F5344CB8AC3E}">
        <p14:creationId xmlns:p14="http://schemas.microsoft.com/office/powerpoint/2010/main" val="74210421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88"/>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Заголовок 1"/>
          <p:cNvSpPr>
            <a:spLocks noGrp="1"/>
          </p:cNvSpPr>
          <p:nvPr>
            <p:ph type="title"/>
          </p:nvPr>
        </p:nvSpPr>
        <p:spPr>
          <a:xfrm>
            <a:off x="457200" y="548680"/>
            <a:ext cx="8229600" cy="1440160"/>
          </a:xfrm>
        </p:spPr>
        <p:txBody>
          <a:bodyPr>
            <a:normAutofit fontScale="90000"/>
          </a:bodyPr>
          <a:lstStyle/>
          <a:p>
            <a:pPr>
              <a:lnSpc>
                <a:spcPct val="115000"/>
              </a:lnSpc>
              <a:spcBef>
                <a:spcPts val="1200"/>
              </a:spcBef>
              <a:spcAft>
                <a:spcPts val="1000"/>
              </a:spcAft>
            </a:pPr>
            <a:r>
              <a:rPr lang="ru-RU" sz="2200" b="1" dirty="0">
                <a:solidFill>
                  <a:srgbClr val="FF0000"/>
                </a:solidFill>
                <a:latin typeface="Times New Roman"/>
                <a:ea typeface="Calibri"/>
                <a:cs typeface="Times New Roman"/>
              </a:rPr>
              <a:t>5 этап «Разведчики» </a:t>
            </a:r>
            <a:r>
              <a:rPr lang="ru-RU" sz="2200" b="1" dirty="0" smtClean="0">
                <a:solidFill>
                  <a:srgbClr val="FF0000"/>
                </a:solidFill>
                <a:latin typeface="Times New Roman"/>
                <a:ea typeface="Calibri"/>
                <a:cs typeface="Times New Roman"/>
              </a:rPr>
              <a:t/>
            </a:r>
            <a:br>
              <a:rPr lang="ru-RU" sz="2200" b="1" dirty="0" smtClean="0">
                <a:solidFill>
                  <a:srgbClr val="FF0000"/>
                </a:solidFill>
                <a:latin typeface="Times New Roman"/>
                <a:ea typeface="Calibri"/>
                <a:cs typeface="Times New Roman"/>
              </a:rPr>
            </a:br>
            <a:r>
              <a:rPr lang="ru-RU" sz="2000" b="1" dirty="0" smtClean="0">
                <a:latin typeface="Times New Roman"/>
                <a:ea typeface="Calibri"/>
                <a:cs typeface="Times New Roman"/>
              </a:rPr>
              <a:t>(</a:t>
            </a:r>
            <a:r>
              <a:rPr lang="ru-RU" sz="2000" b="1" dirty="0">
                <a:latin typeface="Times New Roman"/>
                <a:ea typeface="Calibri"/>
                <a:cs typeface="Times New Roman"/>
              </a:rPr>
              <a:t>преодолеть препятствие не размыкая рук)</a:t>
            </a:r>
            <a:r>
              <a:rPr lang="ru-RU" sz="3200" dirty="0">
                <a:ea typeface="Calibri"/>
                <a:cs typeface="Times New Roman"/>
              </a:rPr>
              <a:t/>
            </a:r>
            <a:br>
              <a:rPr lang="ru-RU" sz="3200" dirty="0">
                <a:ea typeface="Calibri"/>
                <a:cs typeface="Times New Roman"/>
              </a:rPr>
            </a:br>
            <a:endParaRPr lang="ru-RU" dirty="0"/>
          </a:p>
        </p:txBody>
      </p:sp>
      <p:pic>
        <p:nvPicPr>
          <p:cNvPr id="5" name="Объект 4"/>
          <p:cNvPicPr>
            <a:picLocks noGrp="1" noChangeAspect="1"/>
          </p:cNvPicPr>
          <p:nvPr>
            <p:ph sz="half" idx="1"/>
          </p:nvPr>
        </p:nvPicPr>
        <p:blipFill>
          <a:blip r:embed="rId3" cstate="print">
            <a:extLst>
              <a:ext uri="{28A0092B-C50C-407E-A947-70E740481C1C}">
                <a14:useLocalDpi xmlns:a14="http://schemas.microsoft.com/office/drawing/2010/main" val="0"/>
              </a:ext>
            </a:extLst>
          </a:blip>
          <a:stretch>
            <a:fillRect/>
          </a:stretch>
        </p:blipFill>
        <p:spPr>
          <a:xfrm>
            <a:off x="563975" y="1484784"/>
            <a:ext cx="4038600" cy="3033682"/>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6" name="Объект 5"/>
          <p:cNvPicPr>
            <a:picLocks noGrp="1" noChangeAspect="1"/>
          </p:cNvPicPr>
          <p:nvPr>
            <p:ph sz="half" idx="2"/>
          </p:nvPr>
        </p:nvPicPr>
        <p:blipFill>
          <a:blip r:embed="rId4" cstate="print">
            <a:extLst>
              <a:ext uri="{28A0092B-C50C-407E-A947-70E740481C1C}">
                <a14:useLocalDpi xmlns:a14="http://schemas.microsoft.com/office/drawing/2010/main" val="0"/>
              </a:ext>
            </a:extLst>
          </a:blip>
          <a:stretch>
            <a:fillRect/>
          </a:stretch>
        </p:blipFill>
        <p:spPr>
          <a:xfrm>
            <a:off x="4427984" y="3212976"/>
            <a:ext cx="4038600" cy="3033682"/>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108385549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88"/>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Заголовок 1"/>
          <p:cNvSpPr>
            <a:spLocks noGrp="1"/>
          </p:cNvSpPr>
          <p:nvPr>
            <p:ph type="title"/>
          </p:nvPr>
        </p:nvSpPr>
        <p:spPr/>
        <p:txBody>
          <a:bodyPr>
            <a:normAutofit/>
          </a:bodyPr>
          <a:lstStyle/>
          <a:p>
            <a:pPr>
              <a:lnSpc>
                <a:spcPct val="115000"/>
              </a:lnSpc>
              <a:spcBef>
                <a:spcPts val="1200"/>
              </a:spcBef>
              <a:spcAft>
                <a:spcPts val="1000"/>
              </a:spcAft>
            </a:pPr>
            <a:r>
              <a:rPr lang="ru-RU" sz="2000" b="1" dirty="0">
                <a:solidFill>
                  <a:srgbClr val="FF0000"/>
                </a:solidFill>
                <a:latin typeface="Times New Roman"/>
                <a:ea typeface="Calibri"/>
                <a:cs typeface="Times New Roman"/>
              </a:rPr>
              <a:t>6 этап «Полоса препятствий» </a:t>
            </a:r>
            <a:r>
              <a:rPr lang="ru-RU" sz="2000" b="1" dirty="0" smtClean="0">
                <a:solidFill>
                  <a:srgbClr val="FF0000"/>
                </a:solidFill>
                <a:latin typeface="Times New Roman"/>
                <a:ea typeface="Calibri"/>
                <a:cs typeface="Times New Roman"/>
              </a:rPr>
              <a:t/>
            </a:r>
            <a:br>
              <a:rPr lang="ru-RU" sz="2000" b="1" dirty="0" smtClean="0">
                <a:solidFill>
                  <a:srgbClr val="FF0000"/>
                </a:solidFill>
                <a:latin typeface="Times New Roman"/>
                <a:ea typeface="Calibri"/>
                <a:cs typeface="Times New Roman"/>
              </a:rPr>
            </a:br>
            <a:r>
              <a:rPr lang="ru-RU" sz="1800" b="1" dirty="0" smtClean="0">
                <a:latin typeface="Times New Roman"/>
                <a:ea typeface="Calibri"/>
                <a:cs typeface="Times New Roman"/>
              </a:rPr>
              <a:t>(</a:t>
            </a:r>
            <a:r>
              <a:rPr lang="ru-RU" sz="1800" b="1" dirty="0">
                <a:latin typeface="Times New Roman"/>
                <a:ea typeface="Calibri"/>
                <a:cs typeface="Times New Roman"/>
              </a:rPr>
              <a:t>пробежать в лабиринте, пролезть в тоннель) </a:t>
            </a:r>
            <a:endParaRPr lang="ru-RU" sz="1800" b="1" dirty="0">
              <a:ea typeface="Calibri"/>
              <a:cs typeface="Times New Roman"/>
            </a:endParaRPr>
          </a:p>
        </p:txBody>
      </p:sp>
      <p:pic>
        <p:nvPicPr>
          <p:cNvPr id="5" name="Объект 4"/>
          <p:cNvPicPr>
            <a:picLocks noGrp="1" noChangeAspect="1"/>
          </p:cNvPicPr>
          <p:nvPr>
            <p:ph sz="half" idx="1"/>
          </p:nvPr>
        </p:nvPicPr>
        <p:blipFill>
          <a:blip r:embed="rId3" cstate="print">
            <a:extLst>
              <a:ext uri="{28A0092B-C50C-407E-A947-70E740481C1C}">
                <a14:useLocalDpi xmlns:a14="http://schemas.microsoft.com/office/drawing/2010/main" val="0"/>
              </a:ext>
            </a:extLst>
          </a:blip>
          <a:stretch>
            <a:fillRect/>
          </a:stretch>
        </p:blipFill>
        <p:spPr>
          <a:xfrm>
            <a:off x="611560" y="1340768"/>
            <a:ext cx="4038600" cy="302895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6" name="Объект 5"/>
          <p:cNvPicPr>
            <a:picLocks noGrp="1" noChangeAspect="1"/>
          </p:cNvPicPr>
          <p:nvPr>
            <p:ph sz="half" idx="2"/>
          </p:nvPr>
        </p:nvPicPr>
        <p:blipFill>
          <a:blip r:embed="rId4" cstate="print">
            <a:extLst>
              <a:ext uri="{28A0092B-C50C-407E-A947-70E740481C1C}">
                <a14:useLocalDpi xmlns:a14="http://schemas.microsoft.com/office/drawing/2010/main" val="0"/>
              </a:ext>
            </a:extLst>
          </a:blip>
          <a:stretch>
            <a:fillRect/>
          </a:stretch>
        </p:blipFill>
        <p:spPr>
          <a:xfrm>
            <a:off x="4499992" y="2996952"/>
            <a:ext cx="4038600" cy="3367603"/>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156256511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88"/>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Заголовок 1"/>
          <p:cNvSpPr>
            <a:spLocks noGrp="1"/>
          </p:cNvSpPr>
          <p:nvPr>
            <p:ph type="title"/>
          </p:nvPr>
        </p:nvSpPr>
        <p:spPr/>
        <p:txBody>
          <a:bodyPr>
            <a:normAutofit/>
          </a:bodyPr>
          <a:lstStyle/>
          <a:p>
            <a:pPr>
              <a:lnSpc>
                <a:spcPct val="115000"/>
              </a:lnSpc>
              <a:spcBef>
                <a:spcPts val="1200"/>
              </a:spcBef>
              <a:spcAft>
                <a:spcPts val="1000"/>
              </a:spcAft>
            </a:pPr>
            <a:r>
              <a:rPr lang="ru-RU" sz="2000" b="1" dirty="0">
                <a:solidFill>
                  <a:srgbClr val="FF0000"/>
                </a:solidFill>
                <a:latin typeface="Times New Roman"/>
                <a:ea typeface="Calibri"/>
                <a:cs typeface="Times New Roman"/>
              </a:rPr>
              <a:t>7 этап «Минное поле» </a:t>
            </a:r>
            <a:r>
              <a:rPr lang="ru-RU" sz="2000" b="1" dirty="0" smtClean="0">
                <a:solidFill>
                  <a:srgbClr val="FF0000"/>
                </a:solidFill>
                <a:latin typeface="Times New Roman"/>
                <a:ea typeface="Calibri"/>
                <a:cs typeface="Times New Roman"/>
              </a:rPr>
              <a:t/>
            </a:r>
            <a:br>
              <a:rPr lang="ru-RU" sz="2000" b="1" dirty="0" smtClean="0">
                <a:solidFill>
                  <a:srgbClr val="FF0000"/>
                </a:solidFill>
                <a:latin typeface="Times New Roman"/>
                <a:ea typeface="Calibri"/>
                <a:cs typeface="Times New Roman"/>
              </a:rPr>
            </a:br>
            <a:r>
              <a:rPr lang="ru-RU" sz="1800" b="1" dirty="0" smtClean="0">
                <a:latin typeface="Times New Roman"/>
                <a:ea typeface="Calibri"/>
                <a:cs typeface="Times New Roman"/>
              </a:rPr>
              <a:t>(</a:t>
            </a:r>
            <a:r>
              <a:rPr lang="ru-RU" sz="1800" b="1" dirty="0">
                <a:latin typeface="Times New Roman"/>
                <a:ea typeface="Calibri"/>
                <a:cs typeface="Times New Roman"/>
              </a:rPr>
              <a:t>разминировать минное поле)</a:t>
            </a:r>
            <a:r>
              <a:rPr lang="ru-RU" sz="1800" b="1" dirty="0">
                <a:ea typeface="Calibri"/>
                <a:cs typeface="Times New Roman"/>
              </a:rPr>
              <a:t/>
            </a:r>
            <a:br>
              <a:rPr lang="ru-RU" sz="1800" b="1" dirty="0">
                <a:ea typeface="Calibri"/>
                <a:cs typeface="Times New Roman"/>
              </a:rPr>
            </a:br>
            <a:endParaRPr lang="ru-RU" sz="1800" b="1" dirty="0"/>
          </a:p>
        </p:txBody>
      </p:sp>
      <p:pic>
        <p:nvPicPr>
          <p:cNvPr id="5" name="Объект 4"/>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827584" y="1196752"/>
            <a:ext cx="4038600" cy="2847169"/>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6" name="Объект 5"/>
          <p:cNvPicPr>
            <a:picLocks noGrp="1" noChangeAspect="1"/>
          </p:cNvPicPr>
          <p:nvPr>
            <p:ph sz="half" idx="2"/>
          </p:nvPr>
        </p:nvPicPr>
        <p:blipFill>
          <a:blip r:embed="rId4" cstate="print">
            <a:extLst>
              <a:ext uri="{28A0092B-C50C-407E-A947-70E740481C1C}">
                <a14:useLocalDpi xmlns:a14="http://schemas.microsoft.com/office/drawing/2010/main" val="0"/>
              </a:ext>
            </a:extLst>
          </a:blip>
          <a:stretch>
            <a:fillRect/>
          </a:stretch>
        </p:blipFill>
        <p:spPr>
          <a:xfrm>
            <a:off x="4355976" y="3140968"/>
            <a:ext cx="4038600" cy="302895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161737704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88"/>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Заголовок 1"/>
          <p:cNvSpPr>
            <a:spLocks noGrp="1"/>
          </p:cNvSpPr>
          <p:nvPr>
            <p:ph type="title"/>
          </p:nvPr>
        </p:nvSpPr>
        <p:spPr/>
        <p:txBody>
          <a:bodyPr>
            <a:normAutofit/>
          </a:bodyPr>
          <a:lstStyle/>
          <a:p>
            <a:pPr>
              <a:lnSpc>
                <a:spcPct val="115000"/>
              </a:lnSpc>
              <a:spcBef>
                <a:spcPts val="1200"/>
              </a:spcBef>
              <a:spcAft>
                <a:spcPts val="1000"/>
              </a:spcAft>
            </a:pPr>
            <a:r>
              <a:rPr lang="ru-RU" sz="2000" b="1" dirty="0">
                <a:solidFill>
                  <a:srgbClr val="FF0000"/>
                </a:solidFill>
                <a:latin typeface="Times New Roman"/>
                <a:ea typeface="Calibri"/>
                <a:cs typeface="Times New Roman"/>
              </a:rPr>
              <a:t>8 этап «Опасная зона</a:t>
            </a:r>
            <a:r>
              <a:rPr lang="ru-RU" sz="2000" b="1" dirty="0" smtClean="0">
                <a:solidFill>
                  <a:srgbClr val="FF0000"/>
                </a:solidFill>
                <a:latin typeface="Times New Roman"/>
                <a:ea typeface="Calibri"/>
                <a:cs typeface="Times New Roman"/>
              </a:rPr>
              <a:t>»</a:t>
            </a:r>
            <a:br>
              <a:rPr lang="ru-RU" sz="2000" b="1" dirty="0" smtClean="0">
                <a:solidFill>
                  <a:srgbClr val="FF0000"/>
                </a:solidFill>
                <a:latin typeface="Times New Roman"/>
                <a:ea typeface="Calibri"/>
                <a:cs typeface="Times New Roman"/>
              </a:rPr>
            </a:br>
            <a:r>
              <a:rPr lang="ru-RU" sz="1800" b="1" dirty="0" smtClean="0">
                <a:latin typeface="Times New Roman"/>
                <a:ea typeface="Calibri"/>
                <a:cs typeface="Times New Roman"/>
              </a:rPr>
              <a:t> </a:t>
            </a:r>
            <a:r>
              <a:rPr lang="ru-RU" sz="1800" b="1" dirty="0">
                <a:latin typeface="Times New Roman"/>
                <a:ea typeface="Calibri"/>
                <a:cs typeface="Times New Roman"/>
              </a:rPr>
              <a:t>(спасти товарища из опасной зоны)</a:t>
            </a:r>
            <a:r>
              <a:rPr lang="ru-RU" sz="1800" b="1" dirty="0">
                <a:ea typeface="Calibri"/>
                <a:cs typeface="Times New Roman"/>
              </a:rPr>
              <a:t/>
            </a:r>
            <a:br>
              <a:rPr lang="ru-RU" sz="1800" b="1" dirty="0">
                <a:ea typeface="Calibri"/>
                <a:cs typeface="Times New Roman"/>
              </a:rPr>
            </a:br>
            <a:endParaRPr lang="ru-RU" sz="1800" b="1" dirty="0"/>
          </a:p>
        </p:txBody>
      </p:sp>
      <p:pic>
        <p:nvPicPr>
          <p:cNvPr id="5" name="Объект 4"/>
          <p:cNvPicPr>
            <a:picLocks noGrp="1" noChangeAspect="1"/>
          </p:cNvPicPr>
          <p:nvPr>
            <p:ph sz="half" idx="1"/>
          </p:nvPr>
        </p:nvPicPr>
        <p:blipFill>
          <a:blip r:embed="rId3" cstate="print">
            <a:extLst>
              <a:ext uri="{28A0092B-C50C-407E-A947-70E740481C1C}">
                <a14:useLocalDpi xmlns:a14="http://schemas.microsoft.com/office/drawing/2010/main" val="0"/>
              </a:ext>
            </a:extLst>
          </a:blip>
          <a:stretch>
            <a:fillRect/>
          </a:stretch>
        </p:blipFill>
        <p:spPr>
          <a:xfrm>
            <a:off x="683568" y="1556792"/>
            <a:ext cx="4038600" cy="302895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6" name="Объект 5"/>
          <p:cNvPicPr>
            <a:picLocks noGrp="1" noChangeAspect="1"/>
          </p:cNvPicPr>
          <p:nvPr>
            <p:ph sz="half" idx="2"/>
          </p:nvPr>
        </p:nvPicPr>
        <p:blipFill>
          <a:blip r:embed="rId4" cstate="print">
            <a:extLst>
              <a:ext uri="{28A0092B-C50C-407E-A947-70E740481C1C}">
                <a14:useLocalDpi xmlns:a14="http://schemas.microsoft.com/office/drawing/2010/main" val="0"/>
              </a:ext>
            </a:extLst>
          </a:blip>
          <a:stretch>
            <a:fillRect/>
          </a:stretch>
        </p:blipFill>
        <p:spPr>
          <a:xfrm>
            <a:off x="4644008" y="3284984"/>
            <a:ext cx="4038600" cy="302895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414339109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88"/>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Заголовок 1"/>
          <p:cNvSpPr>
            <a:spLocks noGrp="1"/>
          </p:cNvSpPr>
          <p:nvPr>
            <p:ph type="title"/>
          </p:nvPr>
        </p:nvSpPr>
        <p:spPr/>
        <p:txBody>
          <a:bodyPr>
            <a:normAutofit fontScale="90000"/>
          </a:bodyPr>
          <a:lstStyle/>
          <a:p>
            <a:pPr>
              <a:lnSpc>
                <a:spcPct val="115000"/>
              </a:lnSpc>
              <a:spcBef>
                <a:spcPts val="1200"/>
              </a:spcBef>
              <a:spcAft>
                <a:spcPts val="1000"/>
              </a:spcAft>
            </a:pPr>
            <a:r>
              <a:rPr lang="ru-RU" sz="2200" b="1" dirty="0" smtClean="0">
                <a:solidFill>
                  <a:srgbClr val="FF0000"/>
                </a:solidFill>
                <a:latin typeface="Times New Roman"/>
                <a:ea typeface="Calibri"/>
                <a:cs typeface="Times New Roman"/>
              </a:rPr>
              <a:t>9 этап </a:t>
            </a:r>
            <a:r>
              <a:rPr lang="ru-RU" sz="2200" b="1" dirty="0">
                <a:solidFill>
                  <a:srgbClr val="FF0000"/>
                </a:solidFill>
                <a:latin typeface="Times New Roman"/>
                <a:ea typeface="Calibri"/>
                <a:cs typeface="Times New Roman"/>
              </a:rPr>
              <a:t>«Полигон» </a:t>
            </a:r>
            <a:r>
              <a:rPr lang="ru-RU" sz="2200" b="1" dirty="0" smtClean="0">
                <a:solidFill>
                  <a:srgbClr val="FF0000"/>
                </a:solidFill>
                <a:latin typeface="Times New Roman"/>
                <a:ea typeface="Calibri"/>
                <a:cs typeface="Times New Roman"/>
              </a:rPr>
              <a:t/>
            </a:r>
            <a:br>
              <a:rPr lang="ru-RU" sz="2200" b="1" dirty="0" smtClean="0">
                <a:solidFill>
                  <a:srgbClr val="FF0000"/>
                </a:solidFill>
                <a:latin typeface="Times New Roman"/>
                <a:ea typeface="Calibri"/>
                <a:cs typeface="Times New Roman"/>
              </a:rPr>
            </a:br>
            <a:r>
              <a:rPr lang="ru-RU" sz="2000" b="1" dirty="0" smtClean="0">
                <a:latin typeface="Times New Roman"/>
                <a:ea typeface="Calibri"/>
                <a:cs typeface="Times New Roman"/>
              </a:rPr>
              <a:t>(</a:t>
            </a:r>
            <a:r>
              <a:rPr lang="ru-RU" sz="2000" b="1" dirty="0">
                <a:latin typeface="Times New Roman"/>
                <a:ea typeface="Calibri"/>
                <a:cs typeface="Times New Roman"/>
              </a:rPr>
              <a:t>сбить вражеский танк)</a:t>
            </a:r>
            <a:r>
              <a:rPr lang="ru-RU" sz="3200" dirty="0">
                <a:ea typeface="Calibri"/>
                <a:cs typeface="Times New Roman"/>
              </a:rPr>
              <a:t/>
            </a:r>
            <a:br>
              <a:rPr lang="ru-RU" sz="3200" dirty="0">
                <a:ea typeface="Calibri"/>
                <a:cs typeface="Times New Roman"/>
              </a:rPr>
            </a:br>
            <a:endParaRPr lang="ru-RU" dirty="0"/>
          </a:p>
        </p:txBody>
      </p:sp>
      <p:pic>
        <p:nvPicPr>
          <p:cNvPr id="8" name="Объект 7"/>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4355976" y="3429000"/>
            <a:ext cx="4038600" cy="3033682"/>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7" name="Объект 6"/>
          <p:cNvPicPr>
            <a:picLocks noGrp="1" noChangeAspect="1"/>
          </p:cNvPicPr>
          <p:nvPr>
            <p:ph sz="half" idx="1"/>
          </p:nvPr>
        </p:nvPicPr>
        <p:blipFill>
          <a:blip r:embed="rId4" cstate="print">
            <a:extLst>
              <a:ext uri="{28A0092B-C50C-407E-A947-70E740481C1C}">
                <a14:useLocalDpi xmlns:a14="http://schemas.microsoft.com/office/drawing/2010/main" val="0"/>
              </a:ext>
            </a:extLst>
          </a:blip>
          <a:stretch>
            <a:fillRect/>
          </a:stretch>
        </p:blipFill>
        <p:spPr>
          <a:xfrm>
            <a:off x="539552" y="1052736"/>
            <a:ext cx="4038600" cy="3033682"/>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282473529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88"/>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Заголовок 1"/>
          <p:cNvSpPr>
            <a:spLocks noGrp="1"/>
          </p:cNvSpPr>
          <p:nvPr>
            <p:ph type="title"/>
          </p:nvPr>
        </p:nvSpPr>
        <p:spPr/>
        <p:txBody>
          <a:bodyPr>
            <a:normAutofit/>
          </a:bodyPr>
          <a:lstStyle/>
          <a:p>
            <a:pPr>
              <a:lnSpc>
                <a:spcPct val="115000"/>
              </a:lnSpc>
              <a:spcBef>
                <a:spcPts val="1200"/>
              </a:spcBef>
              <a:spcAft>
                <a:spcPts val="1000"/>
              </a:spcAft>
            </a:pPr>
            <a:r>
              <a:rPr lang="ru-RU" sz="2000" b="1" dirty="0">
                <a:solidFill>
                  <a:srgbClr val="FF0000"/>
                </a:solidFill>
                <a:latin typeface="Times New Roman"/>
                <a:ea typeface="Calibri"/>
                <a:cs typeface="Times New Roman"/>
              </a:rPr>
              <a:t>10 этап «Связисты» </a:t>
            </a:r>
            <a:r>
              <a:rPr lang="ru-RU" sz="2000" b="1" dirty="0" smtClean="0">
                <a:solidFill>
                  <a:srgbClr val="FF0000"/>
                </a:solidFill>
                <a:latin typeface="Times New Roman"/>
                <a:ea typeface="Calibri"/>
                <a:cs typeface="Times New Roman"/>
              </a:rPr>
              <a:t/>
            </a:r>
            <a:br>
              <a:rPr lang="ru-RU" sz="2000" b="1" dirty="0" smtClean="0">
                <a:solidFill>
                  <a:srgbClr val="FF0000"/>
                </a:solidFill>
                <a:latin typeface="Times New Roman"/>
                <a:ea typeface="Calibri"/>
                <a:cs typeface="Times New Roman"/>
              </a:rPr>
            </a:br>
            <a:r>
              <a:rPr lang="ru-RU" sz="1800" b="1" dirty="0" smtClean="0">
                <a:latin typeface="Times New Roman"/>
                <a:ea typeface="Calibri"/>
                <a:cs typeface="Times New Roman"/>
              </a:rPr>
              <a:t>(</a:t>
            </a:r>
            <a:r>
              <a:rPr lang="ru-RU" sz="1800" b="1" dirty="0">
                <a:latin typeface="Times New Roman"/>
                <a:ea typeface="Calibri"/>
                <a:cs typeface="Times New Roman"/>
              </a:rPr>
              <a:t>по схеме собрать радиоточку)</a:t>
            </a:r>
            <a:endParaRPr lang="ru-RU" sz="1800" b="1" dirty="0">
              <a:ea typeface="Calibri"/>
              <a:cs typeface="Times New Roman"/>
            </a:endParaRPr>
          </a:p>
        </p:txBody>
      </p:sp>
      <p:pic>
        <p:nvPicPr>
          <p:cNvPr id="5" name="Объект 4"/>
          <p:cNvPicPr>
            <a:picLocks noGrp="1" noChangeAspect="1"/>
          </p:cNvPicPr>
          <p:nvPr>
            <p:ph sz="half" idx="1"/>
          </p:nvPr>
        </p:nvPicPr>
        <p:blipFill>
          <a:blip r:embed="rId3" cstate="print">
            <a:extLst>
              <a:ext uri="{28A0092B-C50C-407E-A947-70E740481C1C}">
                <a14:useLocalDpi xmlns:a14="http://schemas.microsoft.com/office/drawing/2010/main" val="0"/>
              </a:ext>
            </a:extLst>
          </a:blip>
          <a:stretch>
            <a:fillRect/>
          </a:stretch>
        </p:blipFill>
        <p:spPr>
          <a:xfrm>
            <a:off x="533400" y="1340768"/>
            <a:ext cx="4038600" cy="3033682"/>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6" name="Объект 5"/>
          <p:cNvPicPr>
            <a:picLocks noGrp="1" noChangeAspect="1"/>
          </p:cNvPicPr>
          <p:nvPr>
            <p:ph sz="half" idx="2"/>
          </p:nvPr>
        </p:nvPicPr>
        <p:blipFill>
          <a:blip r:embed="rId4" cstate="print">
            <a:extLst>
              <a:ext uri="{28A0092B-C50C-407E-A947-70E740481C1C}">
                <a14:useLocalDpi xmlns:a14="http://schemas.microsoft.com/office/drawing/2010/main" val="0"/>
              </a:ext>
            </a:extLst>
          </a:blip>
          <a:stretch>
            <a:fillRect/>
          </a:stretch>
        </p:blipFill>
        <p:spPr>
          <a:xfrm>
            <a:off x="4427984" y="3140968"/>
            <a:ext cx="4038600" cy="3033682"/>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413514285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88"/>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Заголовок 1"/>
          <p:cNvSpPr>
            <a:spLocks noGrp="1"/>
          </p:cNvSpPr>
          <p:nvPr>
            <p:ph type="title"/>
          </p:nvPr>
        </p:nvSpPr>
        <p:spPr>
          <a:xfrm>
            <a:off x="457200" y="692696"/>
            <a:ext cx="8229600" cy="1512168"/>
          </a:xfrm>
        </p:spPr>
        <p:txBody>
          <a:bodyPr>
            <a:normAutofit fontScale="90000"/>
          </a:bodyPr>
          <a:lstStyle/>
          <a:p>
            <a:pPr>
              <a:lnSpc>
                <a:spcPct val="115000"/>
              </a:lnSpc>
              <a:spcBef>
                <a:spcPts val="1200"/>
              </a:spcBef>
              <a:spcAft>
                <a:spcPts val="1000"/>
              </a:spcAft>
            </a:pPr>
            <a:r>
              <a:rPr lang="ru-RU" sz="2000" b="1" dirty="0">
                <a:latin typeface="Times New Roman"/>
                <a:ea typeface="Calibri"/>
                <a:cs typeface="Times New Roman"/>
              </a:rPr>
              <a:t>После выполнения всех заданий взводы отправляются на полевую кухню, где </a:t>
            </a:r>
            <a:r>
              <a:rPr lang="ru-RU" sz="2000" b="1" dirty="0" smtClean="0">
                <a:latin typeface="Times New Roman"/>
                <a:ea typeface="Calibri"/>
                <a:cs typeface="Times New Roman"/>
              </a:rPr>
              <a:t>угощаются гречневой кашей </a:t>
            </a:r>
            <a:r>
              <a:rPr lang="ru-RU" sz="2000" b="1" dirty="0">
                <a:latin typeface="Times New Roman"/>
                <a:ea typeface="Calibri"/>
                <a:cs typeface="Times New Roman"/>
              </a:rPr>
              <a:t>и восстанавливают свои силы.</a:t>
            </a:r>
            <a:r>
              <a:rPr lang="ru-RU" dirty="0">
                <a:latin typeface="Times New Roman"/>
                <a:ea typeface="Calibri"/>
                <a:cs typeface="Times New Roman"/>
              </a:rPr>
              <a:t/>
            </a:r>
            <a:br>
              <a:rPr lang="ru-RU" dirty="0">
                <a:latin typeface="Times New Roman"/>
                <a:ea typeface="Calibri"/>
                <a:cs typeface="Times New Roman"/>
              </a:rPr>
            </a:br>
            <a:r>
              <a:rPr lang="ru-RU" sz="3200" dirty="0">
                <a:ea typeface="Calibri"/>
                <a:cs typeface="Times New Roman"/>
              </a:rPr>
              <a:t/>
            </a:r>
            <a:br>
              <a:rPr lang="ru-RU" sz="3200" dirty="0">
                <a:ea typeface="Calibri"/>
                <a:cs typeface="Times New Roman"/>
              </a:rPr>
            </a:br>
            <a:endParaRPr lang="ru-RU" dirty="0"/>
          </a:p>
        </p:txBody>
      </p:sp>
      <p:pic>
        <p:nvPicPr>
          <p:cNvPr id="5" name="Объект 4"/>
          <p:cNvPicPr>
            <a:picLocks noGrp="1" noChangeAspect="1"/>
          </p:cNvPicPr>
          <p:nvPr>
            <p:ph sz="half" idx="1"/>
          </p:nvPr>
        </p:nvPicPr>
        <p:blipFill>
          <a:blip r:embed="rId3" cstate="print">
            <a:extLst>
              <a:ext uri="{28A0092B-C50C-407E-A947-70E740481C1C}">
                <a14:useLocalDpi xmlns:a14="http://schemas.microsoft.com/office/drawing/2010/main" val="0"/>
              </a:ext>
            </a:extLst>
          </a:blip>
          <a:stretch>
            <a:fillRect/>
          </a:stretch>
        </p:blipFill>
        <p:spPr>
          <a:xfrm>
            <a:off x="611560" y="1628800"/>
            <a:ext cx="4038600" cy="302895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6" name="Объект 5"/>
          <p:cNvPicPr>
            <a:picLocks noGrp="1" noChangeAspect="1"/>
          </p:cNvPicPr>
          <p:nvPr>
            <p:ph sz="half" idx="2"/>
          </p:nvPr>
        </p:nvPicPr>
        <p:blipFill>
          <a:blip r:embed="rId4" cstate="print">
            <a:extLst>
              <a:ext uri="{28A0092B-C50C-407E-A947-70E740481C1C}">
                <a14:useLocalDpi xmlns:a14="http://schemas.microsoft.com/office/drawing/2010/main" val="0"/>
              </a:ext>
            </a:extLst>
          </a:blip>
          <a:stretch>
            <a:fillRect/>
          </a:stretch>
        </p:blipFill>
        <p:spPr>
          <a:xfrm>
            <a:off x="4427984" y="3414068"/>
            <a:ext cx="4038600" cy="302895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148978067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88"/>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Заголовок 1"/>
          <p:cNvSpPr>
            <a:spLocks noGrp="1"/>
          </p:cNvSpPr>
          <p:nvPr>
            <p:ph type="title"/>
          </p:nvPr>
        </p:nvSpPr>
        <p:spPr/>
        <p:txBody>
          <a:bodyPr>
            <a:normAutofit/>
          </a:bodyPr>
          <a:lstStyle/>
          <a:p>
            <a:r>
              <a:rPr lang="ru-RU" sz="1800" b="1" dirty="0" smtClean="0">
                <a:latin typeface="Times New Roman" panose="02020603050405020304" pitchFamily="18" charset="0"/>
                <a:cs typeface="Times New Roman" panose="02020603050405020304" pitchFamily="18" charset="0"/>
              </a:rPr>
              <a:t>А в это время судьи подводят итоги</a:t>
            </a:r>
            <a:endParaRPr lang="ru-RU" sz="1800" b="1" dirty="0">
              <a:latin typeface="Times New Roman" panose="02020603050405020304" pitchFamily="18" charset="0"/>
              <a:cs typeface="Times New Roman" panose="02020603050405020304" pitchFamily="18" charset="0"/>
            </a:endParaRPr>
          </a:p>
        </p:txBody>
      </p:sp>
      <p:pic>
        <p:nvPicPr>
          <p:cNvPr id="5" name="Объект 4"/>
          <p:cNvPicPr>
            <a:picLocks noGrp="1" noChangeAspect="1"/>
          </p:cNvPicPr>
          <p:nvPr>
            <p:ph sz="half" idx="1"/>
          </p:nvPr>
        </p:nvPicPr>
        <p:blipFill>
          <a:blip r:embed="rId3" cstate="print">
            <a:extLst>
              <a:ext uri="{28A0092B-C50C-407E-A947-70E740481C1C}">
                <a14:useLocalDpi xmlns:a14="http://schemas.microsoft.com/office/drawing/2010/main" val="0"/>
              </a:ext>
            </a:extLst>
          </a:blip>
          <a:stretch>
            <a:fillRect/>
          </a:stretch>
        </p:blipFill>
        <p:spPr>
          <a:xfrm>
            <a:off x="1606012" y="1268760"/>
            <a:ext cx="6432715" cy="4824536"/>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4" name="Объект 3"/>
          <p:cNvSpPr>
            <a:spLocks noGrp="1"/>
          </p:cNvSpPr>
          <p:nvPr>
            <p:ph sz="half" idx="2"/>
          </p:nvPr>
        </p:nvSpPr>
        <p:spPr/>
        <p:txBody>
          <a:bodyPr/>
          <a:lstStyle/>
          <a:p>
            <a:endParaRPr lang="ru-RU"/>
          </a:p>
        </p:txBody>
      </p:sp>
    </p:spTree>
    <p:extLst>
      <p:ext uri="{BB962C8B-B14F-4D97-AF65-F5344CB8AC3E}">
        <p14:creationId xmlns:p14="http://schemas.microsoft.com/office/powerpoint/2010/main" val="329545474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88"/>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Заголовок 1"/>
          <p:cNvSpPr>
            <a:spLocks noGrp="1"/>
          </p:cNvSpPr>
          <p:nvPr>
            <p:ph type="title"/>
          </p:nvPr>
        </p:nvSpPr>
        <p:spPr>
          <a:xfrm>
            <a:off x="457200" y="836712"/>
            <a:ext cx="8229600" cy="1440160"/>
          </a:xfrm>
        </p:spPr>
        <p:txBody>
          <a:bodyPr>
            <a:normAutofit fontScale="90000"/>
          </a:bodyPr>
          <a:lstStyle/>
          <a:p>
            <a:pPr>
              <a:lnSpc>
                <a:spcPct val="115000"/>
              </a:lnSpc>
              <a:spcBef>
                <a:spcPts val="1200"/>
              </a:spcBef>
              <a:spcAft>
                <a:spcPts val="1000"/>
              </a:spcAft>
            </a:pPr>
            <a:r>
              <a:rPr lang="ru-RU" sz="2000" b="1" dirty="0">
                <a:latin typeface="Times New Roman"/>
                <a:ea typeface="Calibri"/>
                <a:cs typeface="Times New Roman"/>
              </a:rPr>
              <a:t>В конце игры Главнокомандующий благодарит взводы  за  участие в игре,  за мужество, смелость, сплоченность, решительность в выполнении боевых заданий и награждает всех участников медалями и   грамотами. </a:t>
            </a:r>
            <a:r>
              <a:rPr lang="ru-RU" sz="2000" b="1" dirty="0">
                <a:ea typeface="Calibri"/>
                <a:cs typeface="Times New Roman"/>
              </a:rPr>
              <a:t/>
            </a:r>
            <a:br>
              <a:rPr lang="ru-RU" sz="2000" b="1" dirty="0">
                <a:ea typeface="Calibri"/>
                <a:cs typeface="Times New Roman"/>
              </a:rPr>
            </a:br>
            <a:r>
              <a:rPr lang="ru-RU" dirty="0">
                <a:latin typeface="Times New Roman"/>
                <a:ea typeface="Calibri"/>
                <a:cs typeface="Times New Roman"/>
              </a:rPr>
              <a:t> </a:t>
            </a:r>
            <a:r>
              <a:rPr lang="ru-RU" sz="3200" dirty="0">
                <a:ea typeface="Calibri"/>
                <a:cs typeface="Times New Roman"/>
              </a:rPr>
              <a:t/>
            </a:r>
            <a:br>
              <a:rPr lang="ru-RU" sz="3200" dirty="0">
                <a:ea typeface="Calibri"/>
                <a:cs typeface="Times New Roman"/>
              </a:rPr>
            </a:br>
            <a:endParaRPr lang="ru-RU" dirty="0"/>
          </a:p>
        </p:txBody>
      </p:sp>
      <p:pic>
        <p:nvPicPr>
          <p:cNvPr id="5" name="Объект 4"/>
          <p:cNvPicPr>
            <a:picLocks noGrp="1" noChangeAspect="1"/>
          </p:cNvPicPr>
          <p:nvPr>
            <p:ph sz="half" idx="1"/>
          </p:nvPr>
        </p:nvPicPr>
        <p:blipFill>
          <a:blip r:embed="rId3" cstate="print">
            <a:extLst>
              <a:ext uri="{28A0092B-C50C-407E-A947-70E740481C1C}">
                <a14:useLocalDpi xmlns:a14="http://schemas.microsoft.com/office/drawing/2010/main" val="0"/>
              </a:ext>
            </a:extLst>
          </a:blip>
          <a:stretch>
            <a:fillRect/>
          </a:stretch>
        </p:blipFill>
        <p:spPr>
          <a:xfrm>
            <a:off x="533400" y="1700808"/>
            <a:ext cx="4038600" cy="302895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6" name="Объект 5"/>
          <p:cNvPicPr>
            <a:picLocks noGrp="1" noChangeAspect="1"/>
          </p:cNvPicPr>
          <p:nvPr>
            <p:ph sz="half" idx="2"/>
          </p:nvPr>
        </p:nvPicPr>
        <p:blipFill>
          <a:blip r:embed="rId4" cstate="print">
            <a:extLst>
              <a:ext uri="{28A0092B-C50C-407E-A947-70E740481C1C}">
                <a14:useLocalDpi xmlns:a14="http://schemas.microsoft.com/office/drawing/2010/main" val="0"/>
              </a:ext>
            </a:extLst>
          </a:blip>
          <a:stretch>
            <a:fillRect/>
          </a:stretch>
        </p:blipFill>
        <p:spPr>
          <a:xfrm>
            <a:off x="4355976" y="3212976"/>
            <a:ext cx="4038600" cy="3033682"/>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161449403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Заголовок 1"/>
          <p:cNvSpPr>
            <a:spLocks noGrp="1"/>
          </p:cNvSpPr>
          <p:nvPr>
            <p:ph type="title"/>
          </p:nvPr>
        </p:nvSpPr>
        <p:spPr/>
        <p:txBody>
          <a:bodyPr>
            <a:normAutofit/>
          </a:bodyPr>
          <a:lstStyle/>
          <a:p>
            <a:pPr marL="342900" lvl="0" indent="-342900">
              <a:spcBef>
                <a:spcPct val="20000"/>
              </a:spcBef>
            </a:pPr>
            <a:r>
              <a:rPr lang="ru-RU" sz="3200" b="1" dirty="0">
                <a:solidFill>
                  <a:prstClr val="black"/>
                </a:solidFill>
                <a:latin typeface="Times New Roman" panose="02020603050405020304" pitchFamily="18" charset="0"/>
                <a:ea typeface="+mn-ea"/>
                <a:cs typeface="Times New Roman" panose="02020603050405020304" pitchFamily="18" charset="0"/>
              </a:rPr>
              <a:t>Спасибо за внимание!</a:t>
            </a:r>
            <a:br>
              <a:rPr lang="ru-RU" sz="3200" b="1" dirty="0">
                <a:solidFill>
                  <a:prstClr val="black"/>
                </a:solidFill>
                <a:latin typeface="Times New Roman" panose="02020603050405020304" pitchFamily="18" charset="0"/>
                <a:ea typeface="+mn-ea"/>
                <a:cs typeface="Times New Roman" panose="02020603050405020304" pitchFamily="18" charset="0"/>
              </a:rPr>
            </a:br>
            <a:endParaRPr lang="ru-RU" sz="3200" dirty="0"/>
          </a:p>
        </p:txBody>
      </p:sp>
      <p:sp>
        <p:nvSpPr>
          <p:cNvPr id="3" name="Объект 2"/>
          <p:cNvSpPr>
            <a:spLocks noGrp="1"/>
          </p:cNvSpPr>
          <p:nvPr>
            <p:ph sz="half" idx="1"/>
          </p:nvPr>
        </p:nvSpPr>
        <p:spPr/>
        <p:txBody>
          <a:bodyPr/>
          <a:lstStyle/>
          <a:p>
            <a:endParaRPr lang="ru-RU" b="1" dirty="0">
              <a:latin typeface="Times New Roman" panose="02020603050405020304" pitchFamily="18" charset="0"/>
              <a:cs typeface="Times New Roman" panose="02020603050405020304" pitchFamily="18" charset="0"/>
            </a:endParaRPr>
          </a:p>
        </p:txBody>
      </p:sp>
      <p:sp>
        <p:nvSpPr>
          <p:cNvPr id="4" name="Объект 3"/>
          <p:cNvSpPr>
            <a:spLocks noGrp="1"/>
          </p:cNvSpPr>
          <p:nvPr>
            <p:ph sz="half" idx="2"/>
          </p:nvPr>
        </p:nvSpPr>
        <p:spPr/>
        <p:txBody>
          <a:bodyPr/>
          <a:lstStyle/>
          <a:p>
            <a:endParaRPr lang="ru-RU" dirty="0"/>
          </a:p>
        </p:txBody>
      </p:sp>
    </p:spTree>
    <p:extLst>
      <p:ext uri="{BB962C8B-B14F-4D97-AF65-F5344CB8AC3E}">
        <p14:creationId xmlns:p14="http://schemas.microsoft.com/office/powerpoint/2010/main" val="374463773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08138" y="1195388"/>
            <a:ext cx="5926137" cy="4470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6589668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88"/>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Прямоугольник 1"/>
          <p:cNvSpPr/>
          <p:nvPr/>
        </p:nvSpPr>
        <p:spPr>
          <a:xfrm>
            <a:off x="1187624" y="557958"/>
            <a:ext cx="6912768" cy="2683620"/>
          </a:xfrm>
          <a:prstGeom prst="rect">
            <a:avLst/>
          </a:prstGeom>
        </p:spPr>
        <p:txBody>
          <a:bodyPr wrap="square">
            <a:spAutoFit/>
          </a:bodyPr>
          <a:lstStyle/>
          <a:p>
            <a:pPr indent="449580">
              <a:lnSpc>
                <a:spcPct val="115000"/>
              </a:lnSpc>
              <a:spcBef>
                <a:spcPts val="1200"/>
              </a:spcBef>
              <a:spcAft>
                <a:spcPts val="1000"/>
              </a:spcAft>
            </a:pPr>
            <a:r>
              <a:rPr lang="ru-RU" sz="1400" dirty="0">
                <a:latin typeface="Times New Roman"/>
                <a:ea typeface="Calibri"/>
                <a:cs typeface="Times New Roman"/>
              </a:rPr>
              <a:t>Доброй традицией в нашем детском саду стало проведение зональной </a:t>
            </a:r>
            <a:r>
              <a:rPr lang="ru-RU" sz="1400" dirty="0" err="1">
                <a:latin typeface="Times New Roman"/>
                <a:ea typeface="Calibri"/>
                <a:cs typeface="Times New Roman"/>
              </a:rPr>
              <a:t>военно</a:t>
            </a:r>
            <a:r>
              <a:rPr lang="ru-RU" sz="1400" dirty="0">
                <a:latin typeface="Times New Roman"/>
                <a:ea typeface="Calibri"/>
                <a:cs typeface="Times New Roman"/>
              </a:rPr>
              <a:t> – патриотической игры "Зарница", которая посвящена Дню Защитника Отечества.</a:t>
            </a:r>
            <a:br>
              <a:rPr lang="ru-RU" sz="1400" dirty="0">
                <a:latin typeface="Times New Roman"/>
                <a:ea typeface="Calibri"/>
                <a:cs typeface="Times New Roman"/>
              </a:rPr>
            </a:br>
            <a:endParaRPr lang="ru-RU" sz="1400" dirty="0">
              <a:ea typeface="Calibri"/>
              <a:cs typeface="Times New Roman"/>
            </a:endParaRPr>
          </a:p>
          <a:p>
            <a:pPr indent="449580">
              <a:lnSpc>
                <a:spcPct val="115000"/>
              </a:lnSpc>
              <a:spcAft>
                <a:spcPts val="1000"/>
              </a:spcAft>
            </a:pPr>
            <a:r>
              <a:rPr lang="ru-RU" sz="1400" dirty="0">
                <a:latin typeface="Times New Roman"/>
                <a:ea typeface="Calibri"/>
                <a:cs typeface="Times New Roman"/>
              </a:rPr>
              <a:t>Это мероприятие объединяет детей, воспитывают дружеские взаимоотношения, честность, справедливость, учит действовать вместе, одной командой. Дети осознают, что от результата каждого члена команды, зависит конечный результат. Это соревновательное мероприятие, где необходимо проявлять ловкость, меткость, сноровку. Проводя такого рода мероприятия, мы воспитываем детей в духе патриотизма, растим достойных граждан, будущих защитников Родины.</a:t>
            </a:r>
            <a:br>
              <a:rPr lang="ru-RU" sz="1400" dirty="0">
                <a:latin typeface="Times New Roman"/>
                <a:ea typeface="Calibri"/>
                <a:cs typeface="Times New Roman"/>
              </a:rPr>
            </a:br>
            <a:endParaRPr lang="ru-RU" sz="1400" dirty="0">
              <a:ea typeface="Calibri"/>
              <a:cs typeface="Times New Roman"/>
            </a:endParaRPr>
          </a:p>
        </p:txBody>
      </p:sp>
      <p:pic>
        <p:nvPicPr>
          <p:cNvPr id="1026" name="Picture 2" descr="C:\Users\User\Desktop\фото к выступлению\Ma9CzB07svg.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23728" y="3140968"/>
            <a:ext cx="4432488" cy="3324366"/>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2981445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88"/>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5576" y="404664"/>
            <a:ext cx="6558206" cy="25202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6"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620000" y="-5711825"/>
            <a:ext cx="5400000" cy="405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7"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771800" y="3212976"/>
            <a:ext cx="4126580" cy="3094935"/>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166836065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88"/>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Заголовок 1"/>
          <p:cNvSpPr>
            <a:spLocks noGrp="1"/>
          </p:cNvSpPr>
          <p:nvPr>
            <p:ph type="title"/>
          </p:nvPr>
        </p:nvSpPr>
        <p:spPr>
          <a:xfrm>
            <a:off x="457200" y="274638"/>
            <a:ext cx="8229600" cy="1426170"/>
          </a:xfrm>
        </p:spPr>
        <p:txBody>
          <a:bodyPr>
            <a:noAutofit/>
          </a:bodyPr>
          <a:lstStyle/>
          <a:p>
            <a:r>
              <a:rPr lang="ru-RU" sz="1600" b="1" dirty="0">
                <a:latin typeface="Times New Roman"/>
                <a:ea typeface="Calibri"/>
              </a:rPr>
              <a:t>Взводы знакомятся со схемой маршрута, находят этап, откуда необходимо начать игру и поочередно выполнять задания.</a:t>
            </a:r>
            <a:br>
              <a:rPr lang="ru-RU" sz="1600" b="1" dirty="0">
                <a:latin typeface="Times New Roman"/>
                <a:ea typeface="Calibri"/>
              </a:rPr>
            </a:br>
            <a:r>
              <a:rPr lang="ru-RU" sz="1600" b="1" dirty="0">
                <a:latin typeface="Times New Roman"/>
                <a:ea typeface="Calibri"/>
              </a:rPr>
              <a:t>На каждом этапе находится судья и военный, который объясняет задание и контролирует его выполнение.</a:t>
            </a:r>
            <a:r>
              <a:rPr lang="ru-RU" sz="1800" dirty="0">
                <a:latin typeface="Times New Roman"/>
                <a:ea typeface="Calibri"/>
              </a:rPr>
              <a:t/>
            </a:r>
            <a:br>
              <a:rPr lang="ru-RU" sz="1800" dirty="0">
                <a:latin typeface="Times New Roman"/>
                <a:ea typeface="Calibri"/>
              </a:rPr>
            </a:br>
            <a:endParaRPr lang="ru-RU" sz="1800" dirty="0"/>
          </a:p>
        </p:txBody>
      </p:sp>
      <p:pic>
        <p:nvPicPr>
          <p:cNvPr id="6" name="Объект 5"/>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4716016" y="3395332"/>
            <a:ext cx="4038600" cy="302895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8" name="Объект 7"/>
          <p:cNvPicPr>
            <a:picLocks noGrp="1" noChangeAspect="1"/>
          </p:cNvPicPr>
          <p:nvPr>
            <p:ph sz="half" idx="1"/>
          </p:nvPr>
        </p:nvPicPr>
        <p:blipFill>
          <a:blip r:embed="rId4" cstate="print">
            <a:extLst>
              <a:ext uri="{28A0092B-C50C-407E-A947-70E740481C1C}">
                <a14:useLocalDpi xmlns:a14="http://schemas.microsoft.com/office/drawing/2010/main" val="0"/>
              </a:ext>
            </a:extLst>
          </a:blip>
          <a:stretch>
            <a:fillRect/>
          </a:stretch>
        </p:blipFill>
        <p:spPr>
          <a:xfrm>
            <a:off x="533400" y="1916113"/>
            <a:ext cx="4038600" cy="302895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298984767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88"/>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Заголовок 1"/>
          <p:cNvSpPr>
            <a:spLocks noGrp="1"/>
          </p:cNvSpPr>
          <p:nvPr>
            <p:ph type="title"/>
          </p:nvPr>
        </p:nvSpPr>
        <p:spPr>
          <a:xfrm>
            <a:off x="457200" y="548680"/>
            <a:ext cx="8229600" cy="1224136"/>
          </a:xfrm>
        </p:spPr>
        <p:txBody>
          <a:bodyPr>
            <a:normAutofit fontScale="90000"/>
          </a:bodyPr>
          <a:lstStyle/>
          <a:p>
            <a:pPr>
              <a:lnSpc>
                <a:spcPct val="115000"/>
              </a:lnSpc>
              <a:spcBef>
                <a:spcPts val="1200"/>
              </a:spcBef>
              <a:spcAft>
                <a:spcPts val="1000"/>
              </a:spcAft>
            </a:pPr>
            <a:r>
              <a:rPr lang="ru-RU" sz="1800" b="1" dirty="0">
                <a:latin typeface="Times New Roman"/>
                <a:ea typeface="Calibri"/>
                <a:cs typeface="Times New Roman"/>
              </a:rPr>
              <a:t>План проведения </a:t>
            </a:r>
            <a:r>
              <a:rPr lang="ru-RU" sz="1800" b="1" dirty="0" err="1">
                <a:latin typeface="Times New Roman"/>
                <a:ea typeface="Calibri"/>
                <a:cs typeface="Times New Roman"/>
              </a:rPr>
              <a:t>военно</a:t>
            </a:r>
            <a:r>
              <a:rPr lang="ru-RU" sz="1800" b="1" dirty="0">
                <a:latin typeface="Times New Roman"/>
                <a:ea typeface="Calibri"/>
                <a:cs typeface="Times New Roman"/>
              </a:rPr>
              <a:t> – патриотической игры «Зарница»:</a:t>
            </a:r>
            <a:br>
              <a:rPr lang="ru-RU" sz="1800" b="1" dirty="0">
                <a:latin typeface="Times New Roman"/>
                <a:ea typeface="Calibri"/>
                <a:cs typeface="Times New Roman"/>
              </a:rPr>
            </a:br>
            <a:r>
              <a:rPr lang="ru-RU" sz="2200" b="1" dirty="0">
                <a:solidFill>
                  <a:srgbClr val="FF0000"/>
                </a:solidFill>
                <a:latin typeface="Times New Roman"/>
                <a:ea typeface="Calibri"/>
                <a:cs typeface="Times New Roman"/>
              </a:rPr>
              <a:t>1 этап  «Плац» </a:t>
            </a:r>
            <a:r>
              <a:rPr lang="ru-RU" sz="2200" b="1" dirty="0" smtClean="0">
                <a:solidFill>
                  <a:srgbClr val="FF0000"/>
                </a:solidFill>
                <a:latin typeface="Times New Roman"/>
                <a:ea typeface="Calibri"/>
                <a:cs typeface="Times New Roman"/>
              </a:rPr>
              <a:t/>
            </a:r>
            <a:br>
              <a:rPr lang="ru-RU" sz="2200" b="1" dirty="0" smtClean="0">
                <a:solidFill>
                  <a:srgbClr val="FF0000"/>
                </a:solidFill>
                <a:latin typeface="Times New Roman"/>
                <a:ea typeface="Calibri"/>
                <a:cs typeface="Times New Roman"/>
              </a:rPr>
            </a:br>
            <a:r>
              <a:rPr lang="ru-RU" sz="1800" b="1" dirty="0" smtClean="0">
                <a:latin typeface="Times New Roman"/>
                <a:ea typeface="Calibri"/>
                <a:cs typeface="Times New Roman"/>
              </a:rPr>
              <a:t>(</a:t>
            </a:r>
            <a:r>
              <a:rPr lang="ru-RU" sz="1800" b="1" dirty="0">
                <a:latin typeface="Times New Roman"/>
                <a:ea typeface="Calibri"/>
                <a:cs typeface="Times New Roman"/>
              </a:rPr>
              <a:t>строевая подготовка</a:t>
            </a:r>
            <a:r>
              <a:rPr lang="ru-RU" sz="1800" b="1" dirty="0" smtClean="0">
                <a:latin typeface="Times New Roman"/>
                <a:ea typeface="Calibri"/>
                <a:cs typeface="Times New Roman"/>
              </a:rPr>
              <a:t>)</a:t>
            </a:r>
            <a:r>
              <a:rPr lang="ru-RU" sz="3200" dirty="0">
                <a:ea typeface="Calibri"/>
                <a:cs typeface="Times New Roman"/>
              </a:rPr>
              <a:t/>
            </a:r>
            <a:br>
              <a:rPr lang="ru-RU" sz="3200" dirty="0">
                <a:ea typeface="Calibri"/>
                <a:cs typeface="Times New Roman"/>
              </a:rPr>
            </a:br>
            <a:endParaRPr lang="ru-RU" dirty="0"/>
          </a:p>
        </p:txBody>
      </p:sp>
      <p:pic>
        <p:nvPicPr>
          <p:cNvPr id="5" name="Объект 4"/>
          <p:cNvPicPr>
            <a:picLocks noGrp="1" noChangeAspect="1"/>
          </p:cNvPicPr>
          <p:nvPr>
            <p:ph sz="half" idx="1"/>
          </p:nvPr>
        </p:nvPicPr>
        <p:blipFill>
          <a:blip r:embed="rId3" cstate="print">
            <a:extLst>
              <a:ext uri="{28A0092B-C50C-407E-A947-70E740481C1C}">
                <a14:useLocalDpi xmlns:a14="http://schemas.microsoft.com/office/drawing/2010/main" val="0"/>
              </a:ext>
            </a:extLst>
          </a:blip>
          <a:stretch>
            <a:fillRect/>
          </a:stretch>
        </p:blipFill>
        <p:spPr>
          <a:xfrm>
            <a:off x="4644008" y="1484784"/>
            <a:ext cx="4182616" cy="3136962"/>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4" name="Объект 3"/>
          <p:cNvSpPr>
            <a:spLocks noGrp="1"/>
          </p:cNvSpPr>
          <p:nvPr>
            <p:ph sz="half" idx="2"/>
          </p:nvPr>
        </p:nvSpPr>
        <p:spPr>
          <a:xfrm>
            <a:off x="4592722" y="1412776"/>
            <a:ext cx="4038600" cy="4525963"/>
          </a:xfrm>
        </p:spPr>
        <p:txBody>
          <a:bodyPr/>
          <a:lstStyle/>
          <a:p>
            <a:endParaRPr lang="ru-RU" dirty="0"/>
          </a:p>
        </p:txBody>
      </p:sp>
      <p:pic>
        <p:nvPicPr>
          <p:cNvPr id="1026" name="Picture 2" descr="C:\Users\User\Desktop\фото зарница\JsoqJkDzonk.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7544" y="2492896"/>
            <a:ext cx="4248472" cy="3186353"/>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5333689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88"/>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Заголовок 1"/>
          <p:cNvSpPr>
            <a:spLocks noGrp="1"/>
          </p:cNvSpPr>
          <p:nvPr>
            <p:ph type="title"/>
          </p:nvPr>
        </p:nvSpPr>
        <p:spPr/>
        <p:txBody>
          <a:bodyPr>
            <a:normAutofit/>
          </a:bodyPr>
          <a:lstStyle/>
          <a:p>
            <a:pPr>
              <a:lnSpc>
                <a:spcPct val="115000"/>
              </a:lnSpc>
              <a:spcBef>
                <a:spcPts val="1200"/>
              </a:spcBef>
              <a:spcAft>
                <a:spcPts val="1000"/>
              </a:spcAft>
            </a:pPr>
            <a:r>
              <a:rPr lang="ru-RU" sz="1800" b="1" dirty="0">
                <a:solidFill>
                  <a:srgbClr val="FF0000"/>
                </a:solidFill>
                <a:latin typeface="Times New Roman"/>
                <a:ea typeface="Calibri"/>
                <a:cs typeface="Times New Roman"/>
              </a:rPr>
              <a:t>2 этап «Привал» </a:t>
            </a:r>
            <a:r>
              <a:rPr lang="ru-RU" sz="1800" b="1" dirty="0" smtClean="0">
                <a:solidFill>
                  <a:srgbClr val="FF0000"/>
                </a:solidFill>
                <a:latin typeface="Times New Roman"/>
                <a:ea typeface="Calibri"/>
                <a:cs typeface="Times New Roman"/>
              </a:rPr>
              <a:t/>
            </a:r>
            <a:br>
              <a:rPr lang="ru-RU" sz="1800" b="1" dirty="0" smtClean="0">
                <a:solidFill>
                  <a:srgbClr val="FF0000"/>
                </a:solidFill>
                <a:latin typeface="Times New Roman"/>
                <a:ea typeface="Calibri"/>
                <a:cs typeface="Times New Roman"/>
              </a:rPr>
            </a:br>
            <a:r>
              <a:rPr lang="ru-RU" sz="1800" b="1" dirty="0" smtClean="0">
                <a:latin typeface="Times New Roman"/>
                <a:ea typeface="Calibri"/>
                <a:cs typeface="Times New Roman"/>
              </a:rPr>
              <a:t>(</a:t>
            </a:r>
            <a:r>
              <a:rPr lang="ru-RU" sz="1800" b="1" dirty="0">
                <a:latin typeface="Times New Roman"/>
                <a:ea typeface="Calibri"/>
                <a:cs typeface="Times New Roman"/>
              </a:rPr>
              <a:t>собрать </a:t>
            </a:r>
            <a:r>
              <a:rPr lang="ru-RU" sz="1800" b="1" dirty="0" smtClean="0">
                <a:latin typeface="Times New Roman"/>
                <a:ea typeface="Calibri"/>
                <a:cs typeface="Times New Roman"/>
              </a:rPr>
              <a:t>поленья, сложить костер «Колодец»)</a:t>
            </a:r>
            <a:r>
              <a:rPr lang="ru-RU" sz="1800" b="1" dirty="0">
                <a:ea typeface="Calibri"/>
                <a:cs typeface="Times New Roman"/>
              </a:rPr>
              <a:t/>
            </a:r>
            <a:br>
              <a:rPr lang="ru-RU" sz="1800" b="1" dirty="0">
                <a:ea typeface="Calibri"/>
                <a:cs typeface="Times New Roman"/>
              </a:rPr>
            </a:br>
            <a:endParaRPr lang="ru-RU" sz="1800" b="1" dirty="0"/>
          </a:p>
        </p:txBody>
      </p:sp>
      <p:pic>
        <p:nvPicPr>
          <p:cNvPr id="5" name="Объект 4"/>
          <p:cNvPicPr>
            <a:picLocks noGrp="1" noChangeAspect="1"/>
          </p:cNvPicPr>
          <p:nvPr>
            <p:ph sz="half" idx="1"/>
          </p:nvPr>
        </p:nvPicPr>
        <p:blipFill>
          <a:blip r:embed="rId3" cstate="print">
            <a:extLst>
              <a:ext uri="{28A0092B-C50C-407E-A947-70E740481C1C}">
                <a14:useLocalDpi xmlns:a14="http://schemas.microsoft.com/office/drawing/2010/main" val="0"/>
              </a:ext>
            </a:extLst>
          </a:blip>
          <a:stretch>
            <a:fillRect/>
          </a:stretch>
        </p:blipFill>
        <p:spPr>
          <a:xfrm>
            <a:off x="755576" y="1340768"/>
            <a:ext cx="4038600" cy="302895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6" name="Объект 5"/>
          <p:cNvPicPr>
            <a:picLocks noGrp="1" noChangeAspect="1"/>
          </p:cNvPicPr>
          <p:nvPr>
            <p:ph sz="half" idx="2"/>
          </p:nvPr>
        </p:nvPicPr>
        <p:blipFill>
          <a:blip r:embed="rId4" cstate="print">
            <a:extLst>
              <a:ext uri="{28A0092B-C50C-407E-A947-70E740481C1C}">
                <a14:useLocalDpi xmlns:a14="http://schemas.microsoft.com/office/drawing/2010/main" val="0"/>
              </a:ext>
            </a:extLst>
          </a:blip>
          <a:stretch>
            <a:fillRect/>
          </a:stretch>
        </p:blipFill>
        <p:spPr>
          <a:xfrm>
            <a:off x="4427984" y="3140968"/>
            <a:ext cx="4038600" cy="302895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316614622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88"/>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Заголовок 1"/>
          <p:cNvSpPr>
            <a:spLocks noGrp="1"/>
          </p:cNvSpPr>
          <p:nvPr>
            <p:ph type="title"/>
          </p:nvPr>
        </p:nvSpPr>
        <p:spPr/>
        <p:txBody>
          <a:bodyPr>
            <a:normAutofit/>
          </a:bodyPr>
          <a:lstStyle/>
          <a:p>
            <a:pPr>
              <a:lnSpc>
                <a:spcPct val="115000"/>
              </a:lnSpc>
              <a:spcBef>
                <a:spcPts val="1200"/>
              </a:spcBef>
              <a:spcAft>
                <a:spcPts val="1000"/>
              </a:spcAft>
            </a:pPr>
            <a:r>
              <a:rPr lang="ru-RU" sz="2000" b="1" dirty="0" smtClean="0">
                <a:solidFill>
                  <a:srgbClr val="FF0000"/>
                </a:solidFill>
                <a:latin typeface="Times New Roman"/>
                <a:ea typeface="Calibri"/>
                <a:cs typeface="Times New Roman"/>
              </a:rPr>
              <a:t>3 этап </a:t>
            </a:r>
            <a:r>
              <a:rPr lang="ru-RU" sz="2000" b="1" dirty="0">
                <a:solidFill>
                  <a:srgbClr val="FF0000"/>
                </a:solidFill>
                <a:latin typeface="Times New Roman"/>
                <a:ea typeface="Calibri"/>
                <a:cs typeface="Times New Roman"/>
              </a:rPr>
              <a:t>«Медсанбат» </a:t>
            </a:r>
            <a:r>
              <a:rPr lang="ru-RU" sz="2000" b="1" dirty="0" smtClean="0">
                <a:solidFill>
                  <a:srgbClr val="FF0000"/>
                </a:solidFill>
                <a:latin typeface="Times New Roman"/>
                <a:ea typeface="Calibri"/>
                <a:cs typeface="Times New Roman"/>
              </a:rPr>
              <a:t/>
            </a:r>
            <a:br>
              <a:rPr lang="ru-RU" sz="2000" b="1" dirty="0" smtClean="0">
                <a:solidFill>
                  <a:srgbClr val="FF0000"/>
                </a:solidFill>
                <a:latin typeface="Times New Roman"/>
                <a:ea typeface="Calibri"/>
                <a:cs typeface="Times New Roman"/>
              </a:rPr>
            </a:br>
            <a:r>
              <a:rPr lang="ru-RU" sz="1800" b="1" dirty="0" smtClean="0">
                <a:latin typeface="Times New Roman"/>
                <a:ea typeface="Calibri"/>
                <a:cs typeface="Times New Roman"/>
              </a:rPr>
              <a:t>(</a:t>
            </a:r>
            <a:r>
              <a:rPr lang="ru-RU" sz="1800" b="1" dirty="0">
                <a:latin typeface="Times New Roman"/>
                <a:ea typeface="Calibri"/>
                <a:cs typeface="Times New Roman"/>
              </a:rPr>
              <a:t>доставить </a:t>
            </a:r>
            <a:r>
              <a:rPr lang="ru-RU" sz="1800" b="1" dirty="0" smtClean="0">
                <a:latin typeface="Times New Roman"/>
                <a:ea typeface="Calibri"/>
                <a:cs typeface="Times New Roman"/>
              </a:rPr>
              <a:t>раненого бойца </a:t>
            </a:r>
            <a:r>
              <a:rPr lang="ru-RU" sz="1800" b="1" dirty="0">
                <a:latin typeface="Times New Roman"/>
                <a:ea typeface="Calibri"/>
                <a:cs typeface="Times New Roman"/>
              </a:rPr>
              <a:t>в медсанбат, </a:t>
            </a:r>
            <a:r>
              <a:rPr lang="ru-RU" sz="1800" b="1" dirty="0" smtClean="0">
                <a:latin typeface="Times New Roman"/>
                <a:ea typeface="Calibri"/>
                <a:cs typeface="Times New Roman"/>
              </a:rPr>
              <a:t>наложить раненому «шину»)</a:t>
            </a:r>
            <a:r>
              <a:rPr lang="ru-RU" sz="1800" b="1" dirty="0">
                <a:ea typeface="Calibri"/>
                <a:cs typeface="Times New Roman"/>
              </a:rPr>
              <a:t/>
            </a:r>
            <a:br>
              <a:rPr lang="ru-RU" sz="1800" b="1" dirty="0">
                <a:ea typeface="Calibri"/>
                <a:cs typeface="Times New Roman"/>
              </a:rPr>
            </a:br>
            <a:endParaRPr lang="ru-RU" sz="1800" b="1" dirty="0"/>
          </a:p>
        </p:txBody>
      </p:sp>
      <p:pic>
        <p:nvPicPr>
          <p:cNvPr id="5" name="Объект 4"/>
          <p:cNvPicPr>
            <a:picLocks noGrp="1" noChangeAspect="1"/>
          </p:cNvPicPr>
          <p:nvPr>
            <p:ph sz="half" idx="1"/>
          </p:nvPr>
        </p:nvPicPr>
        <p:blipFill>
          <a:blip r:embed="rId3" cstate="print">
            <a:extLst>
              <a:ext uri="{28A0092B-C50C-407E-A947-70E740481C1C}">
                <a14:useLocalDpi xmlns:a14="http://schemas.microsoft.com/office/drawing/2010/main" val="0"/>
              </a:ext>
            </a:extLst>
          </a:blip>
          <a:stretch>
            <a:fillRect/>
          </a:stretch>
        </p:blipFill>
        <p:spPr>
          <a:xfrm>
            <a:off x="395536" y="1196752"/>
            <a:ext cx="4326632" cy="3244974"/>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4" name="Объект 3"/>
          <p:cNvPicPr>
            <a:picLocks noGrp="1" noChangeAspect="1"/>
          </p:cNvPicPr>
          <p:nvPr>
            <p:ph sz="half" idx="2"/>
          </p:nvPr>
        </p:nvPicPr>
        <p:blipFill>
          <a:blip r:embed="rId4" cstate="print">
            <a:extLst>
              <a:ext uri="{28A0092B-C50C-407E-A947-70E740481C1C}">
                <a14:useLocalDpi xmlns:a14="http://schemas.microsoft.com/office/drawing/2010/main" val="0"/>
              </a:ext>
            </a:extLst>
          </a:blip>
          <a:stretch>
            <a:fillRect/>
          </a:stretch>
        </p:blipFill>
        <p:spPr>
          <a:xfrm>
            <a:off x="4716016" y="3068960"/>
            <a:ext cx="4038600" cy="302895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291756063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88"/>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Заголовок 1"/>
          <p:cNvSpPr>
            <a:spLocks noGrp="1"/>
          </p:cNvSpPr>
          <p:nvPr>
            <p:ph type="title"/>
          </p:nvPr>
        </p:nvSpPr>
        <p:spPr/>
        <p:txBody>
          <a:bodyPr>
            <a:normAutofit fontScale="90000"/>
          </a:bodyPr>
          <a:lstStyle/>
          <a:p>
            <a:pPr>
              <a:lnSpc>
                <a:spcPct val="115000"/>
              </a:lnSpc>
              <a:spcBef>
                <a:spcPts val="1200"/>
              </a:spcBef>
              <a:spcAft>
                <a:spcPts val="1000"/>
              </a:spcAft>
            </a:pPr>
            <a:r>
              <a:rPr lang="ru-RU" sz="2000" b="1" dirty="0">
                <a:solidFill>
                  <a:srgbClr val="FF0000"/>
                </a:solidFill>
                <a:latin typeface="Times New Roman"/>
                <a:ea typeface="Calibri"/>
                <a:cs typeface="Times New Roman"/>
              </a:rPr>
              <a:t>4 этап «Учебный класс</a:t>
            </a:r>
            <a:r>
              <a:rPr lang="ru-RU" sz="2000" b="1" dirty="0" smtClean="0">
                <a:solidFill>
                  <a:srgbClr val="FF0000"/>
                </a:solidFill>
                <a:latin typeface="Times New Roman"/>
                <a:ea typeface="Calibri"/>
                <a:cs typeface="Times New Roman"/>
              </a:rPr>
              <a:t>»</a:t>
            </a:r>
            <a:br>
              <a:rPr lang="ru-RU" sz="2000" b="1" dirty="0" smtClean="0">
                <a:solidFill>
                  <a:srgbClr val="FF0000"/>
                </a:solidFill>
                <a:latin typeface="Times New Roman"/>
                <a:ea typeface="Calibri"/>
                <a:cs typeface="Times New Roman"/>
              </a:rPr>
            </a:br>
            <a:r>
              <a:rPr lang="ru-RU" sz="2000" b="1" dirty="0" smtClean="0">
                <a:latin typeface="Times New Roman"/>
                <a:ea typeface="Calibri"/>
                <a:cs typeface="Times New Roman"/>
              </a:rPr>
              <a:t> </a:t>
            </a:r>
            <a:r>
              <a:rPr lang="ru-RU" sz="2000" b="1" dirty="0">
                <a:latin typeface="Times New Roman"/>
                <a:ea typeface="Calibri"/>
                <a:cs typeface="Times New Roman"/>
              </a:rPr>
              <a:t>(ответить на вопросы военной тематики)</a:t>
            </a:r>
            <a:r>
              <a:rPr lang="ru-RU" sz="3200" dirty="0">
                <a:ea typeface="Calibri"/>
                <a:cs typeface="Times New Roman"/>
              </a:rPr>
              <a:t/>
            </a:r>
            <a:br>
              <a:rPr lang="ru-RU" sz="3200" dirty="0">
                <a:ea typeface="Calibri"/>
                <a:cs typeface="Times New Roman"/>
              </a:rPr>
            </a:br>
            <a:endParaRPr lang="ru-RU" dirty="0"/>
          </a:p>
        </p:txBody>
      </p:sp>
      <p:pic>
        <p:nvPicPr>
          <p:cNvPr id="6" name="Объект 5"/>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3923928" y="3284984"/>
            <a:ext cx="4398640" cy="329898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10" name="Объект 9"/>
          <p:cNvPicPr>
            <a:picLocks noGrp="1" noChangeAspect="1"/>
          </p:cNvPicPr>
          <p:nvPr>
            <p:ph sz="half" idx="1"/>
          </p:nvPr>
        </p:nvPicPr>
        <p:blipFill>
          <a:blip r:embed="rId4" cstate="print">
            <a:extLst>
              <a:ext uri="{28A0092B-C50C-407E-A947-70E740481C1C}">
                <a14:useLocalDpi xmlns:a14="http://schemas.microsoft.com/office/drawing/2010/main" val="0"/>
              </a:ext>
            </a:extLst>
          </a:blip>
          <a:stretch>
            <a:fillRect/>
          </a:stretch>
        </p:blipFill>
        <p:spPr>
          <a:xfrm>
            <a:off x="563555" y="1124744"/>
            <a:ext cx="4230621" cy="3172966"/>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2190484773"/>
      </p:ext>
    </p:extLst>
  </p:cSld>
  <p:clrMapOvr>
    <a:masterClrMapping/>
  </p:clrMapOvr>
  <p:timing>
    <p:tnLst>
      <p:par>
        <p:cTn id="1" dur="indefinite" restart="never" nodeType="tmRoot"/>
      </p:par>
    </p:tnLst>
  </p:timing>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119</TotalTime>
  <Words>141</Words>
  <Application>Microsoft Office PowerPoint</Application>
  <PresentationFormat>Экран (4:3)</PresentationFormat>
  <Paragraphs>20</Paragraphs>
  <Slides>19</Slides>
  <Notes>0</Notes>
  <HiddenSlides>0</HiddenSlides>
  <MMClips>0</MMClips>
  <ScaleCrop>false</ScaleCrop>
  <HeadingPairs>
    <vt:vector size="4" baseType="variant">
      <vt:variant>
        <vt:lpstr>Тема</vt:lpstr>
      </vt:variant>
      <vt:variant>
        <vt:i4>1</vt:i4>
      </vt:variant>
      <vt:variant>
        <vt:lpstr>Заголовки слайдов</vt:lpstr>
      </vt:variant>
      <vt:variant>
        <vt:i4>19</vt:i4>
      </vt:variant>
    </vt:vector>
  </HeadingPairs>
  <TitlesOfParts>
    <vt:vector size="20" baseType="lpstr">
      <vt:lpstr>Тема Office</vt:lpstr>
      <vt:lpstr>Муниципальное бюджетное дошкольное образовательное учреждений  «Центр развития ребенка – детский сад № 89»  Нижнекамского муниципального района Республики Татарстан  Военно – патриотическая игра «Зарница» выступление из опыта работы  Королева Светлана Михайловна  инструктор по физической культуре,  высшая квалификационная категория</vt:lpstr>
      <vt:lpstr>Презентация PowerPoint</vt:lpstr>
      <vt:lpstr>Презентация PowerPoint</vt:lpstr>
      <vt:lpstr>Презентация PowerPoint</vt:lpstr>
      <vt:lpstr>Взводы знакомятся со схемой маршрута, находят этап, откуда необходимо начать игру и поочередно выполнять задания. На каждом этапе находится судья и военный, который объясняет задание и контролирует его выполнение. </vt:lpstr>
      <vt:lpstr>План проведения военно – патриотической игры «Зарница»: 1 этап  «Плац»  (строевая подготовка) </vt:lpstr>
      <vt:lpstr>2 этап «Привал»  (собрать поленья, сложить костер «Колодец») </vt:lpstr>
      <vt:lpstr>3 этап «Медсанбат»  (доставить раненого бойца в медсанбат, наложить раненому «шину») </vt:lpstr>
      <vt:lpstr>4 этап «Учебный класс»  (ответить на вопросы военной тематики) </vt:lpstr>
      <vt:lpstr>5 этап «Разведчики»  (преодолеть препятствие не размыкая рук) </vt:lpstr>
      <vt:lpstr>6 этап «Полоса препятствий»  (пробежать в лабиринте, пролезть в тоннель) </vt:lpstr>
      <vt:lpstr>7 этап «Минное поле»  (разминировать минное поле) </vt:lpstr>
      <vt:lpstr>8 этап «Опасная зона»  (спасти товарища из опасной зоны) </vt:lpstr>
      <vt:lpstr>9 этап «Полигон»  (сбить вражеский танк) </vt:lpstr>
      <vt:lpstr>10 этап «Связисты»  (по схеме собрать радиоточку)</vt:lpstr>
      <vt:lpstr>После выполнения всех заданий взводы отправляются на полевую кухню, где угощаются гречневой кашей и восстанавливают свои силы.  </vt:lpstr>
      <vt:lpstr>А в это время судьи подводят итоги</vt:lpstr>
      <vt:lpstr>В конце игры Главнокомандующий благодарит взводы  за  участие в игре,  за мужество, смелость, сплоченность, решительность в выполнении боевых заданий и награждает всех участников медалями и   грамотами.    </vt:lpstr>
      <vt:lpstr>Спасибо за внимание! </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User</dc:creator>
  <cp:lastModifiedBy>User</cp:lastModifiedBy>
  <cp:revision>15</cp:revision>
  <dcterms:created xsi:type="dcterms:W3CDTF">2023-04-14T15:02:41Z</dcterms:created>
  <dcterms:modified xsi:type="dcterms:W3CDTF">2024-04-13T05:42:09Z</dcterms:modified>
</cp:coreProperties>
</file>