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72" r:id="rId3"/>
    <p:sldId id="301" r:id="rId4"/>
    <p:sldId id="257" r:id="rId5"/>
    <p:sldId id="292" r:id="rId6"/>
    <p:sldId id="293" r:id="rId7"/>
    <p:sldId id="273" r:id="rId8"/>
    <p:sldId id="274" r:id="rId9"/>
    <p:sldId id="275" r:id="rId10"/>
    <p:sldId id="276" r:id="rId11"/>
    <p:sldId id="277" r:id="rId12"/>
    <p:sldId id="278" r:id="rId13"/>
    <p:sldId id="279" r:id="rId14"/>
    <p:sldId id="280" r:id="rId15"/>
    <p:sldId id="281" r:id="rId16"/>
    <p:sldId id="282" r:id="rId17"/>
    <p:sldId id="288" r:id="rId18"/>
    <p:sldId id="289" r:id="rId19"/>
    <p:sldId id="287" r:id="rId20"/>
    <p:sldId id="283" r:id="rId21"/>
    <p:sldId id="284" r:id="rId22"/>
    <p:sldId id="290" r:id="rId23"/>
    <p:sldId id="285" r:id="rId24"/>
    <p:sldId id="286" r:id="rId25"/>
    <p:sldId id="294" r:id="rId26"/>
    <p:sldId id="298" r:id="rId27"/>
    <p:sldId id="295" r:id="rId28"/>
    <p:sldId id="296" r:id="rId29"/>
    <p:sldId id="258" r:id="rId30"/>
    <p:sldId id="300" r:id="rId31"/>
    <p:sldId id="297" r:id="rId32"/>
  </p:sldIdLst>
  <p:sldSz cx="9144000" cy="6858000" type="screen4x3"/>
  <p:notesSz cx="9144000" cy="6858000"/>
  <p:embeddedFontLs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ambria" panose="02040503050406030204" pitchFamily="18" charset="0"/>
      <p:regular r:id="rId37"/>
      <p:bold r:id="rId38"/>
      <p:italic r:id="rId39"/>
      <p:boldItalic r:id="rId40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58" userDrawn="1">
          <p15:clr>
            <a:srgbClr val="A4A3A4"/>
          </p15:clr>
        </p15:guide>
        <p15:guide id="2" pos="244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96"/>
      </p:cViewPr>
      <p:guideLst>
        <p:guide orient="horz" pos="3158"/>
        <p:guide pos="244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  <a:t>4/14/2024</a:t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4/14/2024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-17140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259632" y="1556792"/>
            <a:ext cx="4209617" cy="17851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93192" marR="0" algn="ctr">
              <a:spcBef>
                <a:spcPts val="0"/>
              </a:spcBef>
              <a:spcAft>
                <a:spcPts val="0"/>
              </a:spcAft>
            </a:pPr>
            <a:r>
              <a:rPr lang="ru-RU" sz="1600" b="1" dirty="0" smtClean="0">
                <a:solidFill>
                  <a:srgbClr val="375F92"/>
                </a:solidFill>
                <a:latin typeface="Cambria"/>
                <a:cs typeface="Cambria"/>
              </a:rPr>
              <a:t>Педагогический совет № 3</a:t>
            </a:r>
          </a:p>
          <a:p>
            <a:pPr marL="393192" marR="0" algn="ctr">
              <a:spcBef>
                <a:spcPts val="0"/>
              </a:spcBef>
              <a:spcAft>
                <a:spcPts val="0"/>
              </a:spcAft>
            </a:pPr>
            <a:r>
              <a:rPr lang="ru-RU" sz="2000" b="1" dirty="0" smtClean="0">
                <a:solidFill>
                  <a:srgbClr val="375F92"/>
                </a:solidFill>
                <a:latin typeface="Cambria"/>
                <a:cs typeface="Cambria"/>
              </a:rPr>
              <a:t>«Ранняя профориентация детей дошкольного возраста как один из секретов их успешного личностного самоопределения в будущем»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788024" y="6165304"/>
            <a:ext cx="4427833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349"/>
              </a:lnSpc>
              <a:spcBef>
                <a:spcPts val="50"/>
              </a:spcBef>
              <a:spcAft>
                <a:spcPts val="0"/>
              </a:spcAft>
            </a:pPr>
            <a:r>
              <a:rPr sz="2000" i="1" dirty="0" err="1" smtClean="0">
                <a:solidFill>
                  <a:srgbClr val="000000"/>
                </a:solidFill>
                <a:latin typeface="Cambria"/>
                <a:cs typeface="Cambria"/>
              </a:rPr>
              <a:t>Ст</a:t>
            </a:r>
            <a:r>
              <a:rPr sz="2000" i="1" dirty="0">
                <a:solidFill>
                  <a:srgbClr val="000000"/>
                </a:solidFill>
                <a:latin typeface="Cambria"/>
                <a:cs typeface="Cambria"/>
              </a:rPr>
              <a:t>.</a:t>
            </a:r>
            <a:r>
              <a:rPr sz="2000" i="1" spc="-39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sz="2000" i="1" spc="12" dirty="0" err="1">
                <a:solidFill>
                  <a:srgbClr val="000000"/>
                </a:solidFill>
                <a:latin typeface="Cambria"/>
                <a:cs typeface="Cambria"/>
              </a:rPr>
              <a:t>воспитатель</a:t>
            </a:r>
            <a:r>
              <a:rPr sz="2000" i="1" spc="-183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ru-RU" sz="2000" i="1" dirty="0" smtClean="0">
                <a:solidFill>
                  <a:srgbClr val="000000"/>
                </a:solidFill>
                <a:latin typeface="Cambria"/>
                <a:cs typeface="Cambria"/>
              </a:rPr>
              <a:t>Киселева С.И</a:t>
            </a:r>
            <a:r>
              <a:rPr sz="2000" i="1" dirty="0" smtClean="0">
                <a:solidFill>
                  <a:srgbClr val="000000"/>
                </a:solidFill>
                <a:latin typeface="Cambria"/>
                <a:cs typeface="Cambria"/>
              </a:rPr>
              <a:t>.</a:t>
            </a:r>
            <a:endParaRPr sz="2000" i="1" dirty="0">
              <a:solidFill>
                <a:srgbClr val="000000"/>
              </a:solidFill>
              <a:latin typeface="Cambria"/>
              <a:cs typeface="Cambr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332656"/>
            <a:ext cx="8640960" cy="1200329"/>
          </a:xfrm>
        </p:spPr>
        <p:txBody>
          <a:bodyPr/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Станция «Профессии из прошлого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1440652"/>
            <a:ext cx="7121258" cy="5165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010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332656"/>
            <a:ext cx="8640960" cy="1200329"/>
          </a:xfrm>
        </p:spPr>
        <p:txBody>
          <a:bodyPr/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Станция «Профессии из прошлого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030" y="1041401"/>
            <a:ext cx="4736455" cy="352414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11560" y="4869160"/>
            <a:ext cx="79208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………………..пытались выяснить из чего состоит окружающий нас мир, принципах его функционирования и питали надежду суметь превращать одни элементы в другие, в частности, их интересовало превращение металлов в золото. Они надеялись создать универсальное лекарство, дарующее молодость – «эликсир жизни».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022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332656"/>
            <a:ext cx="8640960" cy="1200329"/>
          </a:xfrm>
        </p:spPr>
        <p:txBody>
          <a:bodyPr/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Станция «Профессии из прошлого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0438" y="892365"/>
            <a:ext cx="5556447" cy="394573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32918" y="4952246"/>
            <a:ext cx="741148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Согласно словарю Даля, синонимы этого существительного – «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бородобрей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«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рудомет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«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зуборвач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 То есть это тот, кто бреет бороды, стрижет и иногда вырывает зубы.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945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332656"/>
            <a:ext cx="8640960" cy="1200329"/>
          </a:xfrm>
        </p:spPr>
        <p:txBody>
          <a:bodyPr/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Станция «Профессии из прошлого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971600" y="1434259"/>
            <a:ext cx="727280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«Представитель какой профессии в послереволюционной России назывался «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шкрабом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»?</a:t>
            </a: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полотёр;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учитель;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посудомойка;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сторож.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5850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332656"/>
            <a:ext cx="8640960" cy="1200329"/>
          </a:xfrm>
        </p:spPr>
        <p:txBody>
          <a:bodyPr/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Станция «Профессии из прошлого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980728"/>
            <a:ext cx="7344816" cy="551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11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332656"/>
            <a:ext cx="8640960" cy="1200329"/>
          </a:xfrm>
        </p:spPr>
        <p:txBody>
          <a:bodyPr/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Станция «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Профессии современного мира»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6327518"/>
              </p:ext>
            </p:extLst>
          </p:nvPr>
        </p:nvGraphicFramePr>
        <p:xfrm>
          <a:off x="251520" y="1139733"/>
          <a:ext cx="8640960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046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363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Специалист по наружной рекламе, осуществляет конструирование и монтаж деталей наружной рекламы (вывесок, макетов и пр.), необходимо знать особенности оборудования данной техники, иметь допуск к работе с высоким напряжением </a:t>
                      </a:r>
                    </a:p>
                    <a:p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Титестер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Специалист по дегустации (оценке качества по виду, вкусу и запаху) чая</a:t>
                      </a:r>
                    </a:p>
                    <a:p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Мерчендайзер</a:t>
                      </a:r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Специалист по продвижению продукции в розничной торговле. Основная его задача — поддерживать положительный имидж своей фирмы, обеспечивать выгодное расположение продукции на магазинных полках, отслеживать ее постоянное наличие в продаже. Он снабжает магазины рекламой, дарит от имени фирмы сувениры. 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Неонщик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54746"/>
            <a:ext cx="1152128" cy="10169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184" y="1171648"/>
            <a:ext cx="1319730" cy="19807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7246" y="3121276"/>
            <a:ext cx="2611339" cy="174021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3539" y="4941168"/>
            <a:ext cx="2688750" cy="1786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997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332656"/>
            <a:ext cx="8640960" cy="923330"/>
          </a:xfrm>
        </p:spPr>
        <p:txBody>
          <a:bodyPr/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Станция «Профессии современного мира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dirty="0"/>
          </a:p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8610512"/>
              </p:ext>
            </p:extLst>
          </p:nvPr>
        </p:nvGraphicFramePr>
        <p:xfrm>
          <a:off x="251520" y="1397000"/>
          <a:ext cx="8640960" cy="4668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046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363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Журналист, первым пребывающий на место происшествия, показывают «правду без купюр». </a:t>
                      </a:r>
                    </a:p>
                    <a:p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Витражист</a:t>
                      </a:r>
                    </a:p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Работает на предприятиях, выполняющих рекламно-оформительские и макетные работы. Вырезает и изготавливает по чертежам и шаблонам детали из стекла. На бесцветное стекло наносит узор гравированием или травлением. Загружает в печи разрисованные стекла для обжига. Изготавливает формы для отлива толстого стекла. Монтирует и устанавливает витражи, армирует их свинцовой, стальной или пластмассовой лентой. 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Стрингер</a:t>
                      </a:r>
                    </a:p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4372" y="1772817"/>
            <a:ext cx="2828108" cy="18722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2126" y="3861048"/>
            <a:ext cx="2830495" cy="1887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837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31939" y="185553"/>
            <a:ext cx="8352928" cy="1846659"/>
          </a:xfrm>
        </p:spPr>
        <p:txBody>
          <a:bodyPr/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Станция «Ребенок и мир профессий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Психологическая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 профессий (специальностей)</a:t>
            </a:r>
          </a:p>
          <a:p>
            <a:pPr algn="ctr"/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2812595"/>
              </p:ext>
            </p:extLst>
          </p:nvPr>
        </p:nvGraphicFramePr>
        <p:xfrm>
          <a:off x="89756" y="1737976"/>
          <a:ext cx="8964488" cy="490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77657">
                  <a:extLst>
                    <a:ext uri="{9D8B030D-6E8A-4147-A177-3AD203B41FA5}">
                      <a16:colId xmlns:a16="http://schemas.microsoft.com/office/drawing/2014/main" val="2005869441"/>
                    </a:ext>
                  </a:extLst>
                </a:gridCol>
                <a:gridCol w="6086831">
                  <a:extLst>
                    <a:ext uri="{9D8B030D-6E8A-4147-A177-3AD203B41FA5}">
                      <a16:colId xmlns:a16="http://schemas.microsoft.com/office/drawing/2014/main" val="39936638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Условное название типа профессий</a:t>
                      </a:r>
                      <a:endParaRPr lang="ru-RU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Характеристика предмета труда</a:t>
                      </a:r>
                    </a:p>
                    <a:p>
                      <a:endParaRPr lang="ru-RU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88621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«Человек-Природа»</a:t>
                      </a:r>
                      <a:endParaRPr lang="ru-RU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Живые организмы, биологические, микробиологические процессы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63290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«Человек-Техника»</a:t>
                      </a:r>
                      <a:endParaRPr lang="ru-RU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Технические системы, энергия, искусственные и неживые природные материалы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85729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«Человек-Человек»</a:t>
                      </a:r>
                      <a:endParaRPr lang="ru-RU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Люди, коллективы, группы, социальные процессы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99598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«Человек-Знак»</a:t>
                      </a:r>
                      <a:endParaRPr lang="ru-RU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Условные знаки, цифры, коды, естественные и искусственные языки (формулы)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94573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«Человек-Художественный образ»</a:t>
                      </a:r>
                      <a:endParaRPr lang="ru-RU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Художественные образы, их свойства, элементы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366072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56" y="185553"/>
            <a:ext cx="1733025" cy="152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051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42585" y="65231"/>
            <a:ext cx="8658830" cy="2585323"/>
          </a:xfrm>
        </p:spPr>
        <p:txBody>
          <a:bodyPr/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 отмечает направленность «профессиональных»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интересов и склонностей, личностных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необходимых для овладения определенной сферой профессионального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труда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Окончательный выбор профессии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остается за самим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ребенком в будущем...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2852936"/>
            <a:ext cx="6480720" cy="384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908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0192" y="404664"/>
            <a:ext cx="2581250" cy="258125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7504" y="188640"/>
            <a:ext cx="6552728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Экспертная оценка общей детской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одаренности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(Д. Хаан и М. Кафф в модификации Савенкова А. И.) 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адача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оценка общей одаренности ребенка родителями или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учителями. Возрастной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диапазон, в котором она может применяться, от 5 до 10 лет.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Полученные суммы баллов характеризуют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оценку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у ребенка следующих видов одаренности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интеллектуальной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творческой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академической (научной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4) художественно-изобразительной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5) музыкальной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6) литературной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7) артистической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8) технической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9) лидерской;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спортивной.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717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81016" y="2124498"/>
            <a:ext cx="6797992" cy="1384995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Повестка дня: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О выполнении решения предыдущего педагогического совета.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Условия организации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профориентационной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работы.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Создание предметно – развивающей образовательной среды.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15616" y="620688"/>
            <a:ext cx="71287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повышение уровня теоретической и практической подготовки воспитателей, совершенствование практических навыков, необходимых в работе по ознакомлению детей дошкольного возраста с профессиями взрослых людей.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28" y="3812974"/>
            <a:ext cx="4681510" cy="291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513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77666" y="404664"/>
            <a:ext cx="864096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«Социально-коммуникативное развитие»:</a:t>
            </a:r>
          </a:p>
          <a:p>
            <a:pPr algn="just"/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развитие навыков самообслуживания;</a:t>
            </a: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приобщение детей к доступным видам трудовой деятельности;</a:t>
            </a: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формирование умения ответственно относится к полученному заданию (умение и желание доводить дело до конца, стремление сделать его хорошо).</a:t>
            </a: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формирование позитивных установок к различным видам труда и творчества;</a:t>
            </a: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воспитание ценностного отношения к собственному труду, труду других людей и его результатам.</a:t>
            </a:r>
          </a:p>
          <a:p>
            <a:pPr algn="just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0640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3528" y="404664"/>
            <a:ext cx="8514814" cy="4801314"/>
          </a:xfrm>
        </p:spPr>
        <p:txBody>
          <a:bodyPr/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Мозговой штурм 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Интеграция по образовательным областям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«Социально-коммуникативное развитие» -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Познавательное развитие» -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Речевое развитие» -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Художественно-эстетическое развитие»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«Физическое развитие»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3956" y="4365104"/>
            <a:ext cx="4138472" cy="236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378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3528" y="116632"/>
            <a:ext cx="8514814" cy="6432530"/>
          </a:xfrm>
        </p:spPr>
        <p:txBody>
          <a:bodyPr/>
          <a:lstStyle/>
          <a:p>
            <a:pPr algn="ctr"/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Формы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 деятельности:</a:t>
            </a:r>
          </a:p>
          <a:p>
            <a:pPr algn="ctr"/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традиционная, комплексная, интегрированная ООД,</a:t>
            </a:r>
          </a:p>
          <a:p>
            <a:pPr algn="l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трудовая деятельность и различные виды игр,</a:t>
            </a:r>
          </a:p>
          <a:p>
            <a:pPr algn="l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решение проблемных задач и ситуаций,</a:t>
            </a:r>
          </a:p>
          <a:p>
            <a:pPr algn="l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наблюдения и экскурсии,</a:t>
            </a:r>
          </a:p>
          <a:p>
            <a:pPr algn="l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экспериментальная деятельность,</a:t>
            </a:r>
          </a:p>
          <a:p>
            <a:pPr algn="l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театрализованная деятельность,</a:t>
            </a:r>
          </a:p>
          <a:p>
            <a:pPr algn="l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развлечения,</a:t>
            </a:r>
          </a:p>
          <a:p>
            <a:pPr algn="l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чтение художественной литературы и беседы,</a:t>
            </a:r>
          </a:p>
          <a:p>
            <a:pPr algn="l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сюжетно-ролевые игры,</a:t>
            </a:r>
          </a:p>
          <a:p>
            <a:pPr algn="l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имитационные упражнения,</a:t>
            </a:r>
          </a:p>
          <a:p>
            <a:pPr algn="l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изобразительная деятельность,</a:t>
            </a:r>
          </a:p>
          <a:p>
            <a:pPr algn="l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обдумывание и проигрывания заданных ситуаций,</a:t>
            </a:r>
          </a:p>
          <a:p>
            <a:pPr algn="l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разгадывание кроссвордов и загадок.</a:t>
            </a:r>
          </a:p>
          <a:p>
            <a:pPr algn="l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творческое моделирование и проектирование,</a:t>
            </a:r>
          </a:p>
          <a:p>
            <a:pPr algn="l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разработка и составление алгоритмов,</a:t>
            </a:r>
          </a:p>
          <a:p>
            <a:pPr algn="l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просмотр слайд-шоу, фильмов о профессии.</a:t>
            </a:r>
          </a:p>
          <a:p>
            <a:pPr algn="ctr"/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6519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31640" y="2482293"/>
            <a:ext cx="6797992" cy="1107996"/>
          </a:xfrm>
        </p:spPr>
        <p:txBody>
          <a:bodyPr/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Станция «Педагогическая шкатулка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 кейсов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88640"/>
            <a:ext cx="2593816" cy="2293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903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5008" y="75944"/>
            <a:ext cx="8928992" cy="6832640"/>
          </a:xfrm>
        </p:spPr>
        <p:txBody>
          <a:bodyPr/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предметно – развивающей образовательной среды</a:t>
            </a:r>
          </a:p>
          <a:p>
            <a:pPr algn="l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Использование игрового пространства позволяет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индивидуализировать обучение с помощью игрового пространства;</a:t>
            </a:r>
          </a:p>
          <a:p>
            <a:pPr algn="l">
              <a:lnSpc>
                <a:spcPct val="150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актуализировать знания и умения, имеющиеся у дошкольников;</a:t>
            </a:r>
          </a:p>
          <a:p>
            <a:pPr algn="l">
              <a:lnSpc>
                <a:spcPct val="150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позволяет каждому участнику участвовать в игровом процессе;</a:t>
            </a:r>
          </a:p>
          <a:p>
            <a:pPr algn="l">
              <a:lnSpc>
                <a:spcPct val="150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помогает выполнить игровую работу в собственном ритме;</a:t>
            </a:r>
          </a:p>
          <a:p>
            <a:pPr algn="l">
              <a:lnSpc>
                <a:spcPct val="150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использовать полученные знания в практическом применении;</a:t>
            </a:r>
          </a:p>
          <a:p>
            <a:pPr algn="l">
              <a:lnSpc>
                <a:spcPct val="150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принимать во внимание деятельность других воспитанников;</a:t>
            </a:r>
          </a:p>
          <a:p>
            <a:pPr algn="l">
              <a:lnSpc>
                <a:spcPct val="150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предусматривать игровой замысел;</a:t>
            </a:r>
          </a:p>
          <a:p>
            <a:pPr algn="l">
              <a:lnSpc>
                <a:spcPct val="150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корректировать и развивать игровой сюжет.</a:t>
            </a:r>
          </a:p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028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40" y="1340768"/>
            <a:ext cx="75713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Где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 родителя в ранней профориентации?	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2204864"/>
            <a:ext cx="6674505" cy="444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170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7504" y="1412776"/>
            <a:ext cx="8928992" cy="2215991"/>
          </a:xfrm>
        </p:spPr>
        <p:txBody>
          <a:bodyPr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раннего детства </a:t>
            </a: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наблюдают, какими способностями обладает их ребенок, к каким играм проявляет интерес, во что ребенок играет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детьми на площадке. Это и есть начало в определении будущей профессии. Именно родители лучше чувствуют и знают своего ребенка, наблюдают его характер, привычки и интересы в течение многих лет.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725241" y="404664"/>
            <a:ext cx="30889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родителями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3634982"/>
            <a:ext cx="5491763" cy="3089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871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9512" y="1196752"/>
            <a:ext cx="8707204" cy="4431983"/>
          </a:xfrm>
        </p:spPr>
        <p:txBody>
          <a:bodyPr/>
          <a:lstStyle/>
          <a:p>
            <a:pPr marL="342900" indent="-342900" algn="just">
              <a:buFontTx/>
              <a:buChar char="-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 «живой» профориентационный пример (стать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такими, как папа 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мама).</a:t>
            </a:r>
          </a:p>
          <a:p>
            <a:pPr marL="342900" indent="-342900" algn="just">
              <a:buFontTx/>
              <a:buChar char="-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Родитель - информатор (доступные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беседы о себе, своей работе, пояснение сказок, произведений художественной литературы,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иллюстраций, мультфильмов).</a:t>
            </a:r>
          </a:p>
          <a:p>
            <a:pPr marL="342900" indent="-342900" algn="just">
              <a:buFontTx/>
              <a:buChar char="-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Родитель - эксперт (рассказать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что представляет собой та или иная профессия, где можно встретить такую работу, какие ограничения она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накладывает).</a:t>
            </a:r>
          </a:p>
          <a:p>
            <a:pPr marL="342900" indent="-342900" algn="just">
              <a:buFontTx/>
              <a:buChar char="-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Родитель – проводник (экскурсии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магазин, в парикмахерскую, в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библиотеку 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т.д., изучая профессию изнутри, показывать процесс работы, место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63688" y="332656"/>
            <a:ext cx="60774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Роль родителя в профориентации ребенка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420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03648" y="260648"/>
            <a:ext cx="6552728" cy="1846659"/>
          </a:xfrm>
        </p:spPr>
        <p:txBody>
          <a:bodyPr/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Приобщая детей к труду и знакомя с профессиями, нужно учитывать в первую очередь </a:t>
            </a: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интересы ребенка, его склонности, способности, желания, состояние здоровья,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потом уже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семейные традиции и интересы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2420888"/>
            <a:ext cx="5904656" cy="4285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448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65708" y="446818"/>
            <a:ext cx="8056999" cy="3161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240" marR="0">
              <a:lnSpc>
                <a:spcPts val="3277"/>
              </a:lnSpc>
              <a:spcBef>
                <a:spcPts val="0"/>
              </a:spcBef>
              <a:spcAft>
                <a:spcPts val="0"/>
              </a:spcAft>
            </a:pPr>
            <a:r>
              <a:rPr sz="2800" b="1" dirty="0">
                <a:solidFill>
                  <a:srgbClr val="375F92"/>
                </a:solidFill>
                <a:latin typeface="Cambria"/>
                <a:cs typeface="Cambria"/>
              </a:rPr>
              <a:t>Профориентация</a:t>
            </a:r>
            <a:r>
              <a:rPr sz="2800" b="1" spc="-14" dirty="0">
                <a:solidFill>
                  <a:srgbClr val="375F92"/>
                </a:solidFill>
                <a:latin typeface="Cambria"/>
                <a:cs typeface="Cambria"/>
              </a:rPr>
              <a:t> </a:t>
            </a:r>
            <a:r>
              <a:rPr sz="2800" b="1" dirty="0">
                <a:solidFill>
                  <a:srgbClr val="375F92"/>
                </a:solidFill>
                <a:latin typeface="Cambria"/>
                <a:cs typeface="Cambria"/>
              </a:rPr>
              <a:t>в</a:t>
            </a:r>
            <a:r>
              <a:rPr sz="2800" b="1" spc="-15" dirty="0">
                <a:solidFill>
                  <a:srgbClr val="375F92"/>
                </a:solidFill>
                <a:latin typeface="Cambria"/>
                <a:cs typeface="Cambria"/>
              </a:rPr>
              <a:t> </a:t>
            </a:r>
            <a:r>
              <a:rPr sz="2800" b="1" spc="-20" dirty="0">
                <a:solidFill>
                  <a:srgbClr val="375F92"/>
                </a:solidFill>
                <a:latin typeface="Cambria"/>
                <a:cs typeface="Cambria"/>
              </a:rPr>
              <a:t>дошкольном</a:t>
            </a:r>
            <a:r>
              <a:rPr sz="2800" b="1" spc="58" dirty="0">
                <a:solidFill>
                  <a:srgbClr val="375F92"/>
                </a:solidFill>
                <a:latin typeface="Cambria"/>
                <a:cs typeface="Cambria"/>
              </a:rPr>
              <a:t> </a:t>
            </a:r>
            <a:r>
              <a:rPr sz="2800" b="1" dirty="0">
                <a:solidFill>
                  <a:srgbClr val="375F92"/>
                </a:solidFill>
                <a:latin typeface="Cambria"/>
                <a:cs typeface="Cambria"/>
              </a:rPr>
              <a:t>образовании</a:t>
            </a:r>
          </a:p>
          <a:p>
            <a:pPr marL="0" marR="0">
              <a:lnSpc>
                <a:spcPts val="3280"/>
              </a:lnSpc>
              <a:spcBef>
                <a:spcPts val="8"/>
              </a:spcBef>
              <a:spcAft>
                <a:spcPts val="0"/>
              </a:spcAft>
            </a:pPr>
            <a:r>
              <a:rPr sz="2800" b="1" dirty="0">
                <a:solidFill>
                  <a:srgbClr val="375F92"/>
                </a:solidFill>
                <a:latin typeface="Cambria"/>
                <a:cs typeface="Cambria"/>
              </a:rPr>
              <a:t>– </a:t>
            </a:r>
            <a:r>
              <a:rPr sz="2800" b="1" u="sng" dirty="0">
                <a:solidFill>
                  <a:srgbClr val="375F92"/>
                </a:solidFill>
                <a:latin typeface="Cambria"/>
                <a:cs typeface="Cambria"/>
              </a:rPr>
              <a:t>не выбор профессии</a:t>
            </a:r>
            <a:r>
              <a:rPr sz="2800" b="1" u="sng" spc="-29" dirty="0">
                <a:solidFill>
                  <a:srgbClr val="375F92"/>
                </a:solidFill>
                <a:latin typeface="Cambria"/>
                <a:cs typeface="Cambria"/>
              </a:rPr>
              <a:t> </a:t>
            </a:r>
            <a:r>
              <a:rPr sz="2800" b="1" spc="-22" dirty="0">
                <a:solidFill>
                  <a:srgbClr val="375F92"/>
                </a:solidFill>
                <a:latin typeface="Cambria"/>
                <a:cs typeface="Cambria"/>
              </a:rPr>
              <a:t>ребенком</a:t>
            </a:r>
            <a:r>
              <a:rPr sz="2800" b="1" spc="49" dirty="0">
                <a:solidFill>
                  <a:srgbClr val="375F92"/>
                </a:solidFill>
                <a:latin typeface="Cambria"/>
                <a:cs typeface="Cambria"/>
              </a:rPr>
              <a:t> </a:t>
            </a:r>
            <a:r>
              <a:rPr sz="2800" b="1" spc="-23" dirty="0">
                <a:solidFill>
                  <a:srgbClr val="375F92"/>
                </a:solidFill>
                <a:latin typeface="Cambria"/>
                <a:cs typeface="Cambria"/>
              </a:rPr>
              <a:t>дошкольного</a:t>
            </a:r>
          </a:p>
          <a:p>
            <a:pPr marL="117348" marR="0">
              <a:lnSpc>
                <a:spcPts val="3277"/>
              </a:lnSpc>
              <a:spcBef>
                <a:spcPts val="309"/>
              </a:spcBef>
              <a:spcAft>
                <a:spcPts val="0"/>
              </a:spcAft>
            </a:pPr>
            <a:r>
              <a:rPr sz="2800" b="1" dirty="0">
                <a:solidFill>
                  <a:srgbClr val="375F92"/>
                </a:solidFill>
                <a:latin typeface="Cambria"/>
                <a:cs typeface="Cambria"/>
              </a:rPr>
              <a:t>возраста,</a:t>
            </a:r>
            <a:r>
              <a:rPr sz="2800" b="1" spc="25" dirty="0">
                <a:solidFill>
                  <a:srgbClr val="375F92"/>
                </a:solidFill>
                <a:latin typeface="Cambria"/>
                <a:cs typeface="Cambria"/>
              </a:rPr>
              <a:t> </a:t>
            </a:r>
            <a:r>
              <a:rPr sz="2800" b="1" dirty="0">
                <a:solidFill>
                  <a:srgbClr val="375F92"/>
                </a:solidFill>
                <a:latin typeface="Cambria"/>
                <a:cs typeface="Cambria"/>
              </a:rPr>
              <a:t>а </a:t>
            </a:r>
            <a:r>
              <a:rPr sz="2800" b="1" u="sng" dirty="0">
                <a:solidFill>
                  <a:srgbClr val="375F92"/>
                </a:solidFill>
                <a:latin typeface="Cambria"/>
                <a:cs typeface="Cambria"/>
              </a:rPr>
              <a:t>формирование</a:t>
            </a:r>
            <a:r>
              <a:rPr sz="2800" b="1" u="sng" spc="-12" dirty="0">
                <a:solidFill>
                  <a:srgbClr val="375F92"/>
                </a:solidFill>
                <a:latin typeface="Cambria"/>
                <a:cs typeface="Cambria"/>
              </a:rPr>
              <a:t> </a:t>
            </a:r>
            <a:r>
              <a:rPr sz="2800" b="1" u="sng" dirty="0">
                <a:solidFill>
                  <a:srgbClr val="375F92"/>
                </a:solidFill>
                <a:latin typeface="Cambria"/>
                <a:cs typeface="Cambria"/>
              </a:rPr>
              <a:t>у </a:t>
            </a:r>
            <a:r>
              <a:rPr sz="2800" b="1" u="sng" spc="-26" dirty="0">
                <a:solidFill>
                  <a:srgbClr val="375F92"/>
                </a:solidFill>
                <a:latin typeface="Cambria"/>
                <a:cs typeface="Cambria"/>
              </a:rPr>
              <a:t>него</a:t>
            </a:r>
            <a:r>
              <a:rPr sz="2800" b="1" u="sng" dirty="0">
                <a:solidFill>
                  <a:srgbClr val="375F92"/>
                </a:solidFill>
                <a:latin typeface="Cambria"/>
                <a:cs typeface="Cambria"/>
              </a:rPr>
              <a:t> ценностно-</a:t>
            </a:r>
          </a:p>
          <a:p>
            <a:pPr marL="201168" marR="0">
              <a:lnSpc>
                <a:spcPts val="3277"/>
              </a:lnSpc>
              <a:spcBef>
                <a:spcPts val="322"/>
              </a:spcBef>
              <a:spcAft>
                <a:spcPts val="0"/>
              </a:spcAft>
            </a:pPr>
            <a:r>
              <a:rPr sz="2800" b="1" u="sng" dirty="0">
                <a:solidFill>
                  <a:srgbClr val="375F92"/>
                </a:solidFill>
                <a:latin typeface="Cambria"/>
                <a:cs typeface="Cambria"/>
              </a:rPr>
              <a:t>смысловой</a:t>
            </a:r>
            <a:r>
              <a:rPr sz="2800" b="1" u="sng" spc="29" dirty="0">
                <a:solidFill>
                  <a:srgbClr val="375F92"/>
                </a:solidFill>
                <a:latin typeface="Cambria"/>
                <a:cs typeface="Cambria"/>
              </a:rPr>
              <a:t> </a:t>
            </a:r>
            <a:r>
              <a:rPr sz="2800" b="1" u="sng" spc="-25" dirty="0">
                <a:solidFill>
                  <a:srgbClr val="375F92"/>
                </a:solidFill>
                <a:latin typeface="Cambria"/>
                <a:cs typeface="Cambria"/>
              </a:rPr>
              <a:t>компетенции</a:t>
            </a:r>
            <a:r>
              <a:rPr sz="2800" b="1" u="sng" spc="-13" dirty="0">
                <a:solidFill>
                  <a:srgbClr val="375F92"/>
                </a:solidFill>
                <a:latin typeface="Cambria"/>
                <a:cs typeface="Cambria"/>
              </a:rPr>
              <a:t> </a:t>
            </a:r>
            <a:r>
              <a:rPr sz="2800" b="1" dirty="0">
                <a:solidFill>
                  <a:srgbClr val="375F92"/>
                </a:solidFill>
                <a:latin typeface="Cambria"/>
                <a:cs typeface="Cambria"/>
              </a:rPr>
              <a:t>как</a:t>
            </a:r>
            <a:r>
              <a:rPr sz="2800" b="1" spc="-16" dirty="0">
                <a:solidFill>
                  <a:srgbClr val="375F92"/>
                </a:solidFill>
                <a:latin typeface="Cambria"/>
                <a:cs typeface="Cambria"/>
              </a:rPr>
              <a:t> </a:t>
            </a:r>
            <a:r>
              <a:rPr sz="2800" b="1" spc="-21" dirty="0">
                <a:solidFill>
                  <a:srgbClr val="375F92"/>
                </a:solidFill>
                <a:latin typeface="Cambria"/>
                <a:cs typeface="Cambria"/>
              </a:rPr>
              <a:t>запускающего</a:t>
            </a:r>
          </a:p>
          <a:p>
            <a:pPr marL="403860" marR="0">
              <a:lnSpc>
                <a:spcPts val="3280"/>
              </a:lnSpc>
              <a:spcBef>
                <a:spcPts val="309"/>
              </a:spcBef>
              <a:spcAft>
                <a:spcPts val="0"/>
              </a:spcAft>
            </a:pPr>
            <a:r>
              <a:rPr sz="2800" b="1" spc="-24" dirty="0">
                <a:solidFill>
                  <a:srgbClr val="375F92"/>
                </a:solidFill>
                <a:latin typeface="Cambria"/>
                <a:cs typeface="Cambria"/>
              </a:rPr>
              <a:t>механизма,</a:t>
            </a:r>
            <a:r>
              <a:rPr sz="2800" b="1" spc="43" dirty="0">
                <a:solidFill>
                  <a:srgbClr val="375F92"/>
                </a:solidFill>
                <a:latin typeface="Cambria"/>
                <a:cs typeface="Cambria"/>
              </a:rPr>
              <a:t> </a:t>
            </a:r>
            <a:r>
              <a:rPr sz="2800" b="1" spc="-51" dirty="0">
                <a:solidFill>
                  <a:srgbClr val="375F92"/>
                </a:solidFill>
                <a:latin typeface="Cambria"/>
                <a:cs typeface="Cambria"/>
              </a:rPr>
              <a:t>который</a:t>
            </a:r>
            <a:r>
              <a:rPr sz="2800" b="1" spc="63" dirty="0">
                <a:solidFill>
                  <a:srgbClr val="375F92"/>
                </a:solidFill>
                <a:latin typeface="Cambria"/>
                <a:cs typeface="Cambria"/>
              </a:rPr>
              <a:t> </a:t>
            </a:r>
            <a:r>
              <a:rPr sz="2800" b="1" dirty="0">
                <a:solidFill>
                  <a:srgbClr val="375F92"/>
                </a:solidFill>
                <a:latin typeface="Cambria"/>
                <a:cs typeface="Cambria"/>
              </a:rPr>
              <a:t>обеспечит</a:t>
            </a:r>
            <a:r>
              <a:rPr sz="2800" b="1" spc="26" dirty="0">
                <a:solidFill>
                  <a:srgbClr val="375F92"/>
                </a:solidFill>
                <a:latin typeface="Cambria"/>
                <a:cs typeface="Cambria"/>
              </a:rPr>
              <a:t> </a:t>
            </a:r>
            <a:r>
              <a:rPr sz="2800" b="1" spc="-21" dirty="0">
                <a:solidFill>
                  <a:srgbClr val="375F92"/>
                </a:solidFill>
                <a:latin typeface="Cambria"/>
                <a:cs typeface="Cambria"/>
              </a:rPr>
              <a:t>успешное</a:t>
            </a:r>
          </a:p>
          <a:p>
            <a:pPr marL="278892" marR="0">
              <a:lnSpc>
                <a:spcPts val="3277"/>
              </a:lnSpc>
              <a:spcBef>
                <a:spcPts val="321"/>
              </a:spcBef>
              <a:spcAft>
                <a:spcPts val="0"/>
              </a:spcAft>
            </a:pPr>
            <a:r>
              <a:rPr sz="2800" b="1" spc="-29" dirty="0">
                <a:solidFill>
                  <a:srgbClr val="375F92"/>
                </a:solidFill>
                <a:latin typeface="Cambria"/>
                <a:cs typeface="Cambria"/>
              </a:rPr>
              <a:t>вхождение</a:t>
            </a:r>
            <a:r>
              <a:rPr sz="2800" b="1" dirty="0">
                <a:solidFill>
                  <a:srgbClr val="375F92"/>
                </a:solidFill>
                <a:latin typeface="Cambria"/>
                <a:cs typeface="Cambria"/>
              </a:rPr>
              <a:t> в социум</a:t>
            </a:r>
            <a:r>
              <a:rPr sz="2800" b="1" spc="12" dirty="0">
                <a:solidFill>
                  <a:srgbClr val="375F92"/>
                </a:solidFill>
                <a:latin typeface="Cambria"/>
                <a:cs typeface="Cambria"/>
              </a:rPr>
              <a:t> </a:t>
            </a:r>
            <a:r>
              <a:rPr sz="2800" b="1" dirty="0">
                <a:solidFill>
                  <a:srgbClr val="375F92"/>
                </a:solidFill>
                <a:latin typeface="Cambria"/>
                <a:cs typeface="Cambria"/>
              </a:rPr>
              <a:t>и прямо</a:t>
            </a:r>
            <a:r>
              <a:rPr sz="2800" b="1" spc="57" dirty="0">
                <a:solidFill>
                  <a:srgbClr val="375F92"/>
                </a:solidFill>
                <a:latin typeface="Cambria"/>
                <a:cs typeface="Cambria"/>
              </a:rPr>
              <a:t> </a:t>
            </a:r>
            <a:r>
              <a:rPr sz="2800" b="1" dirty="0">
                <a:solidFill>
                  <a:srgbClr val="375F92"/>
                </a:solidFill>
                <a:latin typeface="Cambria"/>
                <a:cs typeface="Cambria"/>
              </a:rPr>
              <a:t>или</a:t>
            </a:r>
            <a:r>
              <a:rPr sz="2800" b="1" spc="-23" dirty="0">
                <a:solidFill>
                  <a:srgbClr val="375F92"/>
                </a:solidFill>
                <a:latin typeface="Cambria"/>
                <a:cs typeface="Cambria"/>
              </a:rPr>
              <a:t> косвенно</a:t>
            </a:r>
          </a:p>
          <a:p>
            <a:pPr marL="1474038" marR="0">
              <a:lnSpc>
                <a:spcPts val="3277"/>
              </a:lnSpc>
              <a:spcBef>
                <a:spcPts val="322"/>
              </a:spcBef>
              <a:spcAft>
                <a:spcPts val="0"/>
              </a:spcAft>
            </a:pPr>
            <a:r>
              <a:rPr sz="2800" b="1" u="sng" dirty="0">
                <a:solidFill>
                  <a:srgbClr val="375F92"/>
                </a:solidFill>
                <a:latin typeface="Cambria"/>
                <a:cs typeface="Cambria"/>
              </a:rPr>
              <a:t>повлияет</a:t>
            </a:r>
            <a:r>
              <a:rPr sz="2800" b="1" u="sng" spc="-29" dirty="0">
                <a:solidFill>
                  <a:srgbClr val="375F92"/>
                </a:solidFill>
                <a:latin typeface="Cambria"/>
                <a:cs typeface="Cambria"/>
              </a:rPr>
              <a:t> </a:t>
            </a:r>
            <a:r>
              <a:rPr sz="2800" b="1" u="sng" dirty="0">
                <a:solidFill>
                  <a:srgbClr val="375F92"/>
                </a:solidFill>
                <a:latin typeface="Cambria"/>
                <a:cs typeface="Cambria"/>
              </a:rPr>
              <a:t>на </a:t>
            </a:r>
            <a:r>
              <a:rPr sz="2800" b="1" u="sng" spc="-30" dirty="0">
                <a:solidFill>
                  <a:srgbClr val="375F92"/>
                </a:solidFill>
                <a:latin typeface="Cambria"/>
                <a:cs typeface="Cambria"/>
              </a:rPr>
              <a:t>его</a:t>
            </a:r>
            <a:r>
              <a:rPr sz="2800" b="1" u="sng" spc="15" dirty="0">
                <a:solidFill>
                  <a:srgbClr val="375F92"/>
                </a:solidFill>
                <a:latin typeface="Cambria"/>
                <a:cs typeface="Cambria"/>
              </a:rPr>
              <a:t> </a:t>
            </a:r>
            <a:r>
              <a:rPr sz="2800" b="1" u="sng" dirty="0">
                <a:solidFill>
                  <a:srgbClr val="375F92"/>
                </a:solidFill>
                <a:latin typeface="Cambria"/>
                <a:cs typeface="Cambria"/>
              </a:rPr>
              <a:t>дальнейшее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67104" y="3609717"/>
            <a:ext cx="7045375" cy="9118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280"/>
              </a:lnSpc>
              <a:spcBef>
                <a:spcPts val="0"/>
              </a:spcBef>
              <a:spcAft>
                <a:spcPts val="0"/>
              </a:spcAft>
            </a:pPr>
            <a:r>
              <a:rPr sz="2800" b="1" u="sng" dirty="0">
                <a:solidFill>
                  <a:srgbClr val="375F92"/>
                </a:solidFill>
                <a:latin typeface="Cambria"/>
                <a:cs typeface="Cambria"/>
              </a:rPr>
              <a:t>профессиональное</a:t>
            </a:r>
            <a:r>
              <a:rPr sz="2800" b="1" u="sng" spc="-21" dirty="0">
                <a:solidFill>
                  <a:srgbClr val="375F92"/>
                </a:solidFill>
                <a:latin typeface="Cambria"/>
                <a:cs typeface="Cambria"/>
              </a:rPr>
              <a:t> </a:t>
            </a:r>
            <a:r>
              <a:rPr sz="2800" b="1" u="sng" dirty="0">
                <a:solidFill>
                  <a:srgbClr val="375F92"/>
                </a:solidFill>
                <a:latin typeface="Cambria"/>
                <a:cs typeface="Cambria"/>
              </a:rPr>
              <a:t>самоопределение</a:t>
            </a:r>
            <a:r>
              <a:rPr sz="2800" b="1" u="sng" spc="-45" dirty="0">
                <a:solidFill>
                  <a:srgbClr val="375F92"/>
                </a:solidFill>
                <a:latin typeface="Cambria"/>
                <a:cs typeface="Cambria"/>
              </a:rPr>
              <a:t> </a:t>
            </a:r>
            <a:r>
              <a:rPr sz="2800" b="1" u="sng" dirty="0">
                <a:solidFill>
                  <a:srgbClr val="375F92"/>
                </a:solidFill>
                <a:latin typeface="Cambria"/>
                <a:cs typeface="Cambria"/>
              </a:rPr>
              <a:t>на</a:t>
            </a:r>
          </a:p>
          <a:p>
            <a:pPr marL="539445" marR="0">
              <a:lnSpc>
                <a:spcPts val="3277"/>
              </a:lnSpc>
              <a:spcBef>
                <a:spcPts val="321"/>
              </a:spcBef>
              <a:spcAft>
                <a:spcPts val="0"/>
              </a:spcAft>
            </a:pPr>
            <a:r>
              <a:rPr sz="2800" b="1" u="sng" dirty="0">
                <a:solidFill>
                  <a:srgbClr val="375F92"/>
                </a:solidFill>
                <a:latin typeface="Cambria"/>
                <a:cs typeface="Cambria"/>
              </a:rPr>
              <a:t>следующей</a:t>
            </a:r>
            <a:r>
              <a:rPr sz="2800" b="1" u="sng" spc="-45" dirty="0">
                <a:solidFill>
                  <a:srgbClr val="375F92"/>
                </a:solidFill>
                <a:latin typeface="Cambria"/>
                <a:cs typeface="Cambria"/>
              </a:rPr>
              <a:t> </a:t>
            </a:r>
            <a:r>
              <a:rPr sz="2800" b="1" u="sng" dirty="0">
                <a:solidFill>
                  <a:srgbClr val="375F92"/>
                </a:solidFill>
                <a:latin typeface="Cambria"/>
                <a:cs typeface="Cambria"/>
              </a:rPr>
              <a:t>ступени образования.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7544" y="620688"/>
            <a:ext cx="8352928" cy="5539978"/>
          </a:xfrm>
        </p:spPr>
        <p:txBody>
          <a:bodyPr/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 педагогического совета № 2 от 29.11.2023г.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Установить новые сроки выполнения мероприятий по решению педагогического совета № 1 (до 15.12.2023г);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Внести корректировку в календарный план воспитательной работы до 10.01.2024г;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3. Разработать план клуба «Истоки» на 2024 календарный год. Ответственные: Истомина Е.В., Захарова Н.Н. в срок до 30.12.2023г;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Воспитателям организовать работу на своей возрастной группе воспитательного характера в 2023-2024уч.году (в форме проекта, клуба, цикла мероприятий…);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Внести изменения в состав методического совета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6.Утвердить дополнительную образовательную программу «Сундучок Конструши».</a:t>
            </a:r>
          </a:p>
        </p:txBody>
      </p:sp>
    </p:spTree>
    <p:extLst>
      <p:ext uri="{BB962C8B-B14F-4D97-AF65-F5344CB8AC3E}">
        <p14:creationId xmlns:p14="http://schemas.microsoft.com/office/powerpoint/2010/main" val="1904018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908545"/>
            <a:ext cx="7476662" cy="49284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19872" cy="1923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748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9512" y="8531"/>
            <a:ext cx="8856984" cy="6732837"/>
          </a:xfrm>
        </p:spPr>
        <p:txBody>
          <a:bodyPr/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решения педагогического совета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Продолжить пополнение развивающей предметно – пространственной среды групп по профессиональной ориентации с </a:t>
            </a:r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учетом </a:t>
            </a:r>
            <a:r>
              <a:rPr lang="ru-RU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интересов (возраста)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детей. </a:t>
            </a:r>
          </a:p>
          <a:p>
            <a:pPr algn="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Срок исполнения – август 2024,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ответственный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педагоги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Использовать в работе эффективные формы и методы для ознакомления дошкольников с профессиями взрослых. </a:t>
            </a:r>
          </a:p>
          <a:p>
            <a:pPr algn="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Срок исполнения – постоянно.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Ответственные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педагоги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Продолжить взаимодействие с родителями по вопросам профориентации детей, используя активные формы работы.</a:t>
            </a:r>
          </a:p>
          <a:p>
            <a:pPr algn="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Срок исполнения – постоянно.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Ответственные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педагоги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4.Организовать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социальных партнеров в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профессиональной ориентации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дошкольников в рамках проектной деятельности.</a:t>
            </a:r>
          </a:p>
          <a:p>
            <a:pPr algn="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Срок исполнения – 2024-2025 учебный год.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Ответственные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педагоги старших-подготовительных групп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Создать рабочую группу из числа педагогов по разработке летнего проекта с учетом актуальности данной тематики.</a:t>
            </a:r>
          </a:p>
          <a:p>
            <a:pPr algn="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Срок исполнения – апрель-май 2024,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ответственный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рабочая группа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906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750417" y="53504"/>
            <a:ext cx="7698621" cy="5741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4220"/>
              </a:lnSpc>
              <a:spcBef>
                <a:spcPts val="0"/>
              </a:spcBef>
              <a:spcAft>
                <a:spcPts val="0"/>
              </a:spcAft>
            </a:pPr>
            <a:r>
              <a:rPr sz="3600" b="1" dirty="0">
                <a:solidFill>
                  <a:srgbClr val="375F92"/>
                </a:solidFill>
                <a:latin typeface="Cambria"/>
                <a:cs typeface="Cambria"/>
              </a:rPr>
              <a:t>Профориентация –</a:t>
            </a:r>
            <a:r>
              <a:rPr sz="3600" b="1" spc="-37" dirty="0">
                <a:solidFill>
                  <a:srgbClr val="375F92"/>
                </a:solidFill>
                <a:latin typeface="Cambria"/>
                <a:cs typeface="Cambria"/>
              </a:rPr>
              <a:t> </a:t>
            </a:r>
            <a:r>
              <a:rPr sz="3600" b="1" spc="-49" dirty="0">
                <a:solidFill>
                  <a:srgbClr val="375F92"/>
                </a:solidFill>
                <a:latin typeface="Cambria"/>
                <a:cs typeface="Cambria"/>
              </a:rPr>
              <a:t>это</a:t>
            </a:r>
            <a:r>
              <a:rPr sz="3600" b="1" spc="-33" dirty="0">
                <a:solidFill>
                  <a:srgbClr val="375F92"/>
                </a:solidFill>
                <a:latin typeface="Cambria"/>
                <a:cs typeface="Cambria"/>
              </a:rPr>
              <a:t> </a:t>
            </a:r>
            <a:r>
              <a:rPr sz="3600" b="1" dirty="0">
                <a:solidFill>
                  <a:srgbClr val="375F92"/>
                </a:solidFill>
                <a:latin typeface="Cambria"/>
                <a:cs typeface="Cambria"/>
              </a:rPr>
              <a:t>актуально!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971600" y="946905"/>
            <a:ext cx="747743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профессиональная ориентация?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Это система мероприятий, направленных на выявление </a:t>
            </a: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личностных особенностей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интересов и способностей у каждого человека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оказания ему помощи в разумном выборе профессии, наиболее соответствующих его индивидуальным возможностям.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3943859"/>
            <a:ext cx="4682134" cy="29141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750417" y="53504"/>
            <a:ext cx="7698621" cy="5741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4220"/>
              </a:lnSpc>
              <a:spcBef>
                <a:spcPts val="0"/>
              </a:spcBef>
              <a:spcAft>
                <a:spcPts val="0"/>
              </a:spcAft>
            </a:pPr>
            <a:r>
              <a:rPr sz="3600" b="1" dirty="0">
                <a:solidFill>
                  <a:srgbClr val="375F92"/>
                </a:solidFill>
                <a:latin typeface="Cambria"/>
                <a:cs typeface="Cambria"/>
              </a:rPr>
              <a:t>Профориентация –</a:t>
            </a:r>
            <a:r>
              <a:rPr sz="3600" b="1" spc="-37" dirty="0">
                <a:solidFill>
                  <a:srgbClr val="375F92"/>
                </a:solidFill>
                <a:latin typeface="Cambria"/>
                <a:cs typeface="Cambria"/>
              </a:rPr>
              <a:t> </a:t>
            </a:r>
            <a:r>
              <a:rPr sz="3600" b="1" spc="-49" dirty="0">
                <a:solidFill>
                  <a:srgbClr val="375F92"/>
                </a:solidFill>
                <a:latin typeface="Cambria"/>
                <a:cs typeface="Cambria"/>
              </a:rPr>
              <a:t>это</a:t>
            </a:r>
            <a:r>
              <a:rPr sz="3600" b="1" spc="-33" dirty="0">
                <a:solidFill>
                  <a:srgbClr val="375F92"/>
                </a:solidFill>
                <a:latin typeface="Cambria"/>
                <a:cs typeface="Cambria"/>
              </a:rPr>
              <a:t> </a:t>
            </a:r>
            <a:r>
              <a:rPr sz="3600" b="1" dirty="0">
                <a:solidFill>
                  <a:srgbClr val="375F92"/>
                </a:solidFill>
                <a:latin typeface="Cambria"/>
                <a:cs typeface="Cambria"/>
              </a:rPr>
              <a:t>актуально!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51027" y="1167059"/>
            <a:ext cx="5761777" cy="4313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096"/>
              </a:lnSpc>
              <a:spcBef>
                <a:spcPts val="0"/>
              </a:spcBef>
              <a:spcAft>
                <a:spcPts val="0"/>
              </a:spcAft>
            </a:pPr>
            <a:r>
              <a:rPr sz="2800" spc="-12" dirty="0">
                <a:solidFill>
                  <a:srgbClr val="000000"/>
                </a:solidFill>
                <a:latin typeface="Times New Roman"/>
                <a:cs typeface="Times New Roman"/>
              </a:rPr>
              <a:t>Стратегия</a:t>
            </a:r>
            <a:r>
              <a:rPr sz="2800" spc="-1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0000"/>
                </a:solidFill>
                <a:latin typeface="Times New Roman"/>
                <a:cs typeface="Times New Roman"/>
              </a:rPr>
              <a:t>развития </a:t>
            </a:r>
            <a:r>
              <a:rPr sz="2800" spc="19" dirty="0">
                <a:solidFill>
                  <a:srgbClr val="000000"/>
                </a:solidFill>
                <a:latin typeface="Times New Roman"/>
                <a:cs typeface="Times New Roman"/>
              </a:rPr>
              <a:t>воспитания</a:t>
            </a:r>
            <a:r>
              <a:rPr sz="2800" spc="-8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0000"/>
                </a:solidFill>
                <a:latin typeface="Times New Roman"/>
                <a:cs typeface="Times New Roman"/>
              </a:rPr>
              <a:t>в</a:t>
            </a:r>
            <a:r>
              <a:rPr sz="2800" spc="1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800" spc="-45" dirty="0">
                <a:solidFill>
                  <a:srgbClr val="000000"/>
                </a:solidFill>
                <a:latin typeface="Times New Roman"/>
                <a:cs typeface="Times New Roman"/>
              </a:rPr>
              <a:t>РФ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869899" y="1684542"/>
            <a:ext cx="7163570" cy="3469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431"/>
              </a:lnSpc>
              <a:spcBef>
                <a:spcPts val="0"/>
              </a:spcBef>
              <a:spcAft>
                <a:spcPts val="0"/>
              </a:spcAft>
            </a:pPr>
            <a:r>
              <a:rPr sz="2200" dirty="0">
                <a:solidFill>
                  <a:srgbClr val="000000"/>
                </a:solidFill>
                <a:latin typeface="Times New Roman"/>
                <a:cs typeface="Times New Roman"/>
              </a:rPr>
              <a:t>•</a:t>
            </a:r>
            <a:r>
              <a:rPr sz="2200" spc="48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spc="-32" dirty="0">
                <a:solidFill>
                  <a:srgbClr val="000000"/>
                </a:solidFill>
                <a:latin typeface="Times New Roman"/>
                <a:cs typeface="Times New Roman"/>
              </a:rPr>
              <a:t>«</a:t>
            </a:r>
            <a:r>
              <a:rPr sz="2200" i="1" spc="-39" dirty="0">
                <a:solidFill>
                  <a:srgbClr val="000000"/>
                </a:solidFill>
                <a:latin typeface="Times New Roman"/>
                <a:cs typeface="Times New Roman"/>
              </a:rPr>
              <a:t>создание</a:t>
            </a:r>
            <a:r>
              <a:rPr sz="2200" i="1" spc="-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i="1" dirty="0">
                <a:solidFill>
                  <a:srgbClr val="000000"/>
                </a:solidFill>
                <a:latin typeface="Times New Roman"/>
                <a:cs typeface="Times New Roman"/>
              </a:rPr>
              <a:t>условий</a:t>
            </a:r>
            <a:r>
              <a:rPr sz="2200" i="1" spc="4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i="1" dirty="0">
                <a:solidFill>
                  <a:srgbClr val="000000"/>
                </a:solidFill>
                <a:latin typeface="Times New Roman"/>
                <a:cs typeface="Times New Roman"/>
              </a:rPr>
              <a:t>для воспитания здоровой,</a:t>
            </a:r>
            <a:r>
              <a:rPr sz="2200" i="1" spc="-2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i="1" spc="-18" dirty="0">
                <a:solidFill>
                  <a:srgbClr val="000000"/>
                </a:solidFill>
                <a:latin typeface="Times New Roman"/>
                <a:cs typeface="Times New Roman"/>
              </a:rPr>
              <a:t>счастливой,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098499" y="1977404"/>
            <a:ext cx="6014475" cy="3469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431"/>
              </a:lnSpc>
              <a:spcBef>
                <a:spcPts val="0"/>
              </a:spcBef>
              <a:spcAft>
                <a:spcPts val="0"/>
              </a:spcAft>
            </a:pPr>
            <a:r>
              <a:rPr sz="2200" i="1" spc="-25" dirty="0">
                <a:solidFill>
                  <a:srgbClr val="000000"/>
                </a:solidFill>
                <a:latin typeface="Times New Roman"/>
                <a:cs typeface="Times New Roman"/>
              </a:rPr>
              <a:t>свободной,</a:t>
            </a:r>
            <a:r>
              <a:rPr sz="2200" i="1" spc="-3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i="1" dirty="0">
                <a:solidFill>
                  <a:srgbClr val="000000"/>
                </a:solidFill>
                <a:latin typeface="Times New Roman"/>
                <a:cs typeface="Times New Roman"/>
              </a:rPr>
              <a:t>ориентированной</a:t>
            </a:r>
            <a:r>
              <a:rPr sz="2200" i="1" spc="-9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i="1" spc="-11" dirty="0">
                <a:solidFill>
                  <a:srgbClr val="000000"/>
                </a:solidFill>
                <a:latin typeface="Times New Roman"/>
                <a:cs typeface="Times New Roman"/>
              </a:rPr>
              <a:t>на</a:t>
            </a:r>
            <a:r>
              <a:rPr sz="22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i="1" spc="-26" dirty="0">
                <a:solidFill>
                  <a:srgbClr val="000000"/>
                </a:solidFill>
                <a:latin typeface="Times New Roman"/>
                <a:cs typeface="Times New Roman"/>
              </a:rPr>
              <a:t>труд</a:t>
            </a:r>
            <a:r>
              <a:rPr sz="2200" i="1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i="1" dirty="0">
                <a:solidFill>
                  <a:srgbClr val="000000"/>
                </a:solidFill>
                <a:latin typeface="Times New Roman"/>
                <a:cs typeface="Times New Roman"/>
              </a:rPr>
              <a:t>личности».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751027" y="2470333"/>
            <a:ext cx="4663424" cy="4313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096"/>
              </a:lnSpc>
              <a:spcBef>
                <a:spcPts val="0"/>
              </a:spcBef>
              <a:spcAft>
                <a:spcPts val="0"/>
              </a:spcAft>
            </a:pPr>
            <a:r>
              <a:rPr sz="2800" spc="-49" dirty="0">
                <a:solidFill>
                  <a:srgbClr val="000000"/>
                </a:solidFill>
                <a:latin typeface="Times New Roman"/>
                <a:cs typeface="Times New Roman"/>
              </a:rPr>
              <a:t>Закон</a:t>
            </a:r>
            <a:r>
              <a:rPr sz="2800" spc="-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800" spc="-49" dirty="0">
                <a:solidFill>
                  <a:srgbClr val="000000"/>
                </a:solidFill>
                <a:latin typeface="Times New Roman"/>
                <a:cs typeface="Times New Roman"/>
              </a:rPr>
              <a:t>«Об</a:t>
            </a:r>
            <a:r>
              <a:rPr sz="2800" spc="13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0000"/>
                </a:solidFill>
                <a:latin typeface="Times New Roman"/>
                <a:cs typeface="Times New Roman"/>
              </a:rPr>
              <a:t>образовании</a:t>
            </a:r>
            <a:r>
              <a:rPr sz="2800" spc="-6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0000"/>
                </a:solidFill>
                <a:latin typeface="Times New Roman"/>
                <a:cs typeface="Times New Roman"/>
              </a:rPr>
              <a:t>в</a:t>
            </a:r>
            <a:r>
              <a:rPr sz="2800" spc="-1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800" spc="-24" dirty="0">
                <a:solidFill>
                  <a:srgbClr val="000000"/>
                </a:solidFill>
                <a:latin typeface="Times New Roman"/>
                <a:cs typeface="Times New Roman"/>
              </a:rPr>
              <a:t>РФ»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869899" y="3035441"/>
            <a:ext cx="7640154" cy="12125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431"/>
              </a:lnSpc>
              <a:spcBef>
                <a:spcPts val="0"/>
              </a:spcBef>
              <a:spcAft>
                <a:spcPts val="0"/>
              </a:spcAft>
            </a:pPr>
            <a:r>
              <a:rPr sz="2200" dirty="0">
                <a:solidFill>
                  <a:srgbClr val="000000"/>
                </a:solidFill>
                <a:latin typeface="Times New Roman"/>
                <a:cs typeface="Times New Roman"/>
              </a:rPr>
              <a:t>•</a:t>
            </a:r>
            <a:r>
              <a:rPr sz="2200" spc="48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i="1" dirty="0">
                <a:solidFill>
                  <a:srgbClr val="000000"/>
                </a:solidFill>
                <a:latin typeface="Times New Roman"/>
                <a:cs typeface="Times New Roman"/>
              </a:rPr>
              <a:t>образование</a:t>
            </a:r>
            <a:r>
              <a:rPr sz="2200" i="1" spc="-3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i="1" dirty="0">
                <a:solidFill>
                  <a:srgbClr val="000000"/>
                </a:solidFill>
                <a:latin typeface="Times New Roman"/>
                <a:cs typeface="Times New Roman"/>
              </a:rPr>
              <a:t>направлено</a:t>
            </a:r>
            <a:r>
              <a:rPr sz="2200" i="1" spc="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i="1" spc="-11" dirty="0">
                <a:solidFill>
                  <a:srgbClr val="000000"/>
                </a:solidFill>
                <a:latin typeface="Times New Roman"/>
                <a:cs typeface="Times New Roman"/>
              </a:rPr>
              <a:t>на</a:t>
            </a:r>
            <a:r>
              <a:rPr sz="2200" i="1" spc="-1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i="1" dirty="0">
                <a:solidFill>
                  <a:srgbClr val="000000"/>
                </a:solidFill>
                <a:latin typeface="Times New Roman"/>
                <a:cs typeface="Times New Roman"/>
              </a:rPr>
              <a:t>развитие личности,…</a:t>
            </a:r>
          </a:p>
          <a:p>
            <a:pPr marL="228600" marR="0">
              <a:lnSpc>
                <a:spcPts val="2268"/>
              </a:lnSpc>
              <a:spcBef>
                <a:spcPts val="0"/>
              </a:spcBef>
              <a:spcAft>
                <a:spcPts val="0"/>
              </a:spcAft>
            </a:pPr>
            <a:r>
              <a:rPr sz="2200" i="1" spc="-23" dirty="0">
                <a:solidFill>
                  <a:srgbClr val="000000"/>
                </a:solidFill>
                <a:latin typeface="Times New Roman"/>
                <a:cs typeface="Times New Roman"/>
              </a:rPr>
              <a:t>формирование</a:t>
            </a:r>
            <a:r>
              <a:rPr sz="2200" i="1" spc="-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i="1" spc="-32" dirty="0">
                <a:solidFill>
                  <a:srgbClr val="000000"/>
                </a:solidFill>
                <a:latin typeface="Times New Roman"/>
                <a:cs typeface="Times New Roman"/>
              </a:rPr>
              <a:t>компетенций,</a:t>
            </a:r>
            <a:r>
              <a:rPr sz="2200" i="1" spc="-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i="1" spc="-42" dirty="0">
                <a:solidFill>
                  <a:srgbClr val="000000"/>
                </a:solidFill>
                <a:latin typeface="Times New Roman"/>
                <a:cs typeface="Times New Roman"/>
              </a:rPr>
              <a:t>необходимых</a:t>
            </a:r>
            <a:r>
              <a:rPr sz="2200" i="1" spc="1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i="1" dirty="0">
                <a:solidFill>
                  <a:srgbClr val="000000"/>
                </a:solidFill>
                <a:latin typeface="Times New Roman"/>
                <a:cs typeface="Times New Roman"/>
              </a:rPr>
              <a:t>для</a:t>
            </a:r>
            <a:r>
              <a:rPr sz="2200" i="1" spc="1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i="1" dirty="0">
                <a:solidFill>
                  <a:srgbClr val="000000"/>
                </a:solidFill>
                <a:latin typeface="Times New Roman"/>
                <a:cs typeface="Times New Roman"/>
              </a:rPr>
              <a:t>…</a:t>
            </a:r>
            <a:r>
              <a:rPr sz="2200" i="1" spc="-2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i="1" spc="-20" dirty="0">
                <a:solidFill>
                  <a:srgbClr val="000000"/>
                </a:solidFill>
                <a:latin typeface="Times New Roman"/>
                <a:cs typeface="Times New Roman"/>
              </a:rPr>
              <a:t>осознанного</a:t>
            </a:r>
          </a:p>
          <a:p>
            <a:pPr marL="228600" marR="0">
              <a:lnSpc>
                <a:spcPts val="2279"/>
              </a:lnSpc>
              <a:spcBef>
                <a:spcPts val="0"/>
              </a:spcBef>
              <a:spcAft>
                <a:spcPts val="0"/>
              </a:spcAft>
            </a:pPr>
            <a:r>
              <a:rPr sz="2200" i="1" spc="-18" dirty="0">
                <a:solidFill>
                  <a:srgbClr val="000000"/>
                </a:solidFill>
                <a:latin typeface="Times New Roman"/>
                <a:cs typeface="Times New Roman"/>
              </a:rPr>
              <a:t>выбора</a:t>
            </a:r>
            <a:r>
              <a:rPr sz="2200" i="1" dirty="0">
                <a:solidFill>
                  <a:srgbClr val="000000"/>
                </a:solidFill>
                <a:latin typeface="Times New Roman"/>
                <a:cs typeface="Times New Roman"/>
              </a:rPr>
              <a:t> профессии</a:t>
            </a:r>
            <a:r>
              <a:rPr sz="2200" i="1" spc="-3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i="1" dirty="0">
                <a:solidFill>
                  <a:srgbClr val="000000"/>
                </a:solidFill>
                <a:latin typeface="Times New Roman"/>
                <a:cs typeface="Times New Roman"/>
              </a:rPr>
              <a:t>и </a:t>
            </a:r>
            <a:r>
              <a:rPr sz="2200" i="1" spc="-22" dirty="0">
                <a:solidFill>
                  <a:srgbClr val="000000"/>
                </a:solidFill>
                <a:latin typeface="Times New Roman"/>
                <a:cs typeface="Times New Roman"/>
              </a:rPr>
              <a:t>получение</a:t>
            </a:r>
            <a:r>
              <a:rPr sz="2200" i="1" dirty="0">
                <a:solidFill>
                  <a:srgbClr val="000000"/>
                </a:solidFill>
                <a:latin typeface="Times New Roman"/>
                <a:cs typeface="Times New Roman"/>
              </a:rPr>
              <a:t> профессионального</a:t>
            </a:r>
          </a:p>
          <a:p>
            <a:pPr marL="228600" marR="0">
              <a:lnSpc>
                <a:spcPts val="2267"/>
              </a:lnSpc>
              <a:spcBef>
                <a:spcPts val="0"/>
              </a:spcBef>
              <a:spcAft>
                <a:spcPts val="0"/>
              </a:spcAft>
            </a:pPr>
            <a:r>
              <a:rPr sz="2200" i="1" dirty="0">
                <a:solidFill>
                  <a:srgbClr val="000000"/>
                </a:solidFill>
                <a:latin typeface="Times New Roman"/>
                <a:cs typeface="Times New Roman"/>
              </a:rPr>
              <a:t>образования.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751027" y="4393985"/>
            <a:ext cx="1706031" cy="4316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099"/>
              </a:lnSpc>
              <a:spcBef>
                <a:spcPts val="0"/>
              </a:spcBef>
              <a:spcAft>
                <a:spcPts val="0"/>
              </a:spcAft>
            </a:pPr>
            <a:r>
              <a:rPr sz="2800" spc="-16" dirty="0">
                <a:solidFill>
                  <a:srgbClr val="000000"/>
                </a:solidFill>
                <a:latin typeface="Times New Roman"/>
                <a:cs typeface="Times New Roman"/>
              </a:rPr>
              <a:t>ФГОС</a:t>
            </a:r>
            <a:r>
              <a:rPr sz="2800" spc="-5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0000"/>
                </a:solidFill>
                <a:latin typeface="Times New Roman"/>
                <a:cs typeface="Times New Roman"/>
              </a:rPr>
              <a:t>ДО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857707" y="4937647"/>
            <a:ext cx="7748286" cy="3469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431"/>
              </a:lnSpc>
              <a:spcBef>
                <a:spcPts val="0"/>
              </a:spcBef>
              <a:spcAft>
                <a:spcPts val="0"/>
              </a:spcAft>
            </a:pPr>
            <a:r>
              <a:rPr sz="2200" dirty="0">
                <a:solidFill>
                  <a:srgbClr val="000000"/>
                </a:solidFill>
                <a:latin typeface="Times New Roman"/>
                <a:cs typeface="Times New Roman"/>
              </a:rPr>
              <a:t>•</a:t>
            </a:r>
            <a:r>
              <a:rPr sz="2200" spc="57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dirty="0">
                <a:solidFill>
                  <a:srgbClr val="000000"/>
                </a:solidFill>
                <a:latin typeface="Times New Roman"/>
                <a:cs typeface="Times New Roman"/>
              </a:rPr>
              <a:t>…</a:t>
            </a:r>
            <a:r>
              <a:rPr sz="2200" i="1" dirty="0">
                <a:solidFill>
                  <a:srgbClr val="000000"/>
                </a:solidFill>
                <a:latin typeface="Times New Roman"/>
                <a:cs typeface="Times New Roman"/>
              </a:rPr>
              <a:t>ребенок</a:t>
            </a:r>
            <a:r>
              <a:rPr sz="2200" i="1" spc="-1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i="1" spc="-23" dirty="0">
                <a:solidFill>
                  <a:srgbClr val="000000"/>
                </a:solidFill>
                <a:latin typeface="Times New Roman"/>
                <a:cs typeface="Times New Roman"/>
              </a:rPr>
              <a:t>обладает</a:t>
            </a:r>
            <a:r>
              <a:rPr sz="2200" i="1" spc="-13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i="1" spc="-10" dirty="0">
                <a:solidFill>
                  <a:srgbClr val="000000"/>
                </a:solidFill>
                <a:latin typeface="Times New Roman"/>
                <a:cs typeface="Times New Roman"/>
              </a:rPr>
              <a:t>установкой</a:t>
            </a:r>
            <a:r>
              <a:rPr sz="2200" i="1" spc="-9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i="1" spc="-24" dirty="0">
                <a:solidFill>
                  <a:srgbClr val="000000"/>
                </a:solidFill>
                <a:latin typeface="Times New Roman"/>
                <a:cs typeface="Times New Roman"/>
              </a:rPr>
              <a:t>положительного</a:t>
            </a:r>
            <a:r>
              <a:rPr sz="2200" i="1" spc="5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i="1" dirty="0">
                <a:solidFill>
                  <a:srgbClr val="000000"/>
                </a:solidFill>
                <a:latin typeface="Times New Roman"/>
                <a:cs typeface="Times New Roman"/>
              </a:rPr>
              <a:t>отношения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1142695" y="5254639"/>
            <a:ext cx="7262945" cy="3469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431"/>
              </a:lnSpc>
              <a:spcBef>
                <a:spcPts val="0"/>
              </a:spcBef>
              <a:spcAft>
                <a:spcPts val="0"/>
              </a:spcAft>
            </a:pPr>
            <a:r>
              <a:rPr sz="2200" i="1" dirty="0">
                <a:solidFill>
                  <a:srgbClr val="000000"/>
                </a:solidFill>
                <a:latin typeface="Times New Roman"/>
                <a:cs typeface="Times New Roman"/>
              </a:rPr>
              <a:t>к </a:t>
            </a:r>
            <a:r>
              <a:rPr sz="2200" i="1" spc="-56" dirty="0">
                <a:solidFill>
                  <a:srgbClr val="000000"/>
                </a:solidFill>
                <a:latin typeface="Times New Roman"/>
                <a:cs typeface="Times New Roman"/>
              </a:rPr>
              <a:t>миру,</a:t>
            </a:r>
            <a:r>
              <a:rPr sz="2200" i="1" spc="-3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i="1" dirty="0">
                <a:solidFill>
                  <a:srgbClr val="000000"/>
                </a:solidFill>
                <a:latin typeface="Times New Roman"/>
                <a:cs typeface="Times New Roman"/>
              </a:rPr>
              <a:t>к разным</a:t>
            </a:r>
            <a:r>
              <a:rPr sz="2200" i="1" spc="-3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i="1" dirty="0">
                <a:solidFill>
                  <a:srgbClr val="000000"/>
                </a:solidFill>
                <a:latin typeface="Times New Roman"/>
                <a:cs typeface="Times New Roman"/>
              </a:rPr>
              <a:t>видам</a:t>
            </a:r>
            <a:r>
              <a:rPr sz="2200" i="1" spc="-7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i="1" dirty="0">
                <a:solidFill>
                  <a:srgbClr val="000000"/>
                </a:solidFill>
                <a:latin typeface="Times New Roman"/>
                <a:cs typeface="Times New Roman"/>
              </a:rPr>
              <a:t>труда,</a:t>
            </a:r>
            <a:r>
              <a:rPr sz="2200" i="1" spc="-4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i="1" dirty="0">
                <a:solidFill>
                  <a:srgbClr val="000000"/>
                </a:solidFill>
                <a:latin typeface="Times New Roman"/>
                <a:cs typeface="Times New Roman"/>
              </a:rPr>
              <a:t>другим</a:t>
            </a:r>
            <a:r>
              <a:rPr sz="2200" i="1" spc="-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i="1" spc="-12" dirty="0">
                <a:solidFill>
                  <a:srgbClr val="000000"/>
                </a:solidFill>
                <a:latin typeface="Times New Roman"/>
                <a:cs typeface="Times New Roman"/>
              </a:rPr>
              <a:t>людям</a:t>
            </a:r>
            <a:r>
              <a:rPr sz="2200" i="1" spc="1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i="1" dirty="0">
                <a:solidFill>
                  <a:srgbClr val="000000"/>
                </a:solidFill>
                <a:latin typeface="Times New Roman"/>
                <a:cs typeface="Times New Roman"/>
              </a:rPr>
              <a:t>и </a:t>
            </a:r>
            <a:r>
              <a:rPr sz="2200" i="1" spc="-52" dirty="0">
                <a:solidFill>
                  <a:srgbClr val="000000"/>
                </a:solidFill>
                <a:latin typeface="Times New Roman"/>
                <a:cs typeface="Times New Roman"/>
              </a:rPr>
              <a:t>самому</a:t>
            </a:r>
            <a:r>
              <a:rPr sz="22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200" i="1" spc="-39" dirty="0">
                <a:solidFill>
                  <a:srgbClr val="000000"/>
                </a:solidFill>
                <a:latin typeface="Times New Roman"/>
                <a:cs typeface="Times New Roman"/>
              </a:rPr>
              <a:t>себе.</a:t>
            </a:r>
          </a:p>
        </p:txBody>
      </p:sp>
    </p:spTree>
    <p:extLst>
      <p:ext uri="{BB962C8B-B14F-4D97-AF65-F5344CB8AC3E}">
        <p14:creationId xmlns:p14="http://schemas.microsoft.com/office/powerpoint/2010/main" val="203475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908545"/>
            <a:ext cx="7476662" cy="49284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19872" cy="1923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823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332656"/>
            <a:ext cx="8640960" cy="1200329"/>
          </a:xfrm>
        </p:spPr>
        <p:txBody>
          <a:bodyPr/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Станция «Профессии из прошлого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1868133"/>
            <a:ext cx="6816534" cy="489654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004" y="21851"/>
            <a:ext cx="1733025" cy="152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558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332656"/>
            <a:ext cx="8640960" cy="1200329"/>
          </a:xfrm>
        </p:spPr>
        <p:txBody>
          <a:bodyPr/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Станция «Профессии из прошлого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813" y="1440652"/>
            <a:ext cx="8218373" cy="4314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30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448796"/>
            <a:ext cx="8640960" cy="1200329"/>
          </a:xfrm>
        </p:spPr>
        <p:txBody>
          <a:bodyPr/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Станция «Профессии из прошлого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438" y="1556792"/>
            <a:ext cx="6115124" cy="477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018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338</TotalTime>
  <Words>1514</Words>
  <Application>Microsoft Office PowerPoint</Application>
  <PresentationFormat>Экран (4:3)</PresentationFormat>
  <Paragraphs>199</Paragraphs>
  <Slides>31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5" baseType="lpstr">
      <vt:lpstr>Calibri</vt:lpstr>
      <vt:lpstr>Cambria</vt:lpstr>
      <vt:lpstr>Times New Roman</vt:lpstr>
      <vt:lpstr>Theme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PowerPoint</dc:title>
  <dc:creator>doc2pdf</dc:creator>
  <cp:lastModifiedBy>Компьютер</cp:lastModifiedBy>
  <cp:revision>41</cp:revision>
  <dcterms:modified xsi:type="dcterms:W3CDTF">2024-04-14T19:30:51Z</dcterms:modified>
</cp:coreProperties>
</file>