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1" r:id="rId3"/>
    <p:sldId id="310" r:id="rId4"/>
    <p:sldId id="311" r:id="rId5"/>
    <p:sldId id="312" r:id="rId6"/>
    <p:sldId id="262" r:id="rId7"/>
    <p:sldId id="270" r:id="rId8"/>
    <p:sldId id="260" r:id="rId9"/>
    <p:sldId id="313" r:id="rId10"/>
    <p:sldId id="280" r:id="rId11"/>
    <p:sldId id="315" r:id="rId12"/>
    <p:sldId id="317" r:id="rId13"/>
    <p:sldId id="316" r:id="rId14"/>
    <p:sldId id="333" r:id="rId15"/>
    <p:sldId id="309" r:id="rId16"/>
    <p:sldId id="319" r:id="rId17"/>
    <p:sldId id="318" r:id="rId18"/>
    <p:sldId id="332" r:id="rId19"/>
    <p:sldId id="290" r:id="rId20"/>
    <p:sldId id="320" r:id="rId21"/>
    <p:sldId id="303" r:id="rId22"/>
    <p:sldId id="300" r:id="rId23"/>
    <p:sldId id="298" r:id="rId24"/>
    <p:sldId id="305" r:id="rId25"/>
    <p:sldId id="330" r:id="rId26"/>
    <p:sldId id="306" r:id="rId27"/>
    <p:sldId id="323" r:id="rId28"/>
    <p:sldId id="327" r:id="rId29"/>
    <p:sldId id="328" r:id="rId30"/>
    <p:sldId id="325" r:id="rId31"/>
    <p:sldId id="33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>
      <p:cViewPr varScale="1">
        <p:scale>
          <a:sx n="84" d="100"/>
          <a:sy n="84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D0BA25-CE39-4F12-AEE0-46F9AB0CE276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3DD53F-759D-452E-B4EC-2F3676BE6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erguey_zagraevsky_moscow1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ru.wikipedia.org/wiki/%D0%A4%D0%B0%D0%B9%D0%BB:Peony_(watercolor_painting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ru.wikipedia.org/wiki/%D0%A4%D0%B0%D0%B9%D0%BB:Quietness_(watercolor_painting)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31242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Основы акварельной</a:t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живописи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3124200"/>
            <a:ext cx="7086600" cy="2895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Обучающий курс для тех, кто желает самостоятельно изучить теорию и практику акварельной живописи.</a:t>
            </a:r>
          </a:p>
          <a:p>
            <a:r>
              <a:rPr lang="ru-RU" sz="2400" i="1" dirty="0" smtClean="0"/>
              <a:t>                                                  </a:t>
            </a:r>
          </a:p>
          <a:p>
            <a:endParaRPr lang="ru-RU" sz="2400" i="1" dirty="0" smtClean="0">
              <a:latin typeface="Franklin Gothic Medium" pitchFamily="34" charset="0"/>
            </a:endParaRPr>
          </a:p>
        </p:txBody>
      </p:sp>
      <p:pic>
        <p:nvPicPr>
          <p:cNvPr id="1026" name="Picture 2" descr="D:\ЦДОД\ИЗО\теория по ИЗО\ЖИВОПИСЬ\АКВАРЕЛЬ\акварель-картины\61006492_995935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380205" cy="26431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44958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err="1" smtClean="0">
                <a:latin typeface="Cambria" pitchFamily="18" charset="0"/>
              </a:rPr>
              <a:t>Призентацию</a:t>
            </a:r>
            <a:r>
              <a:rPr lang="ru-RU" dirty="0" smtClean="0">
                <a:latin typeface="Cambria" pitchFamily="18" charset="0"/>
              </a:rPr>
              <a:t> подготовила: педагог дополнительного образования </a:t>
            </a:r>
          </a:p>
          <a:p>
            <a:pPr>
              <a:defRPr/>
            </a:pPr>
            <a:r>
              <a:rPr lang="ru-RU" sz="2400" dirty="0" smtClean="0">
                <a:latin typeface="Monotype Corsiva" pitchFamily="66" charset="0"/>
              </a:rPr>
              <a:t>Полякова Лариса Антоновна</a:t>
            </a:r>
          </a:p>
          <a:p>
            <a:pPr>
              <a:defRPr/>
            </a:pPr>
            <a:r>
              <a:rPr lang="ru-RU" dirty="0" smtClean="0">
                <a:latin typeface="Cambria" pitchFamily="18" charset="0"/>
              </a:rPr>
              <a:t>Центр развития творчества </a:t>
            </a:r>
          </a:p>
          <a:p>
            <a:pPr>
              <a:defRPr/>
            </a:pPr>
            <a:r>
              <a:rPr lang="ru-RU" dirty="0" smtClean="0">
                <a:latin typeface="Cambria" pitchFamily="18" charset="0"/>
              </a:rPr>
              <a:t>г. Тогучин</a:t>
            </a:r>
          </a:p>
          <a:p>
            <a:pPr>
              <a:defRPr/>
            </a:pPr>
            <a:r>
              <a:rPr lang="ru-RU" dirty="0" smtClean="0">
                <a:latin typeface="Cambria" pitchFamily="18" charset="0"/>
              </a:rPr>
              <a:t>Новосибирская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"/>
            <a:ext cx="7772400" cy="62484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</a:p>
          <a:p>
            <a:pPr>
              <a:buNone/>
            </a:pPr>
            <a:r>
              <a:rPr lang="ru-RU" sz="1600" dirty="0" smtClean="0">
                <a:latin typeface="Franklin Gothic Medium" pitchFamily="34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того, акварельная живопись не терпит абы какой бумаги. 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Так, не на всякую бумагу хорошо ложится                                                                                    акварельная краска.                                                                                                                                   Нужны лучшие сорта отбеленной,                                                                                                                         имеющей зернистую фактуру,                                                                                                                бумаги - ватман, полуватман.                                                                                                                                                        Не годится чертежная бумага,                                                                                                                        с глянцевитой поверхности которой                                                                                                                     краска стекает.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Поскольку при намокании бумага коробится и растягивается, обычно  для рисования акварелью используются специальные блоки, проклеенные с четырех сторон и позволяющие оставаться бумаге натянутой. 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Художники - профессионалы бумагу для акварельных этюдов или наклеивают на планшет или натягивают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стираторах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.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419600"/>
            <a:ext cx="28003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800600" y="4202361"/>
            <a:ext cx="3810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Стиратором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называют две плотно пригнанные рамки, входящие одна в другую. На меньшую рамку накладывают лист бумаги, который немного шире и длиннее ее. А внешней рамкой обжимают его, как холст на пяльцах, и закрепляют.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Людмила\Мои документы\Мои рисунки\134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3433">
            <a:off x="4786346" y="1006393"/>
            <a:ext cx="1288946" cy="181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Людмила\Мои документы\Мои рисунки\4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14400"/>
            <a:ext cx="1257299" cy="1796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Людмила\Мои документы\Мои рисунки\14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5087">
            <a:off x="7429818" y="992465"/>
            <a:ext cx="1254532" cy="175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9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9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buNone/>
            </a:pPr>
            <a:endParaRPr lang="ru-RU" sz="1800" dirty="0">
              <a:latin typeface="Franklin Gothic Medium" pitchFamily="34" charset="0"/>
            </a:endParaRPr>
          </a:p>
        </p:txBody>
      </p:sp>
      <p:pic>
        <p:nvPicPr>
          <p:cNvPr id="4" name="Рисунок 3" descr="C:\Documents and Settings\Людмила\Мои документы\Мои рисунки\кисть\Копия (2) кисть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1028700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Documents and Settings\Людмила\Мои документы\Мои рисунки\кисть\кисть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800100" cy="828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90600" y="304800"/>
            <a:ext cx="762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Franklin Gothic Medium" pitchFamily="34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Существует огромное разнообразие кистей, которые отличаются по форме,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размерам и составу волосяного пучка и типу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21920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Круглая кисть  – кисть  с круглым металлическим держателем, с густым волосяным пучком, удерживающая много краски. Такие кисти хорошо подходят для работы акварелью, для окрашивания больших поверхностей.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2667000"/>
            <a:ext cx="45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2590800"/>
            <a:ext cx="38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2.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19050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Плоская кисть (флейц) имеет плоский держатель прямоугольной формы, плоскую корпусную поверхность и очень тонкий боковой край. Такой кистью хорошо накладывать короткие прямоугольные мазки, тонким боковым краем удобно проводить линии.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Людмила\Мои документы\Мои рисунки\кисть\Копия кисть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124200"/>
            <a:ext cx="1000125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43000" y="35814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3.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90800" y="28956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Овальная кисть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филберт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занимает среднее положение между плоской и круглой кистью и находит широкое применение, соединяя функции нескольких кистей.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Documents and Settings\Людмила\Мои документы\Мои рисунки\кисть\кист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1000125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962400" y="34290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Веерная кисть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блендер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имеет широко расставленные тонкие волоски. Применяется прежде всего для смешивания с плавным переходом тонов.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200" y="4343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Franklin Gothic Medium" pitchFamily="34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акварели важно, чтобы кисть была сделана из натуральных волокон,                                                                                                            например беличьего, волчьего, козьего, а лучше - колонкового волоса.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38400" y="4038601"/>
            <a:ext cx="38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4.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6800" y="5029200"/>
            <a:ext cx="777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i="1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 lvl="0"/>
            <a:r>
              <a:rPr lang="ru-RU" sz="1600" b="1" i="1" u="sng" dirty="0" smtClean="0">
                <a:solidFill>
                  <a:srgbClr val="FF0000"/>
                </a:solidFill>
                <a:latin typeface="Franklin Gothic Medium" pitchFamily="34" charset="0"/>
              </a:rPr>
              <a:t>Совет.</a:t>
            </a:r>
            <a:r>
              <a:rPr lang="ru-RU" sz="1200" b="1" i="1" dirty="0" smtClean="0">
                <a:solidFill>
                  <a:srgbClr val="FF0000"/>
                </a:solidFill>
                <a:latin typeface="Franklin Gothic Medium" pitchFamily="34" charset="0"/>
              </a:rPr>
              <a:t> Акварельная живопись требует мастерства владения кистью, мастерства видения тона и цвета, знания законов смешивания цветов и нанесения красочного слоя на бумагу.</a:t>
            </a:r>
          </a:p>
          <a:p>
            <a:pPr lvl="0"/>
            <a:r>
              <a:rPr lang="ru-RU" sz="1200" b="1" i="1" dirty="0" smtClean="0">
                <a:solidFill>
                  <a:srgbClr val="FF0000"/>
                </a:solidFill>
                <a:latin typeface="Franklin Gothic Medium" pitchFamily="34" charset="0"/>
              </a:rPr>
              <a:t> Прежде чем приступить к настоящим «взрослым» урокам, рекомендую вам познакомиться с акварелью поближе: узнать ее свойства, попробовать смешивать цвета и почувствовать в руке кисть. Для этого вы можете пройти мастер – класс, ознакомившись с дополнительной презентацией «Приемы работы с кистью».</a:t>
            </a:r>
            <a:endParaRPr lang="ru-RU" sz="12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81000"/>
            <a:ext cx="7943088" cy="5867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 акварельной живописи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акварельной живописи существует две основные техники: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«по – сухому» и рисование «по – мокрому».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Акварель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по-сухому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часто применяется на пленэре, когда нет возможности подолгу удерживать влагу на листе. Вероятно, так под знойным солнцем Италии сформировалась живописная манера, называемая теперь "итальянской акварелью".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классическом понимании, работа в этой манере ведется акварелью по сухой бумаге: кистью наносится контурный рисунок и потом ею же разрабатываются тени. </a:t>
            </a:r>
          </a:p>
          <a:p>
            <a:pPr>
              <a:buNone/>
            </a:pPr>
            <a:endParaRPr lang="ru-RU" sz="1400" dirty="0" smtClean="0">
              <a:latin typeface="Franklin Gothic Medium" pitchFamily="34" charset="0"/>
            </a:endParaRPr>
          </a:p>
        </p:txBody>
      </p:sp>
      <p:pic>
        <p:nvPicPr>
          <p:cNvPr id="5124" name="Picture 4" descr="D:\ЦДОД\ИЗО\теория по ИЗО\ЖИВОПИСЬ\АКВАРЕЛЬ\акварель-картины\город аква\ааква угл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19400"/>
            <a:ext cx="4648200" cy="3448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D:\ЦДОД\ИЗО\теория по ИЗО\ЖИВОПИСЬ\АКВАРЕЛЬ\акварель-картины\натюрморт аква\stillif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49250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324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капризная и прихотливая манера письма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по-мокрому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родилась в Англии, вероятно, потому, что в стране, находящейся на острове, окруженном водными пространствами, в этом "туманном Альбионе", повышенная влажность воздуха сама диктовала живописи характер легкий и мягкий. Живопись акварелью на сырой бумаге называют "английской акварелью". Этот прием дает акварели глубину и создает ощущение солнечного света и воздушной перспективы.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ЦДОД\ИЗО\теория по ИЗО\ЖИВОПИСЬ\АКВАРЕЛЬ\акварель-картины\натюрморт аква\однослойная 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76600" cy="464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66800" y="5334000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сохранения стабильной влажности листа, чтобы иметь продолжительную по времени возможность работать со сложной живописной формой, легко сплавляя и смешивая краски на мокром листе, художники прибегали к многочисленным хитростям для  увлажнения бумаги снизу.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ЦДОД\ИЗО\студия изобразительного искусства\ЖИВОПИСЬ\живопись\АКВАРЕЛЬ\акварель-картины\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4550252" cy="338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0979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5410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сложной акварельной техники  «мокрой» акварели приносит в жизнь художника ощущения неожиданности и искреннего восторга. Ведь никогда не знаешь наперед, каким образом растечется на мокром листе акварельная краска.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Этим способом выполняют быстрые небольшие этюды и композиционные акварельные наброски.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381000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Поэтому в последствии большую популярность получила иная техника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по-мокрому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-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alprima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prima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), то есть делать работу за один сеанс. </a:t>
            </a:r>
          </a:p>
          <a:p>
            <a:endParaRPr lang="ru-RU" sz="1400" i="1" dirty="0">
              <a:latin typeface="Franklin Gothic Medium" pitchFamily="34" charset="0"/>
            </a:endParaRPr>
          </a:p>
        </p:txBody>
      </p:sp>
      <p:pic>
        <p:nvPicPr>
          <p:cNvPr id="8" name="Picture 3" descr="D:\ЦДОД\ИЗО\теория по ИЗО\ЖИВОПИСЬ\АКВАРЕЛЬ\акварель-картины\9903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5257800" cy="400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457200"/>
            <a:ext cx="7866888" cy="5791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Искомые оттенки в акварельных этюдах получают тремя способами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  Смешивают на палитре 2—3 краски  и переносят их в этюд. </a:t>
            </a:r>
          </a:p>
          <a:p>
            <a:pPr marL="425196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Причем сразу пишут широкими прокладками во всю силу цветовых отношений.</a:t>
            </a:r>
            <a:r>
              <a:rPr lang="ru-RU" sz="1600" i="1" dirty="0" smtClean="0">
                <a:latin typeface="Franklin Gothic Medium" pitchFamily="34" charset="0"/>
              </a:rPr>
              <a:t> </a:t>
            </a:r>
          </a:p>
          <a:p>
            <a:pPr marL="425196" indent="-342900">
              <a:buAutoNum type="arabicPeriod"/>
            </a:pPr>
            <a:endParaRPr lang="ru-RU" sz="16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Franklin Gothic Medium" pitchFamily="34" charset="0"/>
              </a:rPr>
              <a:t/>
            </a:r>
            <a:br>
              <a:rPr lang="ru-RU" sz="1800" dirty="0" smtClean="0">
                <a:latin typeface="Franklin Gothic Medium" pitchFamily="34" charset="0"/>
              </a:rPr>
            </a:br>
            <a:endParaRPr lang="ru-RU" sz="1800" dirty="0">
              <a:latin typeface="Franklin Gothic Medium" pitchFamily="34" charset="0"/>
            </a:endParaRPr>
          </a:p>
        </p:txBody>
      </p:sp>
      <p:pic>
        <p:nvPicPr>
          <p:cNvPr id="4" name="Picture 2" descr="D:\ЦДОД\ИЗО\теория по ИЗО\ЖИВОПИСЬ\АКВАРЕЛЬ\акварель-картины\4303_p1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6019800" cy="4153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81000"/>
            <a:ext cx="7943088" cy="6172200"/>
          </a:xfrm>
        </p:spPr>
        <p:txBody>
          <a:bodyPr/>
          <a:lstStyle/>
          <a:p>
            <a:pPr marL="425196" indent="-342900">
              <a:buNone/>
            </a:pPr>
            <a:r>
              <a:rPr lang="ru-RU" sz="1600" dirty="0" smtClean="0">
                <a:latin typeface="Franklin Gothic Medium" pitchFamily="34" charset="0"/>
              </a:rPr>
              <a:t>2.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выполняют только короткими мазками чистых красок, об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разуя как бы мозаичную поверхность.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Краски сразу берут в полную силу звучания.                                                                 На расстоянии эти мазки как бы сливаются, образуя сложный цвет. </a:t>
            </a:r>
          </a:p>
          <a:p>
            <a:pPr marL="425196" indent="-34290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Первыми этот способ стали использовать в своем творчестве художники-импрессионисты. </a:t>
            </a:r>
          </a:p>
          <a:p>
            <a:pPr marL="425196" indent="-34290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В дальнейшем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живописи появилось целое направление – «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пуантилизм».</a:t>
            </a:r>
          </a:p>
          <a:p>
            <a:pPr marL="425196" indent="-34290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425196" indent="-342900"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ак научиться рисова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3048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http://www.paintmaster.ru/image/zhivopis-yprazhneniya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05000"/>
            <a:ext cx="2133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paintmaster.ru/image/zhivopis-yprazhneniya-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2057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3000" y="4419600"/>
            <a:ext cx="5410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Мазки можно заменить точками. Цветными точками.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Все, что вы здесь можете делать - ставить цветные крошечные пятнышки на поверхность листа.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Справа от вас вы видите готовую работу, выполненную точками,  слева увеличенный фрагмент - как это должно быть выполнено</a:t>
            </a:r>
            <a:r>
              <a:rPr lang="ru-RU" i="1" dirty="0" smtClean="0">
                <a:latin typeface="Franklin Gothic Medium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57150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Совет.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Выстраивайте картинку как мозаику, не бойтесь цвета.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он перетекает из холодных тонов в теплые, выстраиваясь в света, полутона и тени, учитывая законы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цветоведения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Все как обычно, как мы с вами учили на уроке живописи.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Franklin Gothic Medium" pitchFamily="34" charset="0"/>
              </a:rPr>
              <a:t/>
            </a:r>
            <a:br>
              <a:rPr lang="ru-RU" sz="1600" dirty="0" smtClean="0">
                <a:latin typeface="Franklin Gothic Medium" pitchFamily="34" charset="0"/>
              </a:rPr>
            </a:br>
            <a:r>
              <a:rPr lang="ru-RU" sz="1600" dirty="0" smtClean="0">
                <a:latin typeface="Franklin Gothic Medium" pitchFamily="34" charset="0"/>
              </a:rPr>
              <a:t> </a:t>
            </a:r>
          </a:p>
        </p:txBody>
      </p:sp>
      <p:pic>
        <p:nvPicPr>
          <p:cNvPr id="6" name="Picture 2" descr="D:\ЦДОД\ИЗО\теория по ИЗО\ЖИВОПИСЬ\АКВАРЕЛЬ\акварель-картины\Выставка акварели, рисунка и фото, уроки для начинающих_ Пейзажи Крыма и Подмосковья_ Степан Бородулин_files\200209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733800" cy="285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90600" y="304800"/>
            <a:ext cx="792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Есть еще один способ работы акварельными красками — «лессировка»,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 е. способ наложения прозрачных цветных пятен слой за слоем, давая каждый раз краске высыхать. Во избежание грязи, здесь особенно важно знать законы смешения цветов.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качестве примера предлагаю мастер – класс современного мастера акварельной живописи Степана Бородулина.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Пейзажи Крыма.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Людмила\Рабочий стол\акварель\Выставка акварели, рисунка и фото, уроки для начинающих_ Пейзажи Крыма и Подмосковья_ Степан Бородулин_files\20020915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2743200"/>
            <a:ext cx="3505200" cy="263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800600" y="23622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После того как уже намечен рисунок – тонкими, как паутинка линиями, живопись начинают с широких покрытий цветовых поверхностей.  Первый слой делают не в полную  силу цвета.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7800" y="5715000"/>
            <a:ext cx="320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Второй слой обычно наносят не на всю поверхность этюда, а только в места распределения теней и полутонов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ЦДОД\ИЗО\теория по ИЗО\ЖИВОПИСЬ\АКВАРЕЛЬ\акварель-картины\Выставка акварели, рисунка и фото, уроки для начинающих_ Пейзажи Крыма и Подмосковья_ Степан Бородулин_files\200209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81000"/>
            <a:ext cx="3744935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34000" y="3810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На третьем этапе необходимо проверить правильность отношений.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Так, например, если этюд излишне холоден, то его можно исправить, покрыв поверхность слабым раствором желтой краски.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Людмила\Рабочий стол\акварель\Выставка акварели, рисунка и фото, уроки для начинающих_ Пейзажи Крыма и Подмосковья_ Степан Бородулин_files\20020915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4800" y="2971800"/>
            <a:ext cx="4572000" cy="3455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219200" y="4495800"/>
            <a:ext cx="2819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В последней стадии работы тонким кончиком кисти наносят детали. Нельзя в одинаковой степени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деталировать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первопланные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удаленные предметы, которые в соответствии с требованиями воздушной перспективы изображают менее объемными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работы акварелью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акварели существует множество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художественных приемов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 сухой бумаге,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многослойная живопись,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сухой кистью,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по сырой бумаге,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заливка,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размывка,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мастихина,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смешанной техники.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Данная презентация является обучающим курсом. 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В ней  представлен не только теоретический материал                                    об акварельной живописи, но и мастер-классы для практического освоения техники акварели.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Изучив презентацию,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узнаете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чем заключается загадка акварельной живописи;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какие  материалы необходимы для работы акварелью;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техники, способы и приемы акварельной живописи;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смешанных живописных техниках;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научитесь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грамотно выполнять акварельные работы.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в результате станете «знатоком» акварельной живописи.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Franklin Gothic Medium" pitchFamily="34" charset="0"/>
            </a:endParaRPr>
          </a:p>
          <a:p>
            <a:endParaRPr lang="ru-RU" sz="1800" dirty="0" smtClean="0">
              <a:latin typeface="Franklin Gothic Medium" pitchFamily="34" charset="0"/>
            </a:endParaRPr>
          </a:p>
          <a:p>
            <a:endParaRPr lang="ru-RU" sz="1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6172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Живописный (классический)  прием «по – сухому» заключается в том, что все предметы и объекты легко покрывают локальным собственным цветом, а затем постепенно создают объем другими цветами, примешивая холодные и теплые. Блики на предметах в этом случае оставляют белыми. Таким образом создаются строгие контуры и четкие формы.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5410200"/>
            <a:ext cx="746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Совет.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трех слоев краски в акварелях наносить нельзя, появляется грязь. Каждый новый слой наносят только по просохшему предыдущему слою. </a:t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наложении одного слоя на другой надо учитывать влияние нижележащих слоев на цвет новой прописки, использовать их для получения искомого оттенка.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ЦДОД\ИЗО\теория по ИЗО\ЖИВОПИСЬ\АКВАРЕЛЬ\акварель-картины\aquarelia-yakovlev-ost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4953000" cy="33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ЦДОД\ИЗО\теория по ИЗО\ЖИВОПИСЬ\АКВАРЕЛЬ\акварель-картины\092d6662f3aba2996b02c968f969cfb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2895600" cy="2333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304800"/>
            <a:ext cx="7772400" cy="6092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500" b="1" i="1" dirty="0" smtClean="0">
                <a:latin typeface="Franklin Gothic Medium" pitchFamily="34" charset="0"/>
              </a:rPr>
              <a:t>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  способа работы «по – сухому» сформировались мозаичная манера письма, по преимуществу корпусными, то есть непрозрачными акварельными красками (рис.1), и манера письма прозрачными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лессировочными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красками, которую принято называть техникой многослойной живописи (рис.2)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i="1" dirty="0" smtClean="0">
                <a:latin typeface="Franklin Gothic Medium" pitchFamily="34" charset="0"/>
              </a:rPr>
              <a:t>      </a:t>
            </a: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 lvl="0">
              <a:buNone/>
            </a:pPr>
            <a:r>
              <a:rPr lang="ru-RU" sz="1400" dirty="0" smtClean="0"/>
              <a:t>1.                                                                                    2.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1400" i="1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многослойной живописи используются все художественные приемы работы с акварелью.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D:\ЦДОД\ИЗО\студия изобразительного искусства\ЖИВОПИСЬ\живопись\АКВАРЕЛЬ\акварель-картины\01259c46e6259a03ea3e23323ec9d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267201" cy="28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a/a8/Serguey_zagraevsky_moscow1.jpg/200px-Serguey_zagraevsky_moscow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24000"/>
            <a:ext cx="2438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юдмила\Рабочий стол\акварель\20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381000"/>
            <a:ext cx="2971800" cy="2709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533400"/>
            <a:ext cx="3962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Прием работы сухой кистью удачно может быть использован, например, при передаче просвечивающей сетки мелких ветвей у деревьев зимой или поздней осенью.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шероховатой бумаге по предварительной прописке применяют мазки сухой кистью.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Людмила\Рабочий стол\акварель\20000311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14800" y="3124200"/>
            <a:ext cx="4724400" cy="3300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2" name="Picture 2" descr="D:\ЦДОД\ИЗО\теория по ИЗО\ЖИВОПИСЬ\АКВАРЕЛЬ\акварель-картины\artlib_gallery-16662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352800"/>
            <a:ext cx="2362200" cy="300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Людмила\Рабочий стол\акварель\9700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3810000" cy="28077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D:\ЦДОД\ИЗО\теория по ИЗО\ЖИВОПИСЬ\АКВАРЕЛЬ\акварель-картины\натюрморт аква\одн а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17496"/>
            <a:ext cx="3386424" cy="473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90600" y="4876800"/>
            <a:ext cx="4267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Совет.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того чтобы начать рисовать нужно место и это обязательно должна быть горизонтальная поверхность, иначе краски просто стекут на пол. Смешивайте краски на палитре или прямо на листе – эта техника в акварели не имеет значения, важно только одно – чтобы касание было единичным!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4572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Franklin Gothic Medium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Техника «по -  мокрому» использует растекание акварели и создает необычные цветовые эффекты. Использование этого приема требует знания степени влажности бумаги и опыта использования самого приема. Так, покрыв бумагу водой, не дают ей высыхать, а сразу начинают работать цветом, нанося цветовые и тоновые отношения.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0600" y="304800"/>
            <a:ext cx="7848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Franklin Gothic Medium" pitchFamily="34" charset="0"/>
              </a:rPr>
              <a:t>    </a:t>
            </a:r>
            <a:r>
              <a:rPr lang="ru-RU" sz="1400" b="1" i="1" dirty="0" smtClean="0">
                <a:latin typeface="Franklin Gothic Medium" pitchFamily="34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Заливка - очень интересный прием «мокрой» акварели.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Плавные переходы цветов позволяют эффектно изображать небо, воду, горы.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D:\ЦДОД\ИЗО\студия изобразительного искусства\ЖИВОПИСЬ\живопись\АКВАРЕЛЬ\акварель-картины\97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14800"/>
            <a:ext cx="33488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D:\ЦДОД\ИЗО\теория по ИЗО\ЖИВОПИСЬ\АКВАРЕЛЬ\мокрая акварель-картины\по мокр бумаг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3352800" cy="267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D:\ЦДОД\ИЗО\теория по ИЗО\ЖИВОПИСЬ\АКВАРЕЛЬ\мокрая акварель-картины\по мок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73807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3" name="Picture 7" descr="D:\ЦДОД\ИЗО\теория по ИЗО\ЖИВОПИСЬ\АКВАРЕЛЬ\мокрая акварель-картины\1999121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000" y="1219200"/>
            <a:ext cx="3492600" cy="2464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58674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 размывка – это первый шаг, который совершает большинство художников при работе.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Размывка часто применяется при создании в пейзажах больших областей неба. </a:t>
            </a: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endParaRPr lang="ru-RU" sz="1400" dirty="0" smtClean="0">
              <a:latin typeface="Franklin Gothic Medium" pitchFamily="34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Размывка может быть простой или с градацией – постепенным переходом тона, когда               цвет блекнет или угасает в той или иной части композиции. Часто при помощи размывки наносится цвет основной тональности, на который затем накладываются другие цвета.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ЦДОД\ИЗО\теория по ИЗО\ЖИВОПИСЬ\АКВАРЕЛЬ\акварель-картины\13_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385289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467600" cy="609295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Мастихин используется не только в живописи маслом, но и в акварельной живописи. Мастихином можно подчеркивать очертания гор, камней, скал, облаков, морских волн, изображать деревья, цветы.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ЦДОД\ИЗО\теория по ИЗО\ЖИВОПИСЬ\АКВАРЕЛЬ\акварель-картины\99021001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13863"/>
            <a:ext cx="3475901" cy="254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58.radikal.ru/i161/1008/a9/e5640e3a03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57978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Людмила\Мои документы\Мои рисунки\мастихин а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863662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Людмила\Мои документы\Мои рисунки\14_5_164_big_7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399" y="1295400"/>
            <a:ext cx="317988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АКВАРЕЛЬ И ДРУГИЕ КРАСКИ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latin typeface="Franklin Gothic Medium" pitchFamily="34" charset="0"/>
            </a:endParaRPr>
          </a:p>
        </p:txBody>
      </p:sp>
      <p:pic>
        <p:nvPicPr>
          <p:cNvPr id="4" name="Содержимое 3" descr="http://upload.wikimedia.org/wikipedia/commons/thumb/6/65/Peony_%28watercolor_painting%29.jpg/240px-Peony_%28watercolor_painting%29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2819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95400" y="5867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Акварель и акварельные карандаши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9906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Акварель можно совмещать и с другими художественными материалами.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http://upload.wikimedia.org/wikipedia/commons/thumb/5/5b/Quietness_%28watercolor_painting%29.jpg/240px-Quietness_%28watercolor_painting%29.jpg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3810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05400" y="53340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Акварель и восковые мелки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733800"/>
            <a:ext cx="3276600" cy="3810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гуашь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ЦДОД\ИЗО\теория по ИЗО\ЖИВОПИСЬ\АКВАРЕЛЬ\акварель-картины\смешанная техника аква\ак гу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77301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D:\ЦДОД\ИЗО\теория по ИЗО\ЖИВОПИСЬ\АКВАРЕЛЬ\акварель-картины\смешанная техника аква\аква фло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962400" cy="2763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38800" y="3200400"/>
            <a:ext cx="297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Акварель и фломастеры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ЦДОД\ИЗО\теория по ИЗО\ЖИВОПИСЬ\АКВАРЕЛЬ\акварель-картины\смешанная техника аква\аква цв к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0"/>
            <a:ext cx="392205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05000" y="5691157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Акварель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цветные карандаши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пастель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ЦДОД\ИЗО\теория по ИЗО\ЖИВОПИСЬ\АКВАРЕЛЬ\акварель-картины\смешанная техника аква\аква паст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456754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D:\ЦДОД\ИЗО\теория по ИЗО\ЖИВОПИСЬ\АКВАРЕЛЬ\акварель-картины\смешанная техника аква\аква пас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525504" cy="481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09600"/>
            <a:ext cx="786688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Акварельная живопись – несомненно, одна из сложнейших живописных техник. В то же время акварель, благодаря легкости цветов и спонтанности создаваемых форм, является одним из самых привлекательных средств живописного искусства.</a:t>
            </a:r>
          </a:p>
          <a:p>
            <a:pPr>
              <a:buNone/>
            </a:pPr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Franklin Gothic Medium" pitchFamily="34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Акварель – техника комплексная.                                                                                            Это значит, что в процессе рисования                                                                                            следует одновременно учитывать                                                                                                             много важных факторов,                                                                                  сказывающих большое влияние                                                                        на результат.</a:t>
            </a:r>
          </a:p>
          <a:p>
            <a:pPr>
              <a:buNone/>
            </a:pPr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endParaRPr lang="ru-RU" sz="2400" dirty="0" smtClean="0">
              <a:latin typeface="Franklin Gothic Medium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:\ЦДОД\ИЗО\теория по ИЗО\ЖИВОПИСЬ\АКВАРЕЛЬ\акварель-картины\1230504713_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133600"/>
            <a:ext cx="296227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D:\ЦДОД\ИЗО\теория по ИЗО\ЖИВОПИСЬ\АКВАРЕЛЬ\акварель-картины\аква американ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14800"/>
            <a:ext cx="3352800" cy="2311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ЦДОД\ИЗО\студия изобразительного искусства\ЖИВОПИСЬ\живопись\АКВАРЕЛЬ\акварель-картины\аква тушь 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2971800" cy="443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76600" y="533400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Акварель и тушь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ЦДОД\ИЗО\теория по ИЗО\ЖИВОПИСЬ\АКВАРЕЛЬ\акварель-картины\смешанная техника аква\аква ту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4038600" cy="277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ЦДОД\ИЗО\студия изобразительного искусства\ЖИВОПИСЬ\живопись\АКВАРЕЛЬ\акварель-картины\аква у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89396"/>
            <a:ext cx="3581400" cy="2640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486400" y="619899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Акварель и уголь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36725" y="1849438"/>
            <a:ext cx="7407275" cy="1752600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8370">
            <a:off x="4584658" y="1764746"/>
            <a:ext cx="2615687" cy="501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0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Franklin Gothic Medium" pitchFamily="34" charset="0"/>
              </a:rPr>
              <a:t> </a:t>
            </a:r>
            <a:endParaRPr lang="ru-RU" sz="1800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5715000"/>
            <a:ext cx="7181088" cy="533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Акварель - это живопись прозрачными водяными красками на бумаге.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457200"/>
            <a:ext cx="71628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начала следует познакомиться с понятием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важнейшими правилами акварельной живописи.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ЦДОД\ИЗО\теория по ИЗО\ЖИВОПИСЬ\АКВАРЕЛЬ\акварель-картины\D44EAFBC8D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6060559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Прозрачность - вот что надо ценить и беречь в акварели.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5562600"/>
            <a:ext cx="7943088" cy="1295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900" i="1" dirty="0" smtClean="0">
                <a:latin typeface="Franklin Gothic Medium" pitchFamily="34" charset="0"/>
              </a:rPr>
              <a:t>     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Грязь, помутнение цвета и появление глухих пятен в акварельных этюдах появляются прежде всего тогда, когда начинающие пишут так же густо, как гуашью и маслом. </a:t>
            </a:r>
          </a:p>
          <a:p>
            <a:endParaRPr lang="ru-RU" sz="1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Franklin Gothic Medium" pitchFamily="34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4" name="Picture 2" descr="D:\ЦДОД\ИЗО\студия изобразительного искусства\ЖИВОПИСЬ\живопись\АКВАРЕЛЬ\акварель-картины\аквар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974" y="1088708"/>
            <a:ext cx="5753426" cy="420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69480" cy="1371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В акварели важен свет. Поскольку в акварели не принято использовать белую краску, роль белого цвета исполняет бумага.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19200" y="5562600"/>
            <a:ext cx="7714488" cy="76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Белая бумага имеет способность отражать световые лучи, и когда она просвечивает сквозь акварельную живопись, то краски становятся более светоносными и привлекают «звучностью» прокладок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5" name="Picture 3" descr="C:\Documents and Settings\Людмила\Рабочий стол\акварель\20000107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1524000"/>
            <a:ext cx="5604325" cy="379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Людмила\Рабочий стол\акварель\1999091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1600200"/>
            <a:ext cx="6467157" cy="3871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371600" y="381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Акварель весьма ограниченно поддается исправлениям.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Поэтому мы должны построить рисование так, чтобы требовалось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как можно меньше корректировки.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57912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ее воздушностью и легкостью прячутся разные сложности. Художник должен постоянно следить, не высох ли лист, предотвращать появление «луж» на листе.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71600" y="3810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Необходимо каждый цвет прежде всего найти смешением красок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на палитре и только после этого писать им.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ЦДОД\ИЗО\теория по ИЗО\ЖИВОПИСЬ\АКВАРЕЛЬ\акварель-картины\1999091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708776" cy="424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Franklin Gothic Medium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материала для работы акварелью.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Акварельные краски.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Акварель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aqua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вода)                                                                                                   называют водяной краской,                                                                                                                     однако вода                                                                                                                                                           служит только разбавителем.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Акварельные краски продаются в наборах из больших и малых размеров.    Также в продаже имеется акварель в тюбиках. Для рисования лучше всего подойдет коробка с 12 – 18 большими кюветами, крышку которой можно использовать для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смешания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цветов.</a:t>
            </a:r>
          </a:p>
          <a:p>
            <a:pPr>
              <a:buFont typeface="Wingdings" pitchFamily="2" charset="2"/>
              <a:buChar char="v"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Покупайте только качественные краски известных производителей. Разница в цене оправдают их хорошее качество и высокая светостойкость.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Franklin Gothic Medium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1600" dirty="0">
              <a:latin typeface="Franklin Gothic Medium" pitchFamily="34" charset="0"/>
            </a:endParaRPr>
          </a:p>
        </p:txBody>
      </p:sp>
      <p:pic>
        <p:nvPicPr>
          <p:cNvPr id="3074" name="Picture 2" descr="D:\ЦДОД\ИЗО\теория по ИЗО\ЖИВОПИСЬ\АКВАРЕЛЬ\акварель-картины\2007-01-24-competition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77425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1345</TotalTime>
  <Words>1927</Words>
  <Application>Microsoft Office PowerPoint</Application>
  <PresentationFormat>Экран (4:3)</PresentationFormat>
  <Paragraphs>208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                     Основы акварельной  живописи </vt:lpstr>
      <vt:lpstr>Презентация PowerPoint</vt:lpstr>
      <vt:lpstr>Презентация PowerPoint</vt:lpstr>
      <vt:lpstr> </vt:lpstr>
      <vt:lpstr>           Прозрачность - вот что надо ценить и беречь в акварели. </vt:lpstr>
      <vt:lpstr>2.  В акварели важен свет. Поскольку в акварели не принято использовать белую краску, роль белого цвета исполняет бумага.</vt:lpstr>
      <vt:lpstr>Презентация PowerPoint</vt:lpstr>
      <vt:lpstr>Презентация PowerPoint</vt:lpstr>
      <vt:lpstr> Выбор материала для работы акварелью.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работы акварелью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АКВАРЕЛЬ И ДРУГИЕ КРАСКИ  </vt:lpstr>
      <vt:lpstr>Акварель и гуашь</vt:lpstr>
      <vt:lpstr>Акварель и пастель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АКВАРЕЛЬ </dc:title>
  <dc:creator>Людмила</dc:creator>
  <cp:lastModifiedBy>ИВ</cp:lastModifiedBy>
  <cp:revision>329</cp:revision>
  <dcterms:created xsi:type="dcterms:W3CDTF">2010-10-18T10:01:31Z</dcterms:created>
  <dcterms:modified xsi:type="dcterms:W3CDTF">2024-04-15T07:37:48Z</dcterms:modified>
</cp:coreProperties>
</file>