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8" r:id="rId17"/>
    <p:sldId id="275" r:id="rId18"/>
    <p:sldId id="277" r:id="rId19"/>
    <p:sldId id="274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ED8CE-FC54-4150-ABB4-04D65B94BE94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94BA3-BBE4-457A-9D67-5C2B13096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062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Зд</a:t>
            </a:r>
            <a:r>
              <a:rPr lang="ru-RU" dirty="0"/>
              <a:t> 100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94BA3-BBE4-457A-9D67-5C2B1309631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48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57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808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50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486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746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532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94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397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85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1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64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44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60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509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91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13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5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68D49-57FA-4524-9F82-8E4CB324610F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9F3E-3294-4CF0-B3FD-9495E497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906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31.xml"/><Relationship Id="rId3" Type="http://schemas.openxmlformats.org/officeDocument/2006/relationships/slide" Target="slide11.xml"/><Relationship Id="rId7" Type="http://schemas.openxmlformats.org/officeDocument/2006/relationships/slide" Target="slide13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" Type="http://schemas.openxmlformats.org/officeDocument/2006/relationships/slide" Target="slide3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5.xml"/><Relationship Id="rId5" Type="http://schemas.openxmlformats.org/officeDocument/2006/relationships/slide" Target="slide27.xml"/><Relationship Id="rId15" Type="http://schemas.openxmlformats.org/officeDocument/2006/relationships/slide" Target="slide17.xml"/><Relationship Id="rId10" Type="http://schemas.openxmlformats.org/officeDocument/2006/relationships/slide" Target="slide7.xml"/><Relationship Id="rId4" Type="http://schemas.openxmlformats.org/officeDocument/2006/relationships/slide" Target="slide19.xml"/><Relationship Id="rId9" Type="http://schemas.openxmlformats.org/officeDocument/2006/relationships/slide" Target="slide29.xml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9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3388F-7AB1-42C2-96DE-3B2778015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2903" y="2299062"/>
            <a:ext cx="6808502" cy="189016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Знатоки здорового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образа жизни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8180399-04B0-4131-ABFF-692A863D4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37" y="2765284"/>
            <a:ext cx="4038033" cy="13364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+mj-lt"/>
              </a:rPr>
              <a:t>Овсяная и гречневая</a:t>
            </a:r>
            <a:endParaRPr lang="ru-RU" sz="2400" dirty="0">
              <a:latin typeface="+mj-lt"/>
            </a:endParaRP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6F45A6F-DDE2-4908-93E0-536410AB8E8F}"/>
              </a:ext>
            </a:extLst>
          </p:cNvPr>
          <p:cNvSpPr/>
          <p:nvPr/>
        </p:nvSpPr>
        <p:spPr>
          <a:xfrm>
            <a:off x="10100604" y="5303519"/>
            <a:ext cx="1392702" cy="107148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+mj-lt"/>
              </a:rPr>
              <a:t>В игру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70" y="2985019"/>
            <a:ext cx="4808765" cy="3606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88" y="574765"/>
            <a:ext cx="4593583" cy="31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4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8C95F-0A64-4D3D-9E05-A31097AE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Спорт – 100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52E166-8156-4710-815F-8793D6F6E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742" y="2897923"/>
            <a:ext cx="10353762" cy="3695136"/>
          </a:xfrm>
        </p:spPr>
        <p:txBody>
          <a:bodyPr/>
          <a:lstStyle/>
          <a:p>
            <a:pPr algn="ctr"/>
            <a:r>
              <a:rPr lang="ru-RU" sz="2400" dirty="0">
                <a:effectLst/>
                <a:latin typeface="+mj-lt"/>
              </a:rPr>
              <a:t>Страна – родина Олимпийских игр – это…</a:t>
            </a:r>
            <a:r>
              <a:rPr lang="ru-RU" dirty="0">
                <a:effectLst/>
              </a:rPr>
              <a:t> </a:t>
            </a:r>
            <a:endParaRPr lang="ru-RU" dirty="0"/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CEE8E7D-FA81-4F89-87A5-F0F5F4D05456}"/>
              </a:ext>
            </a:extLst>
          </p:cNvPr>
          <p:cNvSpPr/>
          <p:nvPr/>
        </p:nvSpPr>
        <p:spPr>
          <a:xfrm>
            <a:off x="9379067" y="5383237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123542375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66114B-FF0C-4EB7-9B59-D4D1ABBD7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1204" y="2686907"/>
            <a:ext cx="3025159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+mj-lt"/>
              </a:rPr>
              <a:t>Греция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53DFA0D3-9348-4941-B45C-AB624DBBCE35}"/>
              </a:ext>
            </a:extLst>
          </p:cNvPr>
          <p:cNvSpPr/>
          <p:nvPr/>
        </p:nvSpPr>
        <p:spPr>
          <a:xfrm>
            <a:off x="10269415" y="5654332"/>
            <a:ext cx="1153551" cy="8808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 игру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56745C-1BA4-422F-B306-9EBC5EC73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6" y="1291884"/>
            <a:ext cx="5905500" cy="4000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414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68DB1-4B2A-4E67-9C7F-7A7431100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Спорт – 200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BC0B7F-D198-46D5-93B0-CB6A2CEB9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2799449"/>
            <a:ext cx="10353762" cy="369513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effectLst/>
                <a:latin typeface="+mj-lt"/>
              </a:rPr>
              <a:t>Какие летние виды спорта ты знаешь? </a:t>
            </a:r>
            <a:endParaRPr lang="ru-RU" sz="4000" dirty="0">
              <a:latin typeface="+mj-lt"/>
            </a:endParaRP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CDF2280-7A07-416F-8888-11685FCA3FB1}"/>
              </a:ext>
            </a:extLst>
          </p:cNvPr>
          <p:cNvSpPr/>
          <p:nvPr/>
        </p:nvSpPr>
        <p:spPr>
          <a:xfrm>
            <a:off x="9379067" y="5383237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132331255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82" y="569909"/>
            <a:ext cx="6006354" cy="574357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501" y="2294538"/>
            <a:ext cx="3320581" cy="3695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Баскетбол, футбол, волейбол, плаванье, теннис и т.д. </a:t>
            </a:r>
            <a:endParaRPr lang="ru-RU" sz="2400" b="1" dirty="0"/>
          </a:p>
        </p:txBody>
      </p:sp>
      <p:sp>
        <p:nvSpPr>
          <p:cNvPr id="4" name="Управляющая кнопка: &quot;На главную&quot;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B50A224-90B4-4960-A573-052620503A8D}"/>
              </a:ext>
            </a:extLst>
          </p:cNvPr>
          <p:cNvSpPr/>
          <p:nvPr/>
        </p:nvSpPr>
        <p:spPr>
          <a:xfrm>
            <a:off x="10260428" y="5500467"/>
            <a:ext cx="1406769" cy="9784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+mj-lt"/>
              </a:rPr>
              <a:t>В игру</a:t>
            </a:r>
          </a:p>
        </p:txBody>
      </p:sp>
    </p:spTree>
    <p:extLst>
      <p:ext uri="{BB962C8B-B14F-4D97-AF65-F5344CB8AC3E}">
        <p14:creationId xmlns:p14="http://schemas.microsoft.com/office/powerpoint/2010/main" val="220943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3BD96-7368-42BD-B523-ABF0F729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848751"/>
            <a:ext cx="10353761" cy="1326321"/>
          </a:xfrm>
        </p:spPr>
        <p:txBody>
          <a:bodyPr/>
          <a:lstStyle/>
          <a:p>
            <a:r>
              <a:rPr lang="ru-RU" dirty="0"/>
              <a:t>Спорт – 300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8" y="2676859"/>
            <a:ext cx="10353762" cy="3695136"/>
          </a:xfrm>
        </p:spPr>
        <p:txBody>
          <a:bodyPr/>
          <a:lstStyle/>
          <a:p>
            <a:pPr algn="ctr"/>
            <a:r>
              <a:rPr lang="ru-RU" sz="4000" dirty="0" smtClean="0">
                <a:effectLst/>
                <a:latin typeface="+mj-lt"/>
              </a:rPr>
              <a:t>Какие зимние виды спорта ты знаешь? </a:t>
            </a:r>
            <a:endParaRPr lang="ru-RU" sz="4000" dirty="0">
              <a:effectLst/>
              <a:latin typeface="+mj-lt"/>
            </a:endParaRPr>
          </a:p>
          <a:p>
            <a:endParaRPr lang="ru-RU" dirty="0"/>
          </a:p>
        </p:txBody>
      </p:sp>
      <p:sp>
        <p:nvSpPr>
          <p:cNvPr id="5" name="Управляющая кнопка: &quot;Пусто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3819893-4CC9-413C-A07A-7A9C5F66F9FF}"/>
              </a:ext>
            </a:extLst>
          </p:cNvPr>
          <p:cNvSpPr/>
          <p:nvPr/>
        </p:nvSpPr>
        <p:spPr>
          <a:xfrm>
            <a:off x="9379067" y="5383237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24412045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6490" y="2438400"/>
            <a:ext cx="4519749" cy="2177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+mj-lt"/>
              </a:rPr>
              <a:t>Биатлон, хоккей, фигурное катание, бег на коньках, лыжные гонки и т.д.</a:t>
            </a:r>
            <a:endParaRPr lang="ru-RU" sz="2400" b="1" dirty="0">
              <a:latin typeface="+mj-lt"/>
            </a:endParaRP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E7520B3-A742-4A1B-9470-D5D782E6DD38}"/>
              </a:ext>
            </a:extLst>
          </p:cNvPr>
          <p:cNvSpPr/>
          <p:nvPr/>
        </p:nvSpPr>
        <p:spPr>
          <a:xfrm>
            <a:off x="10086535" y="5331655"/>
            <a:ext cx="1181021" cy="104335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В игру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846670"/>
            <a:ext cx="6966856" cy="498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97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3BD96-7368-42BD-B523-ABF0F729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Спорт – 400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effectLst/>
                <a:latin typeface="+mj-lt"/>
              </a:rPr>
              <a:t>Совокупность </a:t>
            </a:r>
            <a:r>
              <a:rPr lang="ru-RU" sz="2400" dirty="0">
                <a:effectLst/>
                <a:latin typeface="+mj-lt"/>
              </a:rPr>
              <a:t>командных спортивных дисциплин, в которых участники один за другим проходят этапы, передавая друг другу очередь перемещаться по дистанции</a:t>
            </a:r>
            <a:r>
              <a:rPr lang="ru-RU" sz="2400" dirty="0" smtClean="0">
                <a:effectLst/>
                <a:latin typeface="+mj-lt"/>
              </a:rPr>
              <a:t>. </a:t>
            </a:r>
          </a:p>
          <a:p>
            <a:pPr marL="0" indent="0" algn="ctr">
              <a:buNone/>
            </a:pPr>
            <a:r>
              <a:rPr lang="ru-RU" sz="2400" dirty="0" smtClean="0">
                <a:effectLst/>
                <a:latin typeface="+mj-lt"/>
              </a:rPr>
              <a:t>Назовите, что это?</a:t>
            </a:r>
            <a:endParaRPr lang="ru-RU" dirty="0"/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937728-435D-4E54-BA7B-6EB42ACFE023}"/>
              </a:ext>
            </a:extLst>
          </p:cNvPr>
          <p:cNvSpPr/>
          <p:nvPr/>
        </p:nvSpPr>
        <p:spPr>
          <a:xfrm>
            <a:off x="9379067" y="5432474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06906476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855720"/>
            <a:ext cx="3053294" cy="369513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+mj-lt"/>
              </a:rPr>
              <a:t>Эстафета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CC3210A-054C-4F03-8F8A-A5B504DEF382}"/>
              </a:ext>
            </a:extLst>
          </p:cNvPr>
          <p:cNvSpPr/>
          <p:nvPr/>
        </p:nvSpPr>
        <p:spPr>
          <a:xfrm>
            <a:off x="10054315" y="5324621"/>
            <a:ext cx="1223890" cy="10346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+mj-lt"/>
              </a:rPr>
              <a:t>В игру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DC9AC1-B9A2-4BF2-82D9-45EE5A94E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05" y="1533379"/>
            <a:ext cx="6096000" cy="3348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187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3BD96-7368-42BD-B523-ABF0F729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Личная гигиена– </a:t>
            </a:r>
            <a:r>
              <a:rPr lang="ru-RU" dirty="0"/>
              <a:t>100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2504027"/>
            <a:ext cx="10353762" cy="36951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effectLst/>
                <a:latin typeface="+mj-lt"/>
              </a:rPr>
              <a:t>Сколько раз в день нужно чистить зубы? </a:t>
            </a:r>
            <a:endParaRPr lang="ru-RU" sz="3600" dirty="0">
              <a:effectLst/>
              <a:latin typeface="+mj-lt"/>
            </a:endParaRP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A4D0D59-BFB1-4629-82A4-FB1FD88B972C}"/>
              </a:ext>
            </a:extLst>
          </p:cNvPr>
          <p:cNvSpPr/>
          <p:nvPr/>
        </p:nvSpPr>
        <p:spPr>
          <a:xfrm>
            <a:off x="9379067" y="5383237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1194368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ED16272D-52E5-474D-8245-CF94A5260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005814"/>
              </p:ext>
            </p:extLst>
          </p:nvPr>
        </p:nvGraphicFramePr>
        <p:xfrm>
          <a:off x="850742" y="680172"/>
          <a:ext cx="10490515" cy="5497656"/>
        </p:xfrm>
        <a:graphic>
          <a:graphicData uri="http://schemas.openxmlformats.org/drawingml/2006/table">
            <a:tbl>
              <a:tblPr firstCol="1" bandRow="1" bandCol="1">
                <a:tableStyleId>{F2DE63D5-997A-4646-A377-4702673A728D}</a:tableStyleId>
              </a:tblPr>
              <a:tblGrid>
                <a:gridCol w="3066757">
                  <a:extLst>
                    <a:ext uri="{9D8B030D-6E8A-4147-A177-3AD203B41FA5}">
                      <a16:colId xmlns:a16="http://schemas.microsoft.com/office/drawing/2014/main" val="3466113198"/>
                    </a:ext>
                  </a:extLst>
                </a:gridCol>
                <a:gridCol w="1966998">
                  <a:extLst>
                    <a:ext uri="{9D8B030D-6E8A-4147-A177-3AD203B41FA5}">
                      <a16:colId xmlns:a16="http://schemas.microsoft.com/office/drawing/2014/main" val="3500855306"/>
                    </a:ext>
                  </a:extLst>
                </a:gridCol>
                <a:gridCol w="1861221">
                  <a:extLst>
                    <a:ext uri="{9D8B030D-6E8A-4147-A177-3AD203B41FA5}">
                      <a16:colId xmlns:a16="http://schemas.microsoft.com/office/drawing/2014/main" val="1588945285"/>
                    </a:ext>
                  </a:extLst>
                </a:gridCol>
                <a:gridCol w="1833020">
                  <a:extLst>
                    <a:ext uri="{9D8B030D-6E8A-4147-A177-3AD203B41FA5}">
                      <a16:colId xmlns:a16="http://schemas.microsoft.com/office/drawing/2014/main" val="2713876350"/>
                    </a:ext>
                  </a:extLst>
                </a:gridCol>
                <a:gridCol w="1762519">
                  <a:extLst>
                    <a:ext uri="{9D8B030D-6E8A-4147-A177-3AD203B41FA5}">
                      <a16:colId xmlns:a16="http://schemas.microsoft.com/office/drawing/2014/main" val="2597967264"/>
                    </a:ext>
                  </a:extLst>
                </a:gridCol>
              </a:tblGrid>
              <a:tr h="13744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325802"/>
                  </a:ext>
                </a:extLst>
              </a:tr>
              <a:tr h="13744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093204"/>
                  </a:ext>
                </a:extLst>
              </a:tr>
              <a:tr h="13744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269204"/>
                  </a:ext>
                </a:extLst>
              </a:tr>
              <a:tr h="13744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63690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5C8CEC4-EFCC-4A04-92C7-63A7741E1F7C}"/>
              </a:ext>
            </a:extLst>
          </p:cNvPr>
          <p:cNvSpPr txBox="1"/>
          <p:nvPr/>
        </p:nvSpPr>
        <p:spPr>
          <a:xfrm>
            <a:off x="1519310" y="1168061"/>
            <a:ext cx="213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Здоровье</a:t>
            </a:r>
            <a:endParaRPr lang="ru-RU" sz="2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535A12-3F3C-46FD-BF61-A311ED1594E7}"/>
              </a:ext>
            </a:extLst>
          </p:cNvPr>
          <p:cNvSpPr txBox="1"/>
          <p:nvPr/>
        </p:nvSpPr>
        <p:spPr>
          <a:xfrm>
            <a:off x="1735013" y="2518476"/>
            <a:ext cx="213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Спорт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89E48-3944-41DC-985E-6B0281E5EB85}"/>
              </a:ext>
            </a:extLst>
          </p:cNvPr>
          <p:cNvSpPr txBox="1"/>
          <p:nvPr/>
        </p:nvSpPr>
        <p:spPr>
          <a:xfrm>
            <a:off x="1400395" y="3712567"/>
            <a:ext cx="2138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Личная гигиена</a:t>
            </a:r>
            <a:endParaRPr lang="ru-RU" sz="24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D15D3-9A19-4957-998C-3417936A2339}"/>
              </a:ext>
            </a:extLst>
          </p:cNvPr>
          <p:cNvSpPr txBox="1"/>
          <p:nvPr/>
        </p:nvSpPr>
        <p:spPr>
          <a:xfrm>
            <a:off x="1519310" y="5197591"/>
            <a:ext cx="213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Питание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644030-197E-4AE6-AACF-B2EECD618CFE}"/>
              </a:ext>
            </a:extLst>
          </p:cNvPr>
          <p:cNvSpPr txBox="1"/>
          <p:nvPr/>
        </p:nvSpPr>
        <p:spPr>
          <a:xfrm>
            <a:off x="4417254" y="1152752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anose="02040502050405020303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100</a:t>
            </a:r>
            <a:endParaRPr lang="ru-RU" sz="2800" b="1" dirty="0">
              <a:solidFill>
                <a:schemeClr val="bg2">
                  <a:lumMod val="20000"/>
                  <a:lumOff val="8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A2C901-FD43-407C-9066-8E0882818361}"/>
              </a:ext>
            </a:extLst>
          </p:cNvPr>
          <p:cNvSpPr txBox="1"/>
          <p:nvPr/>
        </p:nvSpPr>
        <p:spPr>
          <a:xfrm>
            <a:off x="4417253" y="2456921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Georgia" panose="02040502050405020303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100</a:t>
            </a:r>
            <a:endParaRPr lang="ru-RU" sz="2800" b="1" dirty="0">
              <a:solidFill>
                <a:schemeClr val="accent5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3DB747-9523-45D5-898A-A6696F154A75}"/>
              </a:ext>
            </a:extLst>
          </p:cNvPr>
          <p:cNvSpPr txBox="1"/>
          <p:nvPr/>
        </p:nvSpPr>
        <p:spPr>
          <a:xfrm>
            <a:off x="4417253" y="3853468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Georgia" panose="02040502050405020303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100</a:t>
            </a:r>
            <a:endParaRPr lang="ru-RU" sz="2800" b="1" dirty="0">
              <a:solidFill>
                <a:schemeClr val="accent6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33EFA6-A3D7-42B7-825C-5C8F1409B3BC}"/>
              </a:ext>
            </a:extLst>
          </p:cNvPr>
          <p:cNvSpPr txBox="1"/>
          <p:nvPr/>
        </p:nvSpPr>
        <p:spPr>
          <a:xfrm>
            <a:off x="4386769" y="5249951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100</a:t>
            </a:r>
            <a:endParaRPr lang="ru-RU" sz="2800" b="1" dirty="0">
              <a:solidFill>
                <a:schemeClr val="accent1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C855F9-5B58-4D83-89ED-E3F9301696AF}"/>
              </a:ext>
            </a:extLst>
          </p:cNvPr>
          <p:cNvSpPr txBox="1"/>
          <p:nvPr/>
        </p:nvSpPr>
        <p:spPr>
          <a:xfrm>
            <a:off x="6362455" y="1137283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anose="02040502050405020303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200</a:t>
            </a:r>
            <a:endParaRPr lang="ru-RU" sz="2800" b="1" dirty="0">
              <a:solidFill>
                <a:schemeClr val="bg2">
                  <a:lumMod val="20000"/>
                  <a:lumOff val="8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C5B75-1A6F-4FEE-9164-729D87594CD2}"/>
              </a:ext>
            </a:extLst>
          </p:cNvPr>
          <p:cNvSpPr txBox="1"/>
          <p:nvPr/>
        </p:nvSpPr>
        <p:spPr>
          <a:xfrm>
            <a:off x="6362456" y="2442239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Georgia" panose="02040502050405020303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200</a:t>
            </a:r>
            <a:endParaRPr lang="ru-RU" sz="2800" b="1" dirty="0">
              <a:solidFill>
                <a:schemeClr val="accent5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8B7FB1-5418-485F-AFE3-B69901E4BAD9}"/>
              </a:ext>
            </a:extLst>
          </p:cNvPr>
          <p:cNvSpPr txBox="1"/>
          <p:nvPr/>
        </p:nvSpPr>
        <p:spPr>
          <a:xfrm>
            <a:off x="6362455" y="3866456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Georgia" panose="02040502050405020303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200</a:t>
            </a:r>
            <a:endParaRPr lang="ru-RU" sz="2800" b="1" dirty="0">
              <a:solidFill>
                <a:schemeClr val="accent6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8C0BC7-F503-4493-B217-5366BC661973}"/>
              </a:ext>
            </a:extLst>
          </p:cNvPr>
          <p:cNvSpPr txBox="1"/>
          <p:nvPr/>
        </p:nvSpPr>
        <p:spPr>
          <a:xfrm>
            <a:off x="6327353" y="5197497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200</a:t>
            </a:r>
            <a:endParaRPr lang="ru-RU" sz="2800" b="1" dirty="0">
              <a:solidFill>
                <a:schemeClr val="accent1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CC9E7-E914-441D-AC7E-276A1AE28F80}"/>
              </a:ext>
            </a:extLst>
          </p:cNvPr>
          <p:cNvSpPr txBox="1"/>
          <p:nvPr/>
        </p:nvSpPr>
        <p:spPr>
          <a:xfrm>
            <a:off x="8159258" y="1101035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anose="02040502050405020303" pitchFamily="18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300</a:t>
            </a:r>
            <a:endParaRPr lang="ru-RU" sz="2800" b="1" dirty="0">
              <a:solidFill>
                <a:schemeClr val="bg2">
                  <a:lumMod val="20000"/>
                  <a:lumOff val="8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452EE1-0E31-43A6-B3A2-470B00CDDB31}"/>
              </a:ext>
            </a:extLst>
          </p:cNvPr>
          <p:cNvSpPr txBox="1"/>
          <p:nvPr/>
        </p:nvSpPr>
        <p:spPr>
          <a:xfrm>
            <a:off x="8127954" y="2382048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Georgia" panose="02040502050405020303" pitchFamily="18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300</a:t>
            </a:r>
            <a:endParaRPr lang="ru-RU" sz="2800" b="1" dirty="0">
              <a:solidFill>
                <a:schemeClr val="accent5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55627F-ED30-4563-931E-AA3DEDC78377}"/>
              </a:ext>
            </a:extLst>
          </p:cNvPr>
          <p:cNvSpPr txBox="1"/>
          <p:nvPr/>
        </p:nvSpPr>
        <p:spPr>
          <a:xfrm>
            <a:off x="8127952" y="3853468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Georgia" panose="02040502050405020303" pitchFamily="18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300</a:t>
            </a:r>
            <a:endParaRPr lang="ru-RU" sz="2800" b="1" dirty="0">
              <a:solidFill>
                <a:schemeClr val="accent6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C47971-A890-43C7-A92B-C9F608719447}"/>
              </a:ext>
            </a:extLst>
          </p:cNvPr>
          <p:cNvSpPr txBox="1"/>
          <p:nvPr/>
        </p:nvSpPr>
        <p:spPr>
          <a:xfrm>
            <a:off x="8159257" y="5206469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300</a:t>
            </a:r>
            <a:endParaRPr lang="ru-RU" sz="2800" b="1" dirty="0">
              <a:solidFill>
                <a:schemeClr val="accent1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160754-9ACA-4A86-9813-C432398EA702}"/>
              </a:ext>
            </a:extLst>
          </p:cNvPr>
          <p:cNvSpPr txBox="1"/>
          <p:nvPr/>
        </p:nvSpPr>
        <p:spPr>
          <a:xfrm>
            <a:off x="9889584" y="1106506"/>
            <a:ext cx="984742" cy="525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Georgia" panose="02040502050405020303" pitchFamily="18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400</a:t>
            </a:r>
            <a:endParaRPr lang="ru-RU" sz="2800" b="1" dirty="0">
              <a:solidFill>
                <a:schemeClr val="bg2">
                  <a:lumMod val="20000"/>
                  <a:lumOff val="8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024CA0-BED0-4424-B166-F95D2FCBEBE5}"/>
              </a:ext>
            </a:extLst>
          </p:cNvPr>
          <p:cNvSpPr txBox="1"/>
          <p:nvPr/>
        </p:nvSpPr>
        <p:spPr>
          <a:xfrm>
            <a:off x="9858281" y="2444374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Georgia" panose="02040502050405020303" pitchFamily="18" charset="0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400</a:t>
            </a:r>
            <a:endParaRPr lang="ru-RU" sz="2800" b="1" dirty="0">
              <a:solidFill>
                <a:schemeClr val="accent5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82F0D5-0619-4A03-AFE5-4907481E65E7}"/>
              </a:ext>
            </a:extLst>
          </p:cNvPr>
          <p:cNvSpPr txBox="1"/>
          <p:nvPr/>
        </p:nvSpPr>
        <p:spPr>
          <a:xfrm>
            <a:off x="9858281" y="3772316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Georgia" panose="02040502050405020303" pitchFamily="18" charset="0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400</a:t>
            </a:r>
            <a:endParaRPr lang="ru-RU" sz="2800" b="1" dirty="0">
              <a:solidFill>
                <a:schemeClr val="accent6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203244-37F2-4595-85A2-3FA4507FB130}"/>
              </a:ext>
            </a:extLst>
          </p:cNvPr>
          <p:cNvSpPr txBox="1"/>
          <p:nvPr/>
        </p:nvSpPr>
        <p:spPr>
          <a:xfrm>
            <a:off x="9858280" y="5166813"/>
            <a:ext cx="9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eorgia" panose="02040502050405020303" pitchFamily="18" charset="0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400</a:t>
            </a:r>
            <a:endParaRPr lang="ru-RU" sz="2800" b="1" dirty="0">
              <a:solidFill>
                <a:schemeClr val="accent1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56" y="986981"/>
            <a:ext cx="7713871" cy="503786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83" y="2329713"/>
            <a:ext cx="3292445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+mj-lt"/>
              </a:rPr>
              <a:t>Минимум 2 раза в день </a:t>
            </a:r>
            <a:endParaRPr lang="ru-RU" sz="2400" b="1" dirty="0">
              <a:latin typeface="+mj-lt"/>
            </a:endParaRPr>
          </a:p>
        </p:txBody>
      </p:sp>
      <p:sp>
        <p:nvSpPr>
          <p:cNvPr id="4" name="Управляющая кнопка: &quot;На главную&quot;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94DBBD6-DF20-4328-ADCF-7736A56278E9}"/>
              </a:ext>
            </a:extLst>
          </p:cNvPr>
          <p:cNvSpPr/>
          <p:nvPr/>
        </p:nvSpPr>
        <p:spPr>
          <a:xfrm>
            <a:off x="10080894" y="5613015"/>
            <a:ext cx="1252024" cy="82366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+mj-lt"/>
              </a:rPr>
              <a:t>В игру</a:t>
            </a:r>
          </a:p>
        </p:txBody>
      </p:sp>
    </p:spTree>
    <p:extLst>
      <p:ext uri="{BB962C8B-B14F-4D97-AF65-F5344CB8AC3E}">
        <p14:creationId xmlns:p14="http://schemas.microsoft.com/office/powerpoint/2010/main" val="196602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3BD96-7368-42BD-B523-ABF0F729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Личная гигиена– </a:t>
            </a:r>
            <a:r>
              <a:rPr lang="ru-RU" dirty="0"/>
              <a:t>200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374738"/>
            <a:ext cx="10353762" cy="369513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latin typeface="+mj-lt"/>
              </a:rPr>
              <a:t>Как называют людей, которые купаются зимой в проруби? Для чего они это делают? </a:t>
            </a:r>
            <a:endParaRPr lang="ru-RU" sz="3200" dirty="0">
              <a:latin typeface="+mj-lt"/>
            </a:endParaRP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637CFAF-A88A-4EC9-B0E5-441FD037DE31}"/>
              </a:ext>
            </a:extLst>
          </p:cNvPr>
          <p:cNvSpPr/>
          <p:nvPr/>
        </p:nvSpPr>
        <p:spPr>
          <a:xfrm>
            <a:off x="9379067" y="5383237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87258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7D87627-BF97-43BC-B82D-AC65ACDC8F3C}"/>
              </a:ext>
            </a:extLst>
          </p:cNvPr>
          <p:cNvSpPr/>
          <p:nvPr/>
        </p:nvSpPr>
        <p:spPr>
          <a:xfrm>
            <a:off x="10044332" y="5500467"/>
            <a:ext cx="1223224" cy="87454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игру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F5EED-CBF2-4947-9B69-095DE03FF72A}"/>
              </a:ext>
            </a:extLst>
          </p:cNvPr>
          <p:cNvSpPr txBox="1"/>
          <p:nvPr/>
        </p:nvSpPr>
        <p:spPr>
          <a:xfrm>
            <a:off x="7338650" y="2944837"/>
            <a:ext cx="4008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Моржи</a:t>
            </a:r>
            <a:r>
              <a:rPr lang="ru-RU" sz="2400" dirty="0"/>
              <a:t>, происходит закаливание организма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" y="1245325"/>
            <a:ext cx="6805749" cy="45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9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3BD96-7368-42BD-B523-ABF0F729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Личная гигиена </a:t>
            </a:r>
            <a:r>
              <a:rPr lang="ru-RU" dirty="0"/>
              <a:t>– 300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582" y="2457469"/>
            <a:ext cx="10353762" cy="369513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effectLst/>
                <a:latin typeface="+mj-lt"/>
              </a:rPr>
              <a:t>Почему медики советуют в течение дня мыть руки как можно чаще? </a:t>
            </a:r>
            <a:endParaRPr lang="ru-RU" sz="3200" dirty="0">
              <a:latin typeface="+mj-lt"/>
            </a:endParaRP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38602C3-B54B-4FE3-A44A-D726A89FEBC7}"/>
              </a:ext>
            </a:extLst>
          </p:cNvPr>
          <p:cNvSpPr/>
          <p:nvPr/>
        </p:nvSpPr>
        <p:spPr>
          <a:xfrm>
            <a:off x="9379067" y="5432474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+mj-lt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58004369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7004" y="1823054"/>
            <a:ext cx="3306513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На </a:t>
            </a:r>
            <a:r>
              <a:rPr lang="ru-RU" b="1" dirty="0">
                <a:latin typeface="+mj-lt"/>
              </a:rPr>
              <a:t>грязных руках скапливается большое количество бактерий, вызывающих различные заболевания</a:t>
            </a:r>
            <a:endParaRPr lang="ru-RU" b="1" dirty="0">
              <a:latin typeface="+mj-lt"/>
            </a:endParaRP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13A267D-06AF-4F49-8ACA-B5B15C62BAD8}"/>
              </a:ext>
            </a:extLst>
          </p:cNvPr>
          <p:cNvSpPr/>
          <p:nvPr/>
        </p:nvSpPr>
        <p:spPr>
          <a:xfrm>
            <a:off x="9523828" y="5207391"/>
            <a:ext cx="1603717" cy="11676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игру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1" y="1056442"/>
            <a:ext cx="7254545" cy="495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5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3BD96-7368-42BD-B523-ABF0F729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Личная гигиена </a:t>
            </a:r>
            <a:r>
              <a:rPr lang="ru-RU" dirty="0"/>
              <a:t>– 400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400" y="2265547"/>
            <a:ext cx="9285282" cy="369513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Назовите правила «личной гигиены»?</a:t>
            </a:r>
            <a:endParaRPr lang="ru-RU" sz="4000" b="1" dirty="0"/>
          </a:p>
        </p:txBody>
      </p:sp>
      <p:sp>
        <p:nvSpPr>
          <p:cNvPr id="4" name="Управляющая кнопка: &quot;Пустой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D5D583E-893E-4027-BC2D-07A1DC402A50}"/>
              </a:ext>
            </a:extLst>
          </p:cNvPr>
          <p:cNvSpPr/>
          <p:nvPr/>
        </p:nvSpPr>
        <p:spPr>
          <a:xfrm>
            <a:off x="9368417" y="5426703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11129755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0" y="296091"/>
            <a:ext cx="6940626" cy="500709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64" y="1512255"/>
            <a:ext cx="4453366" cy="369513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Умываться</a:t>
            </a:r>
            <a:r>
              <a:rPr lang="ru-RU" sz="2800" dirty="0"/>
              <a:t>, купаться, чистить зубы, следить за прической, опрятностью </a:t>
            </a:r>
            <a:r>
              <a:rPr lang="ru-RU" sz="2800" dirty="0" smtClean="0"/>
              <a:t>одежды, подстригать ногти</a:t>
            </a:r>
            <a:endParaRPr lang="ru-RU" sz="28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Управляющая кнопка: &quot;На главную&quot;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4FD660-ACA4-4E1C-BA92-A48A1EF1E98D}"/>
              </a:ext>
            </a:extLst>
          </p:cNvPr>
          <p:cNvSpPr/>
          <p:nvPr/>
        </p:nvSpPr>
        <p:spPr>
          <a:xfrm>
            <a:off x="9481625" y="5207391"/>
            <a:ext cx="1603717" cy="11676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игру</a:t>
            </a:r>
          </a:p>
        </p:txBody>
      </p:sp>
    </p:spTree>
    <p:extLst>
      <p:ext uri="{BB962C8B-B14F-4D97-AF65-F5344CB8AC3E}">
        <p14:creationId xmlns:p14="http://schemas.microsoft.com/office/powerpoint/2010/main" val="272833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3BD96-7368-42BD-B523-ABF0F729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Питание – 100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917" y="3162864"/>
            <a:ext cx="10353762" cy="3695136"/>
          </a:xfrm>
        </p:spPr>
        <p:txBody>
          <a:bodyPr/>
          <a:lstStyle/>
          <a:p>
            <a:pPr algn="ctr"/>
            <a:r>
              <a:rPr lang="ru-RU" sz="2400" dirty="0">
                <a:effectLst/>
                <a:latin typeface="+mj-lt"/>
              </a:rPr>
              <a:t>Исследования показали, что этот сладкий продукт может повысить ваши способности к математике</a:t>
            </a:r>
            <a:endParaRPr lang="ru-RU" sz="2400" dirty="0">
              <a:latin typeface="+mj-lt"/>
            </a:endParaRPr>
          </a:p>
          <a:p>
            <a:endParaRPr lang="ru-RU" dirty="0"/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89E3EA3-B1D4-486D-8750-794132325342}"/>
              </a:ext>
            </a:extLst>
          </p:cNvPr>
          <p:cNvSpPr/>
          <p:nvPr/>
        </p:nvSpPr>
        <p:spPr>
          <a:xfrm>
            <a:off x="9477541" y="5543380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77513783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9340" y="2553264"/>
            <a:ext cx="4403793" cy="3695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+mj-lt"/>
              </a:rPr>
              <a:t>Ш</a:t>
            </a:r>
            <a:r>
              <a:rPr lang="ru-RU" sz="2400" b="1" dirty="0" smtClean="0">
                <a:latin typeface="+mj-lt"/>
              </a:rPr>
              <a:t>околад</a:t>
            </a:r>
            <a:endParaRPr lang="ru-RU" sz="2400" b="1" dirty="0">
              <a:latin typeface="+mj-lt"/>
            </a:endParaRP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B657D63-E0AE-4E82-A990-3DA700A7F4F4}"/>
              </a:ext>
            </a:extLst>
          </p:cNvPr>
          <p:cNvSpPr/>
          <p:nvPr/>
        </p:nvSpPr>
        <p:spPr>
          <a:xfrm>
            <a:off x="10086536" y="5331654"/>
            <a:ext cx="1223889" cy="91674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+mj-lt"/>
              </a:rPr>
              <a:t>В игру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9B340F-8C5A-4CBE-952A-F2AD66E0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2" y="1581431"/>
            <a:ext cx="5539936" cy="3695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9798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3BD96-7368-42BD-B523-ABF0F729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Питание – 200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75" y="2252819"/>
            <a:ext cx="10353762" cy="369513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effectLst/>
                <a:latin typeface="+mj-lt"/>
              </a:rPr>
              <a:t>Какой продукт богат кальцием, важным для нашего организма: лимон, морковь или рис? </a:t>
            </a:r>
            <a:endParaRPr lang="ru-RU" sz="2800" dirty="0">
              <a:latin typeface="+mj-lt"/>
            </a:endParaRP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ADAEC6C-A486-4FD9-A2B0-5FA44BE6CD2D}"/>
              </a:ext>
            </a:extLst>
          </p:cNvPr>
          <p:cNvSpPr/>
          <p:nvPr/>
        </p:nvSpPr>
        <p:spPr>
          <a:xfrm>
            <a:off x="9379067" y="5432474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+mj-lt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ответ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583753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&quot;Пусто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7A5335A-3324-4A30-AD8E-9B8B9972FF86}"/>
              </a:ext>
            </a:extLst>
          </p:cNvPr>
          <p:cNvSpPr/>
          <p:nvPr/>
        </p:nvSpPr>
        <p:spPr>
          <a:xfrm>
            <a:off x="9678571" y="5432474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ответ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6883486-E136-4CAF-9665-108A5AA7E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948" y="848751"/>
            <a:ext cx="10353761" cy="1326321"/>
          </a:xfrm>
        </p:spPr>
        <p:txBody>
          <a:bodyPr/>
          <a:lstStyle/>
          <a:p>
            <a:r>
              <a:rPr lang="ru-RU" dirty="0"/>
              <a:t>Здоровье - </a:t>
            </a:r>
            <a:r>
              <a:rPr lang="ru-RU" dirty="0" smtClean="0"/>
              <a:t>100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9EFBC8B-EF87-4573-BF48-31420551A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903" y="2519708"/>
            <a:ext cx="10353762" cy="369513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effectLst/>
                <a:latin typeface="+mj-lt"/>
              </a:rPr>
              <a:t>Что нужно делать по утрам, </a:t>
            </a:r>
          </a:p>
          <a:p>
            <a:pPr marL="0" indent="0" algn="ctr">
              <a:buNone/>
            </a:pPr>
            <a:r>
              <a:rPr lang="ru-RU" sz="3200" dirty="0" smtClean="0">
                <a:effectLst/>
                <a:latin typeface="+mj-lt"/>
              </a:rPr>
              <a:t>чтобы быть бодрым и здоровым? 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8502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555" y="1581432"/>
            <a:ext cx="3784814" cy="3695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Рис</a:t>
            </a:r>
          </a:p>
          <a:p>
            <a:pPr marL="0" indent="0">
              <a:buNone/>
            </a:pPr>
            <a:r>
              <a:rPr lang="ru-RU" sz="2400" dirty="0">
                <a:effectLst/>
              </a:rPr>
              <a:t>В исламских странах даже существует мера веса, равная одному рисовому зерну — </a:t>
            </a:r>
            <a:r>
              <a:rPr lang="ru-RU" sz="2400" dirty="0" err="1">
                <a:effectLst/>
              </a:rPr>
              <a:t>арузза</a:t>
            </a:r>
            <a:r>
              <a:rPr lang="ru-RU" sz="2400" dirty="0">
                <a:effectLst/>
              </a:rPr>
              <a:t>, составляющая 0,0186 г.</a:t>
            </a:r>
            <a:endParaRPr lang="ru-RU" sz="2400" dirty="0"/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1140814-D5A4-493A-A881-7375AEA661C1}"/>
              </a:ext>
            </a:extLst>
          </p:cNvPr>
          <p:cNvSpPr/>
          <p:nvPr/>
        </p:nvSpPr>
        <p:spPr>
          <a:xfrm>
            <a:off x="10526718" y="5559083"/>
            <a:ext cx="1177602" cy="9542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В игру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6D238B-2086-4587-92C5-8BC28FF99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93" y="1607234"/>
            <a:ext cx="6080027" cy="3354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8010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3BD96-7368-42BD-B523-ABF0F729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Питание – 300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12" y="2396175"/>
            <a:ext cx="10353762" cy="369513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  <a:latin typeface="+mj-lt"/>
              </a:rPr>
              <a:t> Какое </a:t>
            </a:r>
            <a:r>
              <a:rPr lang="ru-RU" sz="2400" dirty="0" smtClean="0">
                <a:effectLst/>
                <a:latin typeface="+mj-lt"/>
              </a:rPr>
              <a:t>молоко, к</a:t>
            </a:r>
            <a:r>
              <a:rPr lang="ru-RU" sz="2400" dirty="0" smtClean="0">
                <a:effectLst/>
                <a:latin typeface="+mj-lt"/>
              </a:rPr>
              <a:t>озье или коровье, содержит </a:t>
            </a:r>
            <a:r>
              <a:rPr lang="ru-RU" sz="2400" dirty="0">
                <a:effectLst/>
                <a:latin typeface="+mj-lt"/>
              </a:rPr>
              <a:t>ценные питательные вещества, необходимые для оптимального роста и развития </a:t>
            </a:r>
            <a:r>
              <a:rPr lang="ru-RU" sz="2400" dirty="0" smtClean="0">
                <a:effectLst/>
                <a:latin typeface="+mj-lt"/>
              </a:rPr>
              <a:t>человека?</a:t>
            </a:r>
            <a:endParaRPr lang="ru-RU" sz="2400" dirty="0">
              <a:latin typeface="+mj-lt"/>
            </a:endParaRP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B460B4F-9E0D-4A16-B276-9479287A6E4C}"/>
              </a:ext>
            </a:extLst>
          </p:cNvPr>
          <p:cNvSpPr/>
          <p:nvPr/>
        </p:nvSpPr>
        <p:spPr>
          <a:xfrm>
            <a:off x="9379067" y="5275385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+mj-lt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ответ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035951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8837" y="2430171"/>
            <a:ext cx="1773134" cy="886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+mj-lt"/>
              </a:rPr>
              <a:t>Козье</a:t>
            </a: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E8C510F-3486-45DC-B8E8-569452286E17}"/>
              </a:ext>
            </a:extLst>
          </p:cNvPr>
          <p:cNvSpPr/>
          <p:nvPr/>
        </p:nvSpPr>
        <p:spPr>
          <a:xfrm>
            <a:off x="10391971" y="5488721"/>
            <a:ext cx="1270146" cy="8862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В игру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D3FD23-B3EF-4755-8984-AEBE460EF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8" y="1440596"/>
            <a:ext cx="6096000" cy="4048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0229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3BD96-7368-42BD-B523-ABF0F729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Питание - 400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effectLst/>
                <a:latin typeface="+mj-lt"/>
              </a:rPr>
              <a:t>Какой продукт приносит наибольший вред организму? </a:t>
            </a:r>
            <a:endParaRPr lang="ru-RU" sz="3600" dirty="0">
              <a:latin typeface="+mj-lt"/>
              <a:hlinkClick r:id="rId2" action="ppaction://hlinksldjump"/>
            </a:endParaRP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BEC4A25-0CF8-435D-9E76-F35CD9F9CEA6}"/>
              </a:ext>
            </a:extLst>
          </p:cNvPr>
          <p:cNvSpPr/>
          <p:nvPr/>
        </p:nvSpPr>
        <p:spPr>
          <a:xfrm>
            <a:off x="9379067" y="5432474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82747939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3886CB-CA9B-4B7F-9E4A-52308C89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049" y="2740833"/>
            <a:ext cx="3461257" cy="3695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+mj-lt"/>
              </a:rPr>
              <a:t>Сахар</a:t>
            </a:r>
            <a:endParaRPr lang="ru-RU" sz="3200" b="1" dirty="0">
              <a:latin typeface="+mj-lt"/>
            </a:endParaRP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4F0C160-315F-4C9A-BF1C-035942EED45C}"/>
              </a:ext>
            </a:extLst>
          </p:cNvPr>
          <p:cNvSpPr/>
          <p:nvPr/>
        </p:nvSpPr>
        <p:spPr>
          <a:xfrm>
            <a:off x="9711397" y="5268351"/>
            <a:ext cx="1603717" cy="11676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+mj-lt"/>
              </a:rPr>
              <a:t>В игру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41" y="887938"/>
            <a:ext cx="6627656" cy="438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43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0377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634456" y="2054180"/>
            <a:ext cx="9001462" cy="23876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Спасибо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за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внимание!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85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&quot;На главную&quot;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4F46538-827C-4830-921D-88524853C6AB}"/>
              </a:ext>
            </a:extLst>
          </p:cNvPr>
          <p:cNvSpPr/>
          <p:nvPr/>
        </p:nvSpPr>
        <p:spPr>
          <a:xfrm>
            <a:off x="10213144" y="5711483"/>
            <a:ext cx="1645921" cy="78779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+mj-lt"/>
              </a:rPr>
              <a:t>К вопросам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0357C8-BA94-47AC-8B7C-D22CD3ED1E0D}"/>
              </a:ext>
            </a:extLst>
          </p:cNvPr>
          <p:cNvSpPr txBox="1"/>
          <p:nvPr/>
        </p:nvSpPr>
        <p:spPr>
          <a:xfrm>
            <a:off x="7736558" y="2894595"/>
            <a:ext cx="300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+mj-lt"/>
              </a:rPr>
              <a:t>Зарядку</a:t>
            </a:r>
            <a:endParaRPr lang="ru-RU" sz="3600" b="1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09" y="277892"/>
            <a:ext cx="5342497" cy="628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DF7F9-5028-4392-9FA5-3ECB1316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Здоровье - 200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E092E8-5324-4FCB-A986-D2788CF24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553264"/>
            <a:ext cx="10353762" cy="369513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effectLst/>
                <a:latin typeface="+mj-lt"/>
              </a:rPr>
              <a:t>Как называется тренировка организма </a:t>
            </a:r>
          </a:p>
          <a:p>
            <a:pPr marL="0" indent="0" algn="ctr">
              <a:buNone/>
            </a:pPr>
            <a:r>
              <a:rPr lang="ru-RU" sz="3200" dirty="0">
                <a:effectLst/>
                <a:latin typeface="+mj-lt"/>
              </a:rPr>
              <a:t>х</a:t>
            </a:r>
            <a:r>
              <a:rPr lang="ru-RU" sz="3200" dirty="0" smtClean="0">
                <a:effectLst/>
                <a:latin typeface="+mj-lt"/>
              </a:rPr>
              <a:t>олодом? </a:t>
            </a:r>
            <a:r>
              <a:rPr lang="ru-RU" sz="2400" dirty="0">
                <a:effectLst/>
                <a:latin typeface="+mj-lt"/>
              </a:rPr>
              <a:t> </a:t>
            </a:r>
            <a:endParaRPr lang="ru-RU" sz="2400" dirty="0">
              <a:latin typeface="+mj-lt"/>
            </a:endParaRP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0A2B02C-805D-4DF8-92B7-EC603361BF21}"/>
              </a:ext>
            </a:extLst>
          </p:cNvPr>
          <p:cNvSpPr/>
          <p:nvPr/>
        </p:nvSpPr>
        <p:spPr>
          <a:xfrm>
            <a:off x="9228406" y="5092505"/>
            <a:ext cx="1814732" cy="698695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1453674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E092E8-5324-4FCB-A986-D2788CF24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9069" y="2540536"/>
            <a:ext cx="4627606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 smtClean="0">
              <a:effectLst/>
            </a:endParaRPr>
          </a:p>
          <a:p>
            <a:pPr marL="0" indent="0" algn="ctr">
              <a:buNone/>
            </a:pPr>
            <a:r>
              <a:rPr lang="ru-RU" sz="2400" dirty="0" smtClean="0">
                <a:effectLst/>
              </a:rPr>
              <a:t>Закаливание</a:t>
            </a:r>
            <a:endParaRPr lang="ru-RU" sz="2400" dirty="0"/>
          </a:p>
        </p:txBody>
      </p:sp>
      <p:sp>
        <p:nvSpPr>
          <p:cNvPr id="5" name="Управляющая кнопка: &quot;На главную&quot;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AABB719-3BA1-454E-AF05-6BFDF5169661}"/>
              </a:ext>
            </a:extLst>
          </p:cNvPr>
          <p:cNvSpPr/>
          <p:nvPr/>
        </p:nvSpPr>
        <p:spPr>
          <a:xfrm>
            <a:off x="10452295" y="5430974"/>
            <a:ext cx="1206247" cy="9440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В игру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9" y="870857"/>
            <a:ext cx="7000378" cy="503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93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E20BF-C83F-4F39-8C37-4C30E6290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Здоровье - 300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8D6A08-72D7-4F50-8916-3B007D779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2553264"/>
            <a:ext cx="10353762" cy="369513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  <a:latin typeface="+mj-lt"/>
              </a:rPr>
              <a:t>Если посыпать рану или порез этим питательным веществом, то можно значительно уменьшить боль и ускорить процесс заживления.</a:t>
            </a:r>
            <a:endParaRPr lang="ru-RU" sz="2400" dirty="0">
              <a:latin typeface="+mj-lt"/>
            </a:endParaRP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EAE2DB4-1742-45BA-A931-F127488F4729}"/>
              </a:ext>
            </a:extLst>
          </p:cNvPr>
          <p:cNvSpPr/>
          <p:nvPr/>
        </p:nvSpPr>
        <p:spPr>
          <a:xfrm>
            <a:off x="9368418" y="5432474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2053640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D7B0BD5-41D9-4D67-9A95-238FE26C4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5" y="1749060"/>
            <a:ext cx="5556068" cy="3695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+mj-lt"/>
              </a:rPr>
              <a:t>                Сахар</a:t>
            </a:r>
            <a:endParaRPr lang="ru-RU" sz="2400" b="1" dirty="0">
              <a:latin typeface="+mj-lt"/>
            </a:endParaRPr>
          </a:p>
          <a:p>
            <a:pPr marL="0" indent="0">
              <a:buNone/>
            </a:pPr>
            <a:r>
              <a:rPr lang="ru-RU" sz="2400" dirty="0">
                <a:effectLst/>
                <a:latin typeface="+mj-lt"/>
              </a:rPr>
              <a:t> </a:t>
            </a:r>
            <a:r>
              <a:rPr lang="ru-RU" sz="2400" dirty="0" smtClean="0">
                <a:effectLst/>
                <a:latin typeface="+mj-lt"/>
              </a:rPr>
              <a:t>Врачи </a:t>
            </a:r>
            <a:r>
              <a:rPr lang="ru-RU" sz="2400" dirty="0">
                <a:effectLst/>
                <a:latin typeface="+mj-lt"/>
              </a:rPr>
              <a:t>доказали, что, посыпая плохо заживающие </a:t>
            </a:r>
            <a:r>
              <a:rPr lang="ru-RU" sz="2400" dirty="0" smtClean="0">
                <a:effectLst/>
                <a:latin typeface="+mj-lt"/>
              </a:rPr>
              <a:t>раны </a:t>
            </a:r>
            <a:r>
              <a:rPr lang="ru-RU" sz="2400" dirty="0">
                <a:effectLst/>
                <a:latin typeface="+mj-lt"/>
              </a:rPr>
              <a:t>обыкновенным сахарным песком, можно </a:t>
            </a:r>
            <a:r>
              <a:rPr lang="ru-RU" sz="2400" dirty="0" smtClean="0">
                <a:effectLst/>
                <a:latin typeface="+mj-lt"/>
              </a:rPr>
              <a:t>уменьшить боль </a:t>
            </a:r>
            <a:r>
              <a:rPr lang="ru-RU" sz="2400" dirty="0">
                <a:effectLst/>
                <a:latin typeface="+mj-lt"/>
              </a:rPr>
              <a:t>и ускорить заживление. </a:t>
            </a:r>
            <a:endParaRPr lang="ru-RU" sz="2400" dirty="0">
              <a:latin typeface="+mj-lt"/>
            </a:endParaRPr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F7B6827-BA11-4DF0-91EC-03C1DB3D2F8A}"/>
              </a:ext>
            </a:extLst>
          </p:cNvPr>
          <p:cNvSpPr/>
          <p:nvPr/>
        </p:nvSpPr>
        <p:spPr>
          <a:xfrm>
            <a:off x="10325687" y="5444196"/>
            <a:ext cx="1280160" cy="98708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игру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B9C2F6-B57F-48AE-B417-144237BCC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47" y="2096064"/>
            <a:ext cx="5722400" cy="3168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556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67807-38FD-405B-BF34-9039BD37F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Здоровье - 400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94AE35-1BE7-4ECA-A517-464FAE2C9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800" dirty="0" smtClean="0">
                <a:effectLst/>
                <a:latin typeface="+mj-lt"/>
              </a:rPr>
              <a:t>Какие каши наиболее полезны?</a:t>
            </a:r>
            <a:endParaRPr lang="ru-RU" sz="4800" dirty="0">
              <a:effectLst/>
              <a:latin typeface="+mj-lt"/>
            </a:endParaRPr>
          </a:p>
          <a:p>
            <a:endParaRPr lang="ru-RU" dirty="0"/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6629989-E747-44B2-916F-5265A0FBC570}"/>
              </a:ext>
            </a:extLst>
          </p:cNvPr>
          <p:cNvSpPr/>
          <p:nvPr/>
        </p:nvSpPr>
        <p:spPr>
          <a:xfrm>
            <a:off x="9833317" y="5432474"/>
            <a:ext cx="1899138" cy="81592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2502123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1996</TotalTime>
  <Words>445</Words>
  <Application>Microsoft Office PowerPoint</Application>
  <PresentationFormat>Широкоэкранный</PresentationFormat>
  <Paragraphs>110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Aharoni</vt:lpstr>
      <vt:lpstr>Arial</vt:lpstr>
      <vt:lpstr>Bookman Old Style</vt:lpstr>
      <vt:lpstr>Calibri</vt:lpstr>
      <vt:lpstr>Georgia</vt:lpstr>
      <vt:lpstr>Rockwell</vt:lpstr>
      <vt:lpstr>Damask</vt:lpstr>
      <vt:lpstr>Знатоки здорового образа жизни </vt:lpstr>
      <vt:lpstr>Презентация PowerPoint</vt:lpstr>
      <vt:lpstr>Здоровье - 100</vt:lpstr>
      <vt:lpstr>Презентация PowerPoint</vt:lpstr>
      <vt:lpstr>Здоровье - 200</vt:lpstr>
      <vt:lpstr>Презентация PowerPoint</vt:lpstr>
      <vt:lpstr>Здоровье - 300</vt:lpstr>
      <vt:lpstr>Презентация PowerPoint</vt:lpstr>
      <vt:lpstr>Здоровье - 400</vt:lpstr>
      <vt:lpstr>Презентация PowerPoint</vt:lpstr>
      <vt:lpstr>Спорт – 100</vt:lpstr>
      <vt:lpstr>Презентация PowerPoint</vt:lpstr>
      <vt:lpstr>Спорт – 200 </vt:lpstr>
      <vt:lpstr>Презентация PowerPoint</vt:lpstr>
      <vt:lpstr>Спорт – 300 </vt:lpstr>
      <vt:lpstr>Презентация PowerPoint</vt:lpstr>
      <vt:lpstr>Спорт – 400 </vt:lpstr>
      <vt:lpstr>Презентация PowerPoint</vt:lpstr>
      <vt:lpstr>Личная гигиена– 100 </vt:lpstr>
      <vt:lpstr>Презентация PowerPoint</vt:lpstr>
      <vt:lpstr>Личная гигиена– 200 </vt:lpstr>
      <vt:lpstr>Презентация PowerPoint</vt:lpstr>
      <vt:lpstr>Личная гигиена – 300 </vt:lpstr>
      <vt:lpstr>Презентация PowerPoint</vt:lpstr>
      <vt:lpstr>Личная гигиена – 400 </vt:lpstr>
      <vt:lpstr>Презентация PowerPoint</vt:lpstr>
      <vt:lpstr>Питание – 100 </vt:lpstr>
      <vt:lpstr>Презентация PowerPoint</vt:lpstr>
      <vt:lpstr>Питание – 200 </vt:lpstr>
      <vt:lpstr>Презентация PowerPoint</vt:lpstr>
      <vt:lpstr>Питание – 300 </vt:lpstr>
      <vt:lpstr>Презентация PowerPoint</vt:lpstr>
      <vt:lpstr>Питание - 400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Щербакова</dc:creator>
  <dcterms:created xsi:type="dcterms:W3CDTF">2020-10-12T10:09:56Z</dcterms:created>
  <dcterms:modified xsi:type="dcterms:W3CDTF">2024-04-04T19:49:26Z</dcterms:modified>
</cp:coreProperties>
</file>