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7" autoAdjust="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9EC3BF-FD96-47C6-91B9-F9D3AEC57AFF}" type="datetimeFigureOut">
              <a:rPr lang="ru-RU" smtClean="0"/>
              <a:pPr/>
              <a:t>14.04.2024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D5CA94-C3BF-42B6-B1B9-D7358A0596A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14.04.2024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214290"/>
            <a:ext cx="8143932" cy="133882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ru-RU" sz="2000" b="1" cap="all" dirty="0" err="1">
                <a:ln/>
                <a:solidFill>
                  <a:srgbClr val="FF0000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ИТОГОВое</a:t>
            </a:r>
            <a:r>
              <a:rPr lang="ru-RU" sz="2000" b="1" cap="all" dirty="0">
                <a:ln/>
                <a:solidFill>
                  <a:srgbClr val="FF0000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  занятие   </a:t>
            </a:r>
          </a:p>
          <a:p>
            <a:pPr algn="ctr">
              <a:lnSpc>
                <a:spcPct val="150000"/>
              </a:lnSpc>
            </a:pPr>
            <a:r>
              <a:rPr lang="ru-RU" sz="2000" b="1" cap="all" dirty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  </a:t>
            </a:r>
            <a:r>
              <a:rPr lang="ru-RU" sz="2000" b="1" cap="all" dirty="0">
                <a:ln/>
                <a:solidFill>
                  <a:srgbClr val="008000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ТЕМА</a:t>
            </a:r>
            <a:r>
              <a:rPr lang="en-US" sz="2000" b="1" cap="all" dirty="0">
                <a:ln/>
                <a:solidFill>
                  <a:srgbClr val="008000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:“</a:t>
            </a:r>
            <a:r>
              <a:rPr lang="ru-RU" sz="2000" b="1" cap="all" dirty="0">
                <a:ln/>
                <a:solidFill>
                  <a:srgbClr val="008000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ТРИ ПОРОСЕНКА</a:t>
            </a:r>
            <a:r>
              <a:rPr lang="en-US" sz="2000" b="1" cap="all" dirty="0">
                <a:ln/>
                <a:solidFill>
                  <a:srgbClr val="008000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’’ </a:t>
            </a:r>
            <a:endParaRPr lang="ru-RU" sz="2000" b="1" cap="all" dirty="0">
              <a:ln/>
              <a:solidFill>
                <a:srgbClr val="008000"/>
              </a:solidFill>
              <a:effectLst>
                <a:reflection blurRad="10000" stA="55000" endPos="48000" dist="500" dir="5400000" sy="-100000" algn="bl" rotWithShape="0"/>
              </a:effectLst>
            </a:endParaRPr>
          </a:p>
          <a:p>
            <a:pPr algn="ctr">
              <a:lnSpc>
                <a:spcPct val="150000"/>
              </a:lnSpc>
            </a:pPr>
            <a:r>
              <a:rPr lang="ru-RU" sz="1400" b="1" cap="all" dirty="0">
                <a:ln/>
                <a:solidFill>
                  <a:srgbClr val="FF0000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 ПЕРВЫЙ ГОД ОБУЧЕНИЯ </a:t>
            </a:r>
            <a:endParaRPr lang="en-US" sz="1400" b="1" cap="all" dirty="0">
              <a:ln/>
              <a:solidFill>
                <a:srgbClr val="FF0000"/>
              </a:solidFill>
              <a:effectLst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357298"/>
            <a:ext cx="834074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200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2000" b="1" dirty="0">
                <a:ln w="11430">
                  <a:noFill/>
                </a:ln>
                <a:solidFill>
                  <a:srgbClr val="FF0000"/>
                </a:solidFill>
              </a:rPr>
              <a:t>Цель</a:t>
            </a:r>
            <a:r>
              <a:rPr lang="en-US" sz="2000" b="1" dirty="0">
                <a:ln w="11430">
                  <a:noFill/>
                </a:ln>
                <a:solidFill>
                  <a:srgbClr val="FF0000"/>
                </a:solidFill>
              </a:rPr>
              <a:t>:</a:t>
            </a:r>
            <a:r>
              <a:rPr lang="ru-RU" sz="2000" b="1" dirty="0">
                <a:ln w="11430">
                  <a:noFill/>
                </a:ln>
                <a:solidFill>
                  <a:srgbClr val="FF0000"/>
                </a:solidFill>
              </a:rPr>
              <a:t> </a:t>
            </a:r>
            <a:r>
              <a:rPr lang="ru-RU" sz="2000" b="1" dirty="0">
                <a:ln w="11430"/>
                <a:solidFill>
                  <a:srgbClr val="002060"/>
                </a:solidFill>
              </a:rPr>
              <a:t>закрепить знания, умения и навыки обучающихся </a:t>
            </a:r>
          </a:p>
          <a:p>
            <a:pPr algn="ctr"/>
            <a:r>
              <a:rPr lang="ru-RU" sz="2000" b="1" dirty="0">
                <a:ln w="11430"/>
                <a:solidFill>
                  <a:srgbClr val="002060"/>
                </a:solidFill>
              </a:rPr>
              <a:t>в области оригами</a:t>
            </a:r>
            <a:endParaRPr lang="ru-RU" sz="1600" b="1" dirty="0">
              <a:ln w="11430"/>
              <a:solidFill>
                <a:srgbClr val="002060"/>
              </a:solidFill>
            </a:endParaRPr>
          </a:p>
          <a:p>
            <a:pPr algn="ctr"/>
            <a:endParaRPr lang="ru-RU" sz="160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160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1600" cap="none" spc="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1714488"/>
            <a:ext cx="8215370" cy="53245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ru-RU" sz="2000" b="1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sz="2000" b="1" dirty="0">
              <a:ln w="11430"/>
              <a:solidFill>
                <a:srgbClr val="FF0000"/>
              </a:solidFill>
            </a:endParaRPr>
          </a:p>
          <a:p>
            <a:r>
              <a:rPr lang="ru-RU" sz="2000" b="1" dirty="0">
                <a:ln w="11430"/>
                <a:solidFill>
                  <a:srgbClr val="FF0000"/>
                </a:solidFill>
              </a:rPr>
              <a:t>Задачи</a:t>
            </a:r>
            <a:r>
              <a:rPr lang="en-US" sz="2000" b="1" dirty="0">
                <a:ln w="11430"/>
                <a:solidFill>
                  <a:srgbClr val="FF0000"/>
                </a:solidFill>
              </a:rPr>
              <a:t>:</a:t>
            </a:r>
            <a:endParaRPr lang="ru-RU" sz="2000" b="1" dirty="0">
              <a:ln w="11430"/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000" b="1" dirty="0">
                <a:ln w="11430"/>
                <a:solidFill>
                  <a:srgbClr val="002060"/>
                </a:solidFill>
              </a:rPr>
              <a:t>-выявить уровень полученных знаний, умений, навыков</a:t>
            </a:r>
          </a:p>
          <a:p>
            <a:pPr>
              <a:lnSpc>
                <a:spcPct val="150000"/>
              </a:lnSpc>
            </a:pPr>
            <a:r>
              <a:rPr lang="ru-RU" sz="2000" b="1" dirty="0">
                <a:ln w="11430"/>
                <a:solidFill>
                  <a:srgbClr val="002060"/>
                </a:solidFill>
              </a:rPr>
              <a:t>-закрепить  знание выученных  базовых форм</a:t>
            </a:r>
          </a:p>
          <a:p>
            <a:pPr>
              <a:lnSpc>
                <a:spcPct val="150000"/>
              </a:lnSpc>
            </a:pPr>
            <a:r>
              <a:rPr lang="ru-RU" sz="2000" b="1" dirty="0">
                <a:ln w="11430"/>
                <a:solidFill>
                  <a:srgbClr val="002060"/>
                </a:solidFill>
              </a:rPr>
              <a:t>-повторить технику безопасности при работе с ножницами </a:t>
            </a:r>
          </a:p>
          <a:p>
            <a:pPr>
              <a:lnSpc>
                <a:spcPct val="150000"/>
              </a:lnSpc>
            </a:pPr>
            <a:r>
              <a:rPr lang="ru-RU" sz="2000" b="1" dirty="0">
                <a:ln w="11430"/>
                <a:solidFill>
                  <a:srgbClr val="002060"/>
                </a:solidFill>
              </a:rPr>
              <a:t>-развивать  усидчивость, внимательность, аккуратность при выполнении работы </a:t>
            </a:r>
          </a:p>
          <a:p>
            <a:pPr>
              <a:lnSpc>
                <a:spcPct val="150000"/>
              </a:lnSpc>
            </a:pPr>
            <a:r>
              <a:rPr lang="ru-RU" sz="2000" b="1" dirty="0">
                <a:ln w="11430"/>
                <a:solidFill>
                  <a:srgbClr val="002060"/>
                </a:solidFill>
              </a:rPr>
              <a:t>-воспитывать трудолюбие, творческое отношение к труду </a:t>
            </a:r>
          </a:p>
          <a:p>
            <a:pPr>
              <a:lnSpc>
                <a:spcPct val="150000"/>
              </a:lnSpc>
            </a:pPr>
            <a:r>
              <a:rPr lang="ru-RU" sz="2000" b="1" dirty="0">
                <a:ln w="11430"/>
                <a:solidFill>
                  <a:srgbClr val="002060"/>
                </a:solidFill>
              </a:rPr>
              <a:t>-формировать представление об эстетических идеалах </a:t>
            </a:r>
          </a:p>
          <a:p>
            <a:endParaRPr lang="ru-RU" sz="2000" b="1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2000" b="1" cap="none" spc="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un9-53.userapi.com/c206628/v206628432/136a95/_9eblgS8Nv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8604"/>
            <a:ext cx="2428892" cy="2000264"/>
          </a:xfrm>
          <a:prstGeom prst="rect">
            <a:avLst/>
          </a:prstGeom>
          <a:noFill/>
        </p:spPr>
      </p:pic>
      <p:pic>
        <p:nvPicPr>
          <p:cNvPr id="3076" name="Picture 4" descr="https://sun9-42.userapi.com/c856520/v856520432/1af3b0/dNDt0Olk3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428604"/>
            <a:ext cx="2714644" cy="2000264"/>
          </a:xfrm>
          <a:prstGeom prst="rect">
            <a:avLst/>
          </a:prstGeom>
          <a:noFill/>
        </p:spPr>
      </p:pic>
      <p:pic>
        <p:nvPicPr>
          <p:cNvPr id="3078" name="Picture 6" descr="https://sun9-36.userapi.com/c858220/v858220432/201abf/ceJU_CTjsT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428604"/>
            <a:ext cx="2643206" cy="2000264"/>
          </a:xfrm>
          <a:prstGeom prst="rect">
            <a:avLst/>
          </a:prstGeom>
          <a:noFill/>
        </p:spPr>
      </p:pic>
      <p:pic>
        <p:nvPicPr>
          <p:cNvPr id="3080" name="Picture 8" descr="https://sun9-14.userapi.com/c855536/v855536432/23b61d/78OBrmp44m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4000504"/>
            <a:ext cx="2500330" cy="2143140"/>
          </a:xfrm>
          <a:prstGeom prst="rect">
            <a:avLst/>
          </a:prstGeom>
          <a:noFill/>
        </p:spPr>
      </p:pic>
      <p:pic>
        <p:nvPicPr>
          <p:cNvPr id="3082" name="Picture 10" descr="https://sun9-24.userapi.com/c858136/v858136432/1f5cdc/XF-xsyUvHS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78" y="4000504"/>
            <a:ext cx="2714644" cy="2143140"/>
          </a:xfrm>
          <a:prstGeom prst="rect">
            <a:avLst/>
          </a:prstGeom>
          <a:noFill/>
        </p:spPr>
      </p:pic>
      <p:pic>
        <p:nvPicPr>
          <p:cNvPr id="3084" name="Picture 12" descr="https://sun9-17.userapi.com/c856524/v856524432/1acd3d/-FjZOE5b_dQ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6512" y="4000504"/>
            <a:ext cx="2643206" cy="2099045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357158" y="2428868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Вольная Даша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428992" y="2428868"/>
            <a:ext cx="2273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Грищенко Егор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643702" y="2428868"/>
            <a:ext cx="2233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Вольная Варя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34" y="6143644"/>
            <a:ext cx="1720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Ткачёв Артём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357554" y="6143644"/>
            <a:ext cx="2370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Медяник</a:t>
            </a:r>
            <a:r>
              <a:rPr lang="ru-RU" dirty="0"/>
              <a:t> Алиса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572264" y="6143644"/>
            <a:ext cx="1986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Королёва Амина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un9-13.userapi.com/c857524/v857524432/206a9e/fxx0ZCh_vg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14290"/>
            <a:ext cx="2285984" cy="2857496"/>
          </a:xfrm>
          <a:prstGeom prst="rect">
            <a:avLst/>
          </a:prstGeom>
          <a:noFill/>
        </p:spPr>
      </p:pic>
      <p:pic>
        <p:nvPicPr>
          <p:cNvPr id="2052" name="Picture 4" descr="https://sun9-59.userapi.com/c857024/v857024432/143991/PmuoV89HzV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214290"/>
            <a:ext cx="2428892" cy="2857520"/>
          </a:xfrm>
          <a:prstGeom prst="rect">
            <a:avLst/>
          </a:prstGeom>
          <a:noFill/>
        </p:spPr>
      </p:pic>
      <p:pic>
        <p:nvPicPr>
          <p:cNvPr id="2054" name="Picture 6" descr="https://sun9-14.userapi.com/c857020/v857020432/1ae138/bLmmfPB1qV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214290"/>
            <a:ext cx="2428892" cy="2898236"/>
          </a:xfrm>
          <a:prstGeom prst="rect">
            <a:avLst/>
          </a:prstGeom>
          <a:noFill/>
        </p:spPr>
      </p:pic>
      <p:pic>
        <p:nvPicPr>
          <p:cNvPr id="2056" name="Picture 8" descr="https://sun9-51.userapi.com/c857520/v857520013/20ebba/F02yiMgCmK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3500438"/>
            <a:ext cx="2286016" cy="2857520"/>
          </a:xfrm>
          <a:prstGeom prst="rect">
            <a:avLst/>
          </a:prstGeom>
          <a:noFill/>
        </p:spPr>
      </p:pic>
      <p:pic>
        <p:nvPicPr>
          <p:cNvPr id="2058" name="Picture 10" descr="https://sun9-27.userapi.com/c857416/v857416432/20ce43/7mUUQUAjJo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68" y="3500438"/>
            <a:ext cx="2357454" cy="2865423"/>
          </a:xfrm>
          <a:prstGeom prst="rect">
            <a:avLst/>
          </a:prstGeom>
          <a:noFill/>
        </p:spPr>
      </p:pic>
      <p:pic>
        <p:nvPicPr>
          <p:cNvPr id="2060" name="Picture 12" descr="https://sun9-44.userapi.com/c857416/v857416432/20ce4d/MvEzMnUqqMM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72264" y="3500438"/>
            <a:ext cx="2428892" cy="2889212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571472" y="3071810"/>
            <a:ext cx="1787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Голубева</a:t>
            </a:r>
            <a:r>
              <a:rPr lang="ru-RU" dirty="0"/>
              <a:t> Рита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28992" y="3071810"/>
            <a:ext cx="2801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Максимова Полина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43702" y="3071810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Марфушкина</a:t>
            </a:r>
            <a:r>
              <a:rPr lang="ru-RU" dirty="0"/>
              <a:t> Настя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28596" y="6286520"/>
            <a:ext cx="2501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Иванникова Милана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857620" y="6286520"/>
            <a:ext cx="1976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Щукина </a:t>
            </a:r>
            <a:r>
              <a:rPr lang="ru-RU" dirty="0" err="1"/>
              <a:t>Ульяна</a:t>
            </a:r>
            <a:r>
              <a:rPr lang="ru-RU" dirty="0"/>
              <a:t>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86578" y="6286520"/>
            <a:ext cx="2260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Натальченко</a:t>
            </a:r>
            <a:r>
              <a:rPr lang="ru-RU" dirty="0"/>
              <a:t> Лёша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sun9-72.userapi.com/c857228/v857228432/1aa448/jtTaKYa48k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85012" y="629311"/>
            <a:ext cx="2748670" cy="2061503"/>
          </a:xfrm>
          <a:prstGeom prst="rect">
            <a:avLst/>
          </a:prstGeom>
          <a:noFill/>
        </p:spPr>
      </p:pic>
      <p:pic>
        <p:nvPicPr>
          <p:cNvPr id="4" name="Picture 6" descr="https://sun9-49.userapi.com/c853524/v853524432/238eef/DUPLGkwdUY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143240" y="642918"/>
            <a:ext cx="2786082" cy="2071702"/>
          </a:xfrm>
          <a:prstGeom prst="rect">
            <a:avLst/>
          </a:prstGeom>
          <a:noFill/>
        </p:spPr>
      </p:pic>
      <p:pic>
        <p:nvPicPr>
          <p:cNvPr id="1032" name="Picture 8" descr="https://sun9-25.userapi.com/c855332/v855332432/23c57d/Fv0h464xwN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215074" y="642918"/>
            <a:ext cx="2786082" cy="2071702"/>
          </a:xfrm>
          <a:prstGeom prst="rect">
            <a:avLst/>
          </a:prstGeom>
          <a:noFill/>
        </p:spPr>
      </p:pic>
      <p:pic>
        <p:nvPicPr>
          <p:cNvPr id="1034" name="Picture 10" descr="https://sun9-64.userapi.com/c854528/v854528432/238330/Z6Sj15UwBy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71406" y="3929066"/>
            <a:ext cx="2786082" cy="2071702"/>
          </a:xfrm>
          <a:prstGeom prst="rect">
            <a:avLst/>
          </a:prstGeom>
          <a:noFill/>
        </p:spPr>
      </p:pic>
      <p:pic>
        <p:nvPicPr>
          <p:cNvPr id="1036" name="Picture 12" descr="https://sun9-16.userapi.com/c206824/v206824432/138f4f/SuvqZMFCG4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3145923" y="3926383"/>
            <a:ext cx="2852154" cy="2143140"/>
          </a:xfrm>
          <a:prstGeom prst="rect">
            <a:avLst/>
          </a:prstGeom>
          <a:noFill/>
        </p:spPr>
      </p:pic>
      <p:sp>
        <p:nvSpPr>
          <p:cNvPr id="1038" name="AutoShape 14" descr="https://sun9-53.userapi.com/c858524/v858524432/1ae51a/sVw2qt0NOO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0" name="Picture 16" descr="https://sun9-53.userapi.com/c858524/v858524432/1ae51a/sVw2qt0NOO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72264" y="3571876"/>
            <a:ext cx="2143140" cy="285752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57158" y="3000372"/>
            <a:ext cx="2397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Бережная </a:t>
            </a:r>
            <a:r>
              <a:rPr lang="ru-RU" dirty="0" err="1"/>
              <a:t>Дарина</a:t>
            </a:r>
            <a:r>
              <a:rPr lang="ru-RU" dirty="0"/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00430" y="3000372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Бурлакова</a:t>
            </a:r>
            <a:r>
              <a:rPr lang="ru-RU" dirty="0"/>
              <a:t> </a:t>
            </a:r>
            <a:r>
              <a:rPr lang="ru-RU" dirty="0" err="1"/>
              <a:t>Милена</a:t>
            </a:r>
            <a:r>
              <a:rPr lang="ru-RU" dirty="0"/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72264" y="3000372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Зайцев Илья </a:t>
            </a:r>
          </a:p>
        </p:txBody>
      </p:sp>
      <p:sp>
        <p:nvSpPr>
          <p:cNvPr id="19" name="TextBox 18"/>
          <p:cNvSpPr txBox="1"/>
          <p:nvPr/>
        </p:nvSpPr>
        <p:spPr>
          <a:xfrm flipH="1">
            <a:off x="402875" y="6286520"/>
            <a:ext cx="2668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Лисицкий</a:t>
            </a:r>
            <a:r>
              <a:rPr lang="ru-RU" dirty="0"/>
              <a:t> Артём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643306" y="6357958"/>
            <a:ext cx="1790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Ткачёва Диана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72264" y="6357958"/>
            <a:ext cx="2226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Набиулов</a:t>
            </a:r>
            <a:r>
              <a:rPr lang="ru-RU" dirty="0"/>
              <a:t> Егор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sun9-69.userapi.com/c857228/v857228432/1aa452/LK9ttlezou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3214710" cy="3143272"/>
          </a:xfrm>
          <a:prstGeom prst="rect">
            <a:avLst/>
          </a:prstGeom>
          <a:noFill/>
        </p:spPr>
      </p:pic>
      <p:pic>
        <p:nvPicPr>
          <p:cNvPr id="18436" name="Picture 4" descr="https://sun9-61.userapi.com/c857732/v857732432/1fc0ee/9Soza2np6a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3429000"/>
            <a:ext cx="3214710" cy="314327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215074" y="3000372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Жукова Варя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7224" y="3571876"/>
            <a:ext cx="1999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Чаклин</a:t>
            </a:r>
            <a:r>
              <a:rPr lang="ru-RU" dirty="0"/>
              <a:t> Максим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124</TotalTime>
  <Words>113</Words>
  <Application>Microsoft Office PowerPoint</Application>
  <PresentationFormat>Экран (4:3)</PresentationFormat>
  <Paragraphs>36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Calibri</vt:lpstr>
      <vt:lpstr>Georgia</vt:lpstr>
      <vt:lpstr>Wingdings</vt:lpstr>
      <vt:lpstr>Wingdings 2</vt:lpstr>
      <vt:lpstr>Официальная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Maks</dc:creator>
  <cp:lastModifiedBy>Марина Лукашенок</cp:lastModifiedBy>
  <cp:revision>21</cp:revision>
  <dcterms:created xsi:type="dcterms:W3CDTF">2020-06-05T07:17:29Z</dcterms:created>
  <dcterms:modified xsi:type="dcterms:W3CDTF">2024-04-14T10:28:41Z</dcterms:modified>
</cp:coreProperties>
</file>