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275" r:id="rId3"/>
    <p:sldId id="276" r:id="rId4"/>
    <p:sldId id="263" r:id="rId5"/>
    <p:sldId id="277" r:id="rId6"/>
    <p:sldId id="262" r:id="rId7"/>
    <p:sldId id="278" r:id="rId8"/>
    <p:sldId id="266" r:id="rId9"/>
    <p:sldId id="279" r:id="rId10"/>
    <p:sldId id="280" r:id="rId11"/>
    <p:sldId id="258" r:id="rId12"/>
    <p:sldId id="281" r:id="rId13"/>
    <p:sldId id="259" r:id="rId14"/>
    <p:sldId id="282" r:id="rId15"/>
    <p:sldId id="283" r:id="rId16"/>
    <p:sldId id="260" r:id="rId17"/>
    <p:sldId id="284" r:id="rId18"/>
    <p:sldId id="285" r:id="rId19"/>
    <p:sldId id="261" r:id="rId20"/>
    <p:sldId id="286" r:id="rId21"/>
    <p:sldId id="287" r:id="rId22"/>
    <p:sldId id="273" r:id="rId23"/>
    <p:sldId id="265" r:id="rId2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8E951"/>
    <a:srgbClr val="48780E"/>
    <a:srgbClr val="9EE73D"/>
    <a:srgbClr val="B3E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08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B1145E-B350-4039-98EE-E61830259FA4}" type="datetimeFigureOut">
              <a:rPr lang="ru-RU"/>
              <a:pPr>
                <a:defRPr/>
              </a:pPr>
              <a:t>07.06.2022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90BAA7-54C9-42F4-B4B5-678406F1A8B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503FC8-D172-4FA7-B5DA-B62C05CC6494}" type="datetimeFigureOut">
              <a:rPr lang="ru-RU"/>
              <a:pPr>
                <a:defRPr/>
              </a:pPr>
              <a:t>07.06.2022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1442D0-E963-4D5C-A401-FA342BE9272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CB3D4A-20EB-4196-BF7C-DFA94552E811}" type="datetimeFigureOut">
              <a:rPr lang="ru-RU"/>
              <a:pPr>
                <a:defRPr/>
              </a:pPr>
              <a:t>07.06.2022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EFFD0E-A1BC-4AC9-BF7B-19F07D4152F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901D08-0615-49E7-BA34-C8713D7C9E66}" type="datetimeFigureOut">
              <a:rPr lang="ru-RU"/>
              <a:pPr>
                <a:defRPr/>
              </a:pPr>
              <a:t>07.06.2022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ACB1BB-B042-453B-97CC-3E369540FC8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4A987A-2252-4E77-9420-5AF8CAAD2279}" type="datetimeFigureOut">
              <a:rPr lang="ru-RU"/>
              <a:pPr>
                <a:defRPr/>
              </a:pPr>
              <a:t>07.06.2022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F99510-E586-4D01-BA78-2F62BAB288C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093184-9806-43DE-9FDE-278BCE5AEFB3}" type="datetimeFigureOut">
              <a:rPr lang="ru-RU"/>
              <a:pPr>
                <a:defRPr/>
              </a:pPr>
              <a:t>07.06.2022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2603D6-AAE3-4E32-8B5B-2E0E9F31362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029C4-F2B9-49DE-B9E3-F9C0C67B3665}" type="datetimeFigureOut">
              <a:rPr lang="ru-RU"/>
              <a:pPr>
                <a:defRPr/>
              </a:pPr>
              <a:t>07.06.2022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DD0D64-7626-46E6-8CD6-3E17C7A7496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190A67-2EE6-4A28-87C3-CEC8C2E20F12}" type="datetimeFigureOut">
              <a:rPr lang="ru-RU"/>
              <a:pPr>
                <a:defRPr/>
              </a:pPr>
              <a:t>07.06.2022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642732-270B-4A1F-B644-038C4521819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7A6F15-8A75-4B87-BFF9-5E27A97EC07F}" type="datetimeFigureOut">
              <a:rPr lang="ru-RU"/>
              <a:pPr>
                <a:defRPr/>
              </a:pPr>
              <a:t>07.06.2022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5C8452-1A2F-4C51-8EC3-46898D29E8F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F75871-625C-4C07-9D63-B56A9F348708}" type="datetimeFigureOut">
              <a:rPr lang="ru-RU"/>
              <a:pPr>
                <a:defRPr/>
              </a:pPr>
              <a:t>07.06.2022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DB29DE-C2C0-46AB-A153-14830A172C7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50A764-BA32-43E5-B74B-52824C30958F}" type="datetimeFigureOut">
              <a:rPr lang="ru-RU"/>
              <a:pPr>
                <a:defRPr/>
              </a:pPr>
              <a:t>07.06.2022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3C9B1C-4EE9-46F7-967A-A24EF4E70DC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gConfetti">
          <a:fgClr>
            <a:schemeClr val="accent3">
              <a:lumMod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E2A045A-DE5D-42DA-B397-D1B590E39B7E}" type="datetimeFigureOut">
              <a:rPr lang="ru-RU"/>
              <a:pPr>
                <a:defRPr/>
              </a:pPr>
              <a:t>07.06.2022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862F83B-F3AB-4825-BE4A-A9492B4D425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microsoft.com/office/2007/relationships/hdphoto" Target="../media/hdphoto3.wdp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12" Type="http://schemas.openxmlformats.org/officeDocument/2006/relationships/image" Target="../media/image57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56.jpeg"/><Relationship Id="rId5" Type="http://schemas.openxmlformats.org/officeDocument/2006/relationships/image" Target="../media/image50.jpeg"/><Relationship Id="rId10" Type="http://schemas.openxmlformats.org/officeDocument/2006/relationships/image" Target="../media/image55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13" Type="http://schemas.openxmlformats.org/officeDocument/2006/relationships/image" Target="../media/image68.jpeg"/><Relationship Id="rId3" Type="http://schemas.microsoft.com/office/2007/relationships/hdphoto" Target="../media/hdphoto4.wdp"/><Relationship Id="rId7" Type="http://schemas.openxmlformats.org/officeDocument/2006/relationships/image" Target="../media/image63.jpeg"/><Relationship Id="rId12" Type="http://schemas.openxmlformats.org/officeDocument/2006/relationships/image" Target="../media/image67.jpeg"/><Relationship Id="rId2" Type="http://schemas.openxmlformats.org/officeDocument/2006/relationships/image" Target="../media/image59.png"/><Relationship Id="rId16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11" Type="http://schemas.microsoft.com/office/2007/relationships/hdphoto" Target="../media/hdphoto5.wdp"/><Relationship Id="rId5" Type="http://schemas.openxmlformats.org/officeDocument/2006/relationships/image" Target="../media/image61.jpeg"/><Relationship Id="rId15" Type="http://schemas.microsoft.com/office/2007/relationships/hdphoto" Target="../media/hdphoto6.wdp"/><Relationship Id="rId10" Type="http://schemas.openxmlformats.org/officeDocument/2006/relationships/image" Target="../media/image66.jpeg"/><Relationship Id="rId4" Type="http://schemas.openxmlformats.org/officeDocument/2006/relationships/image" Target="../media/image60.jpeg"/><Relationship Id="rId9" Type="http://schemas.openxmlformats.org/officeDocument/2006/relationships/image" Target="../media/image65.jpeg"/><Relationship Id="rId14" Type="http://schemas.openxmlformats.org/officeDocument/2006/relationships/image" Target="../media/image69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12" Type="http://schemas.openxmlformats.org/officeDocument/2006/relationships/image" Target="../media/image23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0" Type="http://schemas.openxmlformats.org/officeDocument/2006/relationships/image" Target="../media/image21.pn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260649"/>
            <a:ext cx="8352928" cy="4032447"/>
          </a:xfrm>
          <a:gradFill flip="none" rotWithShape="1">
            <a:gsLst>
              <a:gs pos="0">
                <a:srgbClr val="B3EC66">
                  <a:shade val="30000"/>
                  <a:satMod val="115000"/>
                </a:srgbClr>
              </a:gs>
              <a:gs pos="50000">
                <a:srgbClr val="B3EC66">
                  <a:shade val="67500"/>
                  <a:satMod val="115000"/>
                </a:srgbClr>
              </a:gs>
              <a:gs pos="100000">
                <a:srgbClr val="B3EC66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Викторина по ознакомлению дошкольников с окружающим миром</a:t>
            </a:r>
            <a:b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000" b="1" i="1" dirty="0" smtClean="0">
                <a:solidFill>
                  <a:srgbClr val="4878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«По лесным тропам»</a:t>
            </a:r>
            <a:endParaRPr lang="ru-RU" sz="6000" b="1" i="1" dirty="0">
              <a:solidFill>
                <a:srgbClr val="48780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3707904" y="4509120"/>
            <a:ext cx="5112568" cy="2160240"/>
          </a:xfrm>
          <a:prstGeom prst="horizontalScroll">
            <a:avLst/>
          </a:prstGeom>
          <a:solidFill>
            <a:srgbClr val="9EE73D"/>
          </a:solidFill>
          <a:ln>
            <a:solidFill>
              <a:srgbClr val="00B05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Подготовила: Баранова Светлана Александровна</a:t>
            </a:r>
          </a:p>
          <a:p>
            <a:pPr algn="ctr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 воспитатель СП «Детский сад №52»</a:t>
            </a:r>
          </a:p>
          <a:p>
            <a:pPr algn="ctr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 ГБОУ СОШ №26 г. Сызрани</a:t>
            </a:r>
            <a:endParaRPr lang="ru-RU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102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  <a:solidFill>
            <a:srgbClr val="9EE73D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Перед вами плоды, отгадайте с какого они дерева?</a:t>
            </a:r>
            <a:endParaRPr lang="ru-RU" sz="36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32856"/>
            <a:ext cx="4536504" cy="396044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060848"/>
            <a:ext cx="3889394" cy="396044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6250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Мария\AppData\Local\Microsoft\Windows\INetCache\Content.Word\Без названия (9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8718" y="764704"/>
            <a:ext cx="3420000" cy="422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5" name="Рисунок 4" descr="C:\Users\Мария\AppData\Local\Microsoft\Windows\INetCache\Content.Word\Без названия (10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2725" y="764704"/>
            <a:ext cx="3382963" cy="422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6" name="Рисунок 5" descr="C:\Users\Мария\AppData\Local\Microsoft\Windows\INetCache\Content.Word\images (27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00788" y="5106210"/>
            <a:ext cx="1720921" cy="1584000"/>
          </a:xfrm>
          <a:prstGeom prst="rect">
            <a:avLst/>
          </a:prstGeom>
          <a:noFill/>
          <a:ln w="38100">
            <a:solidFill>
              <a:srgbClr val="48780E"/>
            </a:solidFill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 descr="C:\Users\Мария\AppData\Local\Microsoft\Windows\INetCache\Content.Word\Без названия (2).jpg"/>
          <p:cNvPicPr>
            <a:picLocks noChangeAspect="1" noChangeArrowheads="1"/>
          </p:cNvPicPr>
          <p:nvPr/>
        </p:nvPicPr>
        <p:blipFill>
          <a:blip r:embed="rId5"/>
          <a:srcRect b="17445"/>
          <a:stretch>
            <a:fillRect/>
          </a:stretch>
        </p:blipFill>
        <p:spPr bwMode="auto">
          <a:xfrm>
            <a:off x="971600" y="5106210"/>
            <a:ext cx="2114236" cy="1584000"/>
          </a:xfrm>
          <a:prstGeom prst="rect">
            <a:avLst/>
          </a:prstGeom>
          <a:noFill/>
          <a:ln w="38100">
            <a:solidFill>
              <a:srgbClr val="48780E"/>
            </a:solidFill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" name="Блок-схема: процесс 1"/>
          <p:cNvSpPr/>
          <p:nvPr/>
        </p:nvSpPr>
        <p:spPr>
          <a:xfrm>
            <a:off x="971600" y="115888"/>
            <a:ext cx="2232248" cy="792832"/>
          </a:xfrm>
          <a:prstGeom prst="flowChartProcess">
            <a:avLst/>
          </a:prstGeom>
          <a:solidFill>
            <a:srgbClr val="9EE73D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сосна</a:t>
            </a:r>
            <a:endParaRPr lang="ru-RU" sz="44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Блок-схема: процесс 2"/>
          <p:cNvSpPr/>
          <p:nvPr/>
        </p:nvSpPr>
        <p:spPr>
          <a:xfrm>
            <a:off x="6048102" y="144027"/>
            <a:ext cx="1872208" cy="792088"/>
          </a:xfrm>
          <a:prstGeom prst="flowChartProcess">
            <a:avLst/>
          </a:prstGeom>
          <a:solidFill>
            <a:srgbClr val="9EE73D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ель</a:t>
            </a:r>
            <a:endParaRPr lang="ru-RU" sz="40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88640"/>
            <a:ext cx="8784976" cy="6480720"/>
          </a:xfrm>
          <a:solidFill>
            <a:srgbClr val="A8E951"/>
          </a:solidFill>
        </p:spPr>
        <p:txBody>
          <a:bodyPr/>
          <a:lstStyle/>
          <a:p>
            <a:pPr marL="0" indent="0" algn="ctr">
              <a:buNone/>
            </a:pPr>
            <a:endParaRPr lang="ru-RU" b="1" i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Сосна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вечнозелёное хвойное дерево с прямым стволом, длинной парной хвоей и округлой кроной. Высота дерева достигает до 40 метров. Шишки сосны имеют яйцевидную форму. Сосна это морозоустойчивое,  лекарственное растение. Хвою, почки и шишки применяют в лечебных целях. Они богаты витаминами</a:t>
            </a:r>
          </a:p>
          <a:p>
            <a:pPr marL="0" indent="0" algn="ctr">
              <a:buNone/>
            </a:pP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Ель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хвойное вечнозелёное дерево семейства сосновых. Имеет пирамидальную крону с острой верхушкой. Ветки расположены густо по всему стволу. Его трудно увидеть за еловыми лапами. Иголки короче, чем у сосны. Шишки удлиненной овальной формы. Высота дерева достигает до 35 метров. Ель любит расти в тени. Она также не боится морозов. Плоды ели также используются в медицине.</a:t>
            </a:r>
            <a:endParaRPr lang="ru-RU" sz="24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9548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d"/>
      </p:transition>
    </mc:Choice>
    <mc:Fallback xmlns="">
      <p:transition spd="slow">
        <p:wipe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Мария\AppData\Local\Microsoft\Windows\INetCache\Content.Word\images (22)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79388" y="1052736"/>
            <a:ext cx="3816350" cy="3168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5" name="Рисунок 4" descr="C:\Users\Мария\AppData\Local\Microsoft\Windows\INetCache\Content.Word\images (23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6825" y="1052736"/>
            <a:ext cx="3671888" cy="3168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6" name="Рисунок 5" descr="C:\Users\Мария\AppData\Local\Microsoft\Windows\INetCache\Content.Word\images (34).jpg"/>
          <p:cNvPicPr>
            <a:picLocks noChangeAspect="1" noChangeArrowheads="1"/>
          </p:cNvPicPr>
          <p:nvPr/>
        </p:nvPicPr>
        <p:blipFill>
          <a:blip r:embed="rId5"/>
          <a:srcRect b="11647"/>
          <a:stretch>
            <a:fillRect/>
          </a:stretch>
        </p:blipFill>
        <p:spPr bwMode="auto">
          <a:xfrm>
            <a:off x="5508104" y="4365102"/>
            <a:ext cx="2808312" cy="2303985"/>
          </a:xfrm>
          <a:prstGeom prst="rect">
            <a:avLst/>
          </a:prstGeom>
          <a:noFill/>
          <a:ln w="57150">
            <a:solidFill>
              <a:srgbClr val="92D050"/>
            </a:solidFill>
            <a:miter lim="800000"/>
            <a:headEnd/>
            <a:tailEnd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pic>
        <p:nvPicPr>
          <p:cNvPr id="8" name="Рисунок 7" descr="C:\Users\Мария\AppData\Local\Microsoft\Windows\INetCache\Content.Word\images (20)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27088" y="4365103"/>
            <a:ext cx="2160736" cy="2396059"/>
          </a:xfrm>
          <a:prstGeom prst="rect">
            <a:avLst/>
          </a:prstGeom>
          <a:noFill/>
          <a:ln w="57150">
            <a:solidFill>
              <a:srgbClr val="92D050"/>
            </a:solidFill>
            <a:miter lim="800000"/>
            <a:headEnd/>
            <a:tailEnd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sp>
        <p:nvSpPr>
          <p:cNvPr id="2" name="Блок-схема: процесс 1"/>
          <p:cNvSpPr/>
          <p:nvPr/>
        </p:nvSpPr>
        <p:spPr>
          <a:xfrm>
            <a:off x="179388" y="116632"/>
            <a:ext cx="8785100" cy="792088"/>
          </a:xfrm>
          <a:prstGeom prst="flowChartProcess">
            <a:avLst/>
          </a:prstGeom>
          <a:solidFill>
            <a:srgbClr val="A8E951"/>
          </a:solidFill>
          <a:ln>
            <a:solidFill>
              <a:srgbClr val="92D05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Назови эти деревья и расскажи о них</a:t>
            </a:r>
            <a:endParaRPr lang="ru-RU" sz="36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88640"/>
            <a:ext cx="8712968" cy="6480720"/>
          </a:xfrm>
          <a:solidFill>
            <a:srgbClr val="A8E951"/>
          </a:solidFill>
        </p:spPr>
        <p:txBody>
          <a:bodyPr/>
          <a:lstStyle/>
          <a:p>
            <a:pPr marL="0" indent="0" algn="ctr">
              <a:buNone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28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Дуб -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это мощное дерево, лесной долгожитель, имеет листья округлой формы, похожей на ладонь. Имеет пышную крону. Плоды дуба – жёлуди. Дуб растет медленно, сначала в высоту, а потом  в толщину. Мощные корни дуба уходят глубоко в землю. Ствол дуба большой и могучий, потому то это дерево крепко стоит и не боится очень сильных ветров.</a:t>
            </a:r>
          </a:p>
          <a:p>
            <a:pPr marL="0" indent="0" algn="ctr">
              <a:buNone/>
            </a:pPr>
            <a:endParaRPr lang="ru-RU" sz="24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28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Берёза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символ России. Это единственное дерево с белым тонким стволом с черными полосками. Берёза это дерево сердечное, даже листья у неё сердцевидной формы. Березовые соцветия называют берёзовыми серёжками. Ценится береза своим берёзовым соком. И зимой и летом хороша берёза, недаром про неё сложили столько стихов и песен.</a:t>
            </a:r>
            <a:endParaRPr lang="ru-RU" sz="24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5094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r"/>
      </p:transition>
    </mc:Choice>
    <mc:Fallback xmlns="">
      <p:transition spd="slow">
        <p:push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12968" cy="1301006"/>
          </a:xfrm>
          <a:solidFill>
            <a:srgbClr val="A8E95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r>
              <a:rPr lang="ru-RU" sz="3600" b="1" dirty="0" smtClean="0">
                <a:solidFill>
                  <a:srgbClr val="F14124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Отгадайте, </a:t>
            </a:r>
            <a:r>
              <a:rPr lang="ru-RU" sz="3600" b="1" dirty="0">
                <a:solidFill>
                  <a:srgbClr val="F14124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3600" b="1" dirty="0" smtClean="0">
                <a:solidFill>
                  <a:srgbClr val="F14124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какого дерева эти плоды?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422166"/>
            <a:ext cx="4064653" cy="334669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422166"/>
            <a:ext cx="4308910" cy="324000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5751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Мария\AppData\Local\Microsoft\Windows\INetCache\Content.Word\Без названия (4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551" y="764704"/>
            <a:ext cx="3961011" cy="3601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 descr="C:\Users\Мария\AppData\Local\Microsoft\Windows\INetCache\Content.Word\images (17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43781" y="4617088"/>
            <a:ext cx="2352550" cy="20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 descr="C:\Users\Мария\AppData\Local\Microsoft\Windows\INetCache\Content.Word\images (14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"/>
                    </a14:imgEffect>
                    <a14:imgEffect>
                      <a14:brightnessContrast bright="-11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128629" y="667294"/>
            <a:ext cx="3564000" cy="3697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 descr="C:\Users\Мария\AppData\Local\Microsoft\Windows\INetCache\Content.Word\images (16).jpg"/>
          <p:cNvPicPr>
            <a:picLocks noChangeAspect="1" noChangeArrowheads="1"/>
          </p:cNvPicPr>
          <p:nvPr/>
        </p:nvPicPr>
        <p:blipFill>
          <a:blip r:embed="rId6"/>
          <a:srcRect l="14108" r="9335"/>
          <a:stretch>
            <a:fillRect/>
          </a:stretch>
        </p:blipFill>
        <p:spPr bwMode="auto">
          <a:xfrm>
            <a:off x="5508104" y="4564886"/>
            <a:ext cx="2805050" cy="20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2" name="Блок-схема: процесс 1"/>
          <p:cNvSpPr/>
          <p:nvPr/>
        </p:nvSpPr>
        <p:spPr>
          <a:xfrm>
            <a:off x="971600" y="116632"/>
            <a:ext cx="2952328" cy="864096"/>
          </a:xfrm>
          <a:prstGeom prst="flowChartProcess">
            <a:avLst/>
          </a:prstGeom>
          <a:solidFill>
            <a:srgbClr val="A8E95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ипа</a:t>
            </a:r>
            <a:endParaRPr lang="ru-RU" sz="36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Блок-схема: процесс 2"/>
          <p:cNvSpPr/>
          <p:nvPr/>
        </p:nvSpPr>
        <p:spPr>
          <a:xfrm>
            <a:off x="5436096" y="138839"/>
            <a:ext cx="3024336" cy="864096"/>
          </a:xfrm>
          <a:prstGeom prst="flowChartProcess">
            <a:avLst/>
          </a:prstGeom>
          <a:solidFill>
            <a:srgbClr val="A8E95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ябина</a:t>
            </a:r>
            <a:endParaRPr lang="ru-RU" sz="36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16632"/>
            <a:ext cx="8784976" cy="6552728"/>
          </a:xfrm>
          <a:solidFill>
            <a:srgbClr val="A8E951"/>
          </a:solidFill>
        </p:spPr>
        <p:txBody>
          <a:bodyPr/>
          <a:lstStyle/>
          <a:p>
            <a:pPr marL="0" indent="0" algn="ctr">
              <a:buNone/>
            </a:pP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Липа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это широколиственное дерево. Его называют кормилицей нашей. Липа и накормит и обует и вылечит. Листья липы мелкозубчатые схожи с берёзовыми, но более округлой сердцевидной формы и крупнее размером. Крона липы плотная, густая. Цветы липы нежно-жёлтые, душистые, с медовым ароматом Цветы липы используют в медицине. Липа  - отличный медонос.</a:t>
            </a:r>
          </a:p>
          <a:p>
            <a:pPr marL="0" indent="0" algn="ctr">
              <a:buNone/>
            </a:pP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Рябина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 это теневыносливое, морозостойкое растение. Рябина может расти деревом, может кустом. Ствол у дерева тонкий гладкий серого цвета. Листья острозубчатые, сложные. На веточке, словно пальчики располагаются попарно, до 11 пар. Плоды рябины округлой формы, ярко оранжевого цвета. Ягоды рябины используют не только в медицине, но и в пищевой промышленности. Их можно сушить,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амораживать, замачивать, готовит в виде соков, пюре, варенья. </a:t>
            </a:r>
            <a:endParaRPr lang="ru-RU" sz="24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1866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1228998"/>
          </a:xfrm>
          <a:solidFill>
            <a:srgbClr val="A8E951"/>
          </a:solidFill>
          <a:ln>
            <a:solidFill>
              <a:srgbClr val="00B050"/>
            </a:solidFill>
          </a:ln>
        </p:spPr>
        <p:txBody>
          <a:bodyPr/>
          <a:lstStyle/>
          <a:p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Кто живёт в лесу?</a:t>
            </a:r>
            <a:endParaRPr lang="ru-RU" sz="36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00200"/>
            <a:ext cx="8208912" cy="506916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933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Мария\AppData\Local\Microsoft\Windows\INetCache\Content.Word\images (18).jpg"/>
          <p:cNvPicPr/>
          <p:nvPr/>
        </p:nvPicPr>
        <p:blipFill rotWithShape="1">
          <a:blip r:embed="rId2">
            <a:extLst/>
          </a:blip>
          <a:srcRect b="5350"/>
          <a:stretch/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3">
                <a:lumMod val="50000"/>
                <a:alpha val="40000"/>
              </a:schemeClr>
            </a:glow>
          </a:effectLst>
        </p:spPr>
      </p:pic>
      <p:pic>
        <p:nvPicPr>
          <p:cNvPr id="5" name="Рисунок 4" descr="C:\Users\Мария\AppData\Local\Microsoft\Windows\INetCache\Content.Word\Без названия (1).jpg"/>
          <p:cNvPicPr/>
          <p:nvPr/>
        </p:nvPicPr>
        <p:blipFill rotWithShape="1">
          <a:blip r:embed="rId3"/>
          <a:srcRect l="5652" r="26394" b="10280"/>
          <a:stretch/>
        </p:blipFill>
        <p:spPr bwMode="auto">
          <a:xfrm>
            <a:off x="5435600" y="1557338"/>
            <a:ext cx="1676400" cy="165576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pic>
        <p:nvPicPr>
          <p:cNvPr id="6" name="Рисунок 5" descr="C:\Users\Мария\AppData\Local\Microsoft\Windows\INetCache\Content.Word\images (4).jpg"/>
          <p:cNvPicPr/>
          <p:nvPr/>
        </p:nvPicPr>
        <p:blipFill rotWithShape="1">
          <a:blip r:embed="rId4"/>
          <a:srcRect l="10108" b="8406"/>
          <a:stretch/>
        </p:blipFill>
        <p:spPr bwMode="auto">
          <a:xfrm>
            <a:off x="1736725" y="5842000"/>
            <a:ext cx="1655763" cy="1008063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7" name="Рисунок 6" descr="C:\Users\Мария\AppData\Local\Microsoft\Windows\INetCache\Content.Word\images (6).jpg"/>
          <p:cNvPicPr>
            <a:picLocks noChangeAspect="1" noChangeArrowheads="1"/>
          </p:cNvPicPr>
          <p:nvPr/>
        </p:nvPicPr>
        <p:blipFill>
          <a:blip r:embed="rId5"/>
          <a:srcRect l="24657" t="15431" r="31625" b="13599"/>
          <a:stretch>
            <a:fillRect/>
          </a:stretch>
        </p:blipFill>
        <p:spPr bwMode="auto">
          <a:xfrm>
            <a:off x="1857375" y="2852738"/>
            <a:ext cx="2024063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8" name="Рисунок 7" descr="C:\Users\Мария\AppData\Local\Microsoft\Windows\INetCache\Content.Word\images (8).jpg"/>
          <p:cNvPicPr>
            <a:picLocks noChangeAspect="1" noChangeArrowheads="1"/>
          </p:cNvPicPr>
          <p:nvPr/>
        </p:nvPicPr>
        <p:blipFill>
          <a:blip r:embed="rId6"/>
          <a:srcRect l="23932" t="8266" r="24458" b="11145"/>
          <a:stretch>
            <a:fillRect/>
          </a:stretch>
        </p:blipFill>
        <p:spPr bwMode="auto">
          <a:xfrm>
            <a:off x="6623050" y="4221163"/>
            <a:ext cx="2520950" cy="244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9" name="Рисунок 8" descr="C:\Users\Мария\AppData\Local\Microsoft\Windows\INetCache\Content.Word\images (11).jpg"/>
          <p:cNvPicPr/>
          <p:nvPr/>
        </p:nvPicPr>
        <p:blipFill rotWithShape="1">
          <a:blip r:embed="rId7">
            <a:extLst/>
          </a:blip>
          <a:srcRect l="4500" r="21510"/>
          <a:stretch/>
        </p:blipFill>
        <p:spPr bwMode="auto">
          <a:xfrm>
            <a:off x="0" y="5301208"/>
            <a:ext cx="1787237" cy="1556791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0" name="Рисунок 9" descr="C:\Users\Мария\AppData\Local\Microsoft\Windows\INetCache\Content.Word\images (12).jpg"/>
          <p:cNvPicPr>
            <a:picLocks noChangeAspect="1" noChangeArrowheads="1"/>
          </p:cNvPicPr>
          <p:nvPr/>
        </p:nvPicPr>
        <p:blipFill>
          <a:blip r:embed="rId8"/>
          <a:srcRect l="3770" t="11008" r="163" b="10519"/>
          <a:stretch>
            <a:fillRect/>
          </a:stretch>
        </p:blipFill>
        <p:spPr bwMode="auto">
          <a:xfrm>
            <a:off x="3463925" y="4959350"/>
            <a:ext cx="3048000" cy="162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pic>
        <p:nvPicPr>
          <p:cNvPr id="11" name="Рисунок 10" descr="C:\Users\Мария\AppData\Local\Microsoft\Windows\INetCache\Content.Word\Без названия (14).jpg"/>
          <p:cNvPicPr>
            <a:picLocks noChangeAspect="1" noChangeArrowheads="1"/>
          </p:cNvPicPr>
          <p:nvPr/>
        </p:nvPicPr>
        <p:blipFill>
          <a:blip r:embed="rId9"/>
          <a:srcRect l="24355" t="5992" r="16734" b="22699"/>
          <a:stretch>
            <a:fillRect/>
          </a:stretch>
        </p:blipFill>
        <p:spPr bwMode="auto">
          <a:xfrm>
            <a:off x="777875" y="138113"/>
            <a:ext cx="1079500" cy="149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2" name="Рисунок 11" descr="C:\Users\Мария\AppData\Local\Microsoft\Windows\INetCache\Content.Word\images (32).jpg"/>
          <p:cNvPicPr/>
          <p:nvPr/>
        </p:nvPicPr>
        <p:blipFill rotWithShape="1">
          <a:blip r:embed="rId10">
            <a:extLst/>
          </a:blip>
          <a:srcRect l="24482" r="26183" b="7808"/>
          <a:stretch/>
        </p:blipFill>
        <p:spPr bwMode="auto">
          <a:xfrm>
            <a:off x="7786255" y="404664"/>
            <a:ext cx="1034217" cy="1152128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3" name="Рисунок 12" descr="C:\Users\Мария\AppData\Local\Microsoft\Windows\INetCache\Content.Word\Без названия (13).jpg"/>
          <p:cNvPicPr/>
          <p:nvPr/>
        </p:nvPicPr>
        <p:blipFill rotWithShape="1">
          <a:blip r:embed="rId11">
            <a:extLst/>
          </a:blip>
          <a:srcRect l="7939" r="19177"/>
          <a:stretch/>
        </p:blipFill>
        <p:spPr bwMode="auto">
          <a:xfrm>
            <a:off x="6623720" y="165388"/>
            <a:ext cx="819176" cy="815340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4" name="Рисунок 13" descr="C:\Users\Мария\AppData\Local\Microsoft\Windows\INetCache\Content.Word\Без названия (15).jpg"/>
          <p:cNvPicPr>
            <a:picLocks noChangeAspect="1" noChangeArrowheads="1"/>
          </p:cNvPicPr>
          <p:nvPr/>
        </p:nvPicPr>
        <p:blipFill>
          <a:blip r:embed="rId12"/>
          <a:srcRect l="29100" t="6227" r="9850" b="18678"/>
          <a:stretch>
            <a:fillRect/>
          </a:stretch>
        </p:blipFill>
        <p:spPr bwMode="auto">
          <a:xfrm>
            <a:off x="125413" y="3810000"/>
            <a:ext cx="1536700" cy="136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91" tmFilter="0, 0; 0.125,0.2665; 0.25,0.4; 0.375,0.465; 0.5,0.5;  0.625,0.535; 0.75,0.6; 0.875,0.7335; 1,1">
                                          <p:stCondLst>
                                            <p:cond delay="115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45" decel="50000">
                                          <p:stCondLst>
                                            <p:cond delay="59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45" decel="50000">
                                          <p:stCondLst>
                                            <p:cond delay="146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84976" cy="6552728"/>
          </a:xfrm>
          <a:solidFill>
            <a:srgbClr val="A8E95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Дорогие ребята! </a:t>
            </a:r>
            <a:br>
              <a:rPr lang="ru-RU" sz="36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Знать и любить свой край, где ты живёшь, беречь природу и сохранять её богатства, должен каждый из вас. Хорошие ли вы знатоки природы, узнаем по викторине «По лесным тропам».</a:t>
            </a:r>
            <a:br>
              <a:rPr lang="ru-RU" sz="36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Перед вами ряд разноплановых вопросов по ознакомлению с жизнью леса.</a:t>
            </a:r>
            <a:br>
              <a:rPr lang="ru-RU" sz="36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Постарайтесь правильно ответить на них.</a:t>
            </a:r>
            <a:br>
              <a:rPr lang="ru-RU" sz="36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Желаю успеха!</a:t>
            </a:r>
            <a:endParaRPr lang="ru-RU" sz="36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516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88640"/>
            <a:ext cx="8856984" cy="6480720"/>
          </a:xfrm>
        </p:spPr>
        <p:txBody>
          <a:bodyPr/>
          <a:lstStyle/>
          <a:p>
            <a:pPr marL="0" marR="36195" indent="0" algn="ctr">
              <a:spcAft>
                <a:spcPts val="0"/>
              </a:spcAft>
              <a:buNone/>
            </a:pPr>
            <a:r>
              <a:rPr lang="ru-RU" sz="2000" b="1" kern="150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Andale Sans UI"/>
                <a:cs typeface="Tahoma"/>
              </a:rPr>
              <a:t>1.Серый байковый зверушка, косоглазый длинно ушка. Ну-ка, кто он, угадай и морковку ему дай (заяц). </a:t>
            </a:r>
            <a:endParaRPr lang="ru-RU" sz="2000" b="1" kern="150" dirty="0" smtClean="0">
              <a:solidFill>
                <a:schemeClr val="accent6">
                  <a:lumMod val="50000"/>
                </a:schemeClr>
              </a:solidFill>
              <a:latin typeface="Times New Roman"/>
              <a:ea typeface="Andale Sans UI"/>
              <a:cs typeface="Tahoma"/>
            </a:endParaRPr>
          </a:p>
          <a:p>
            <a:pPr marL="0" marR="36195" indent="0" algn="ctr">
              <a:spcAft>
                <a:spcPts val="0"/>
              </a:spcAft>
              <a:buNone/>
            </a:pPr>
            <a:r>
              <a:rPr lang="ru-RU" sz="2000" b="1" kern="150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Andale Sans UI"/>
                <a:cs typeface="Tahoma"/>
              </a:rPr>
              <a:t> </a:t>
            </a:r>
            <a:r>
              <a:rPr lang="ru-RU" sz="2000" b="1" kern="150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ea typeface="Andale Sans UI"/>
                <a:cs typeface="Tahoma"/>
              </a:rPr>
              <a:t>2</a:t>
            </a:r>
            <a:r>
              <a:rPr lang="ru-RU" sz="2000" b="1" kern="150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Andale Sans UI"/>
                <a:cs typeface="Tahoma"/>
              </a:rPr>
              <a:t>. Быстрый маленький зверек по деревьям скок-по скок (белка). </a:t>
            </a:r>
          </a:p>
          <a:p>
            <a:pPr marL="0" marR="36195" indent="0" algn="ctr">
              <a:spcAft>
                <a:spcPts val="0"/>
              </a:spcAft>
              <a:buNone/>
            </a:pPr>
            <a:r>
              <a:rPr lang="ru-RU" sz="2000" b="1" kern="150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Andale Sans UI"/>
                <a:cs typeface="Tahoma"/>
              </a:rPr>
              <a:t> </a:t>
            </a:r>
            <a:r>
              <a:rPr lang="ru-RU" sz="2000" b="1" kern="150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ea typeface="Andale Sans UI"/>
                <a:cs typeface="Tahoma"/>
              </a:rPr>
              <a:t>3.Лежала </a:t>
            </a:r>
            <a:r>
              <a:rPr lang="ru-RU" sz="2000" b="1" kern="150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Andale Sans UI"/>
                <a:cs typeface="Tahoma"/>
              </a:rPr>
              <a:t>между ёлками Подушечка с иголками. Тихонечко лежала, потом вдруг побежала. (ёж)</a:t>
            </a:r>
          </a:p>
          <a:p>
            <a:pPr marL="0" marR="36195" indent="0" algn="ctr">
              <a:spcAft>
                <a:spcPts val="0"/>
              </a:spcAft>
              <a:buNone/>
            </a:pPr>
            <a:r>
              <a:rPr lang="ru-RU" sz="2000" b="1" kern="150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Andale Sans UI"/>
                <a:cs typeface="Tahoma"/>
              </a:rPr>
              <a:t> </a:t>
            </a:r>
            <a:r>
              <a:rPr lang="ru-RU" sz="2000" b="1" kern="150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ea typeface="Andale Sans UI"/>
                <a:cs typeface="Tahoma"/>
              </a:rPr>
              <a:t>4</a:t>
            </a:r>
            <a:r>
              <a:rPr lang="ru-RU" sz="2000" b="1" kern="150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Andale Sans UI"/>
                <a:cs typeface="Tahoma"/>
              </a:rPr>
              <a:t>. Я, сознаюсь, виновата: я хитра и плутовата.  Я в курятник вечерком часто бегаю тайком (лиса). </a:t>
            </a:r>
            <a:endParaRPr lang="ru-RU" sz="2000" b="1" kern="150" dirty="0" smtClean="0">
              <a:solidFill>
                <a:schemeClr val="accent6">
                  <a:lumMod val="50000"/>
                </a:schemeClr>
              </a:solidFill>
              <a:latin typeface="Times New Roman"/>
              <a:ea typeface="Andale Sans UI"/>
              <a:cs typeface="Tahoma"/>
            </a:endParaRPr>
          </a:p>
          <a:p>
            <a:pPr marL="0" marR="36195" indent="0" algn="ctr">
              <a:spcAft>
                <a:spcPts val="0"/>
              </a:spcAft>
              <a:buNone/>
            </a:pPr>
            <a:r>
              <a:rPr lang="ru-RU" sz="2000" b="1" kern="150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Andale Sans UI"/>
                <a:cs typeface="Tahoma"/>
              </a:rPr>
              <a:t> </a:t>
            </a:r>
            <a:r>
              <a:rPr lang="ru-RU" sz="2000" b="1" kern="150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ea typeface="Andale Sans UI"/>
                <a:cs typeface="Tahoma"/>
              </a:rPr>
              <a:t>5.Кто </a:t>
            </a:r>
            <a:r>
              <a:rPr lang="ru-RU" sz="2000" b="1" kern="150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Andale Sans UI"/>
                <a:cs typeface="Tahoma"/>
              </a:rPr>
              <a:t>зимой холодной ходит? Злой, голодный …  (волк)</a:t>
            </a:r>
          </a:p>
          <a:p>
            <a:pPr marL="0" marR="36195" indent="0" algn="ctr">
              <a:spcAft>
                <a:spcPts val="0"/>
              </a:spcAft>
              <a:buNone/>
            </a:pPr>
            <a:r>
              <a:rPr lang="ru-RU" sz="2000" b="1" kern="150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Andale Sans UI"/>
                <a:cs typeface="Tahoma"/>
              </a:rPr>
              <a:t> </a:t>
            </a:r>
            <a:r>
              <a:rPr lang="ru-RU" sz="2000" b="1" kern="150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ea typeface="Andale Sans UI"/>
                <a:cs typeface="Tahoma"/>
              </a:rPr>
              <a:t>6</a:t>
            </a:r>
            <a:r>
              <a:rPr lang="ru-RU" sz="2000" b="1" kern="150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Andale Sans UI"/>
                <a:cs typeface="Tahoma"/>
              </a:rPr>
              <a:t>. Летом по лесу гуляет, зимой в берлоге отдыхает  (медведь)</a:t>
            </a:r>
          </a:p>
          <a:p>
            <a:pPr marL="0" marR="36195" indent="0" algn="ctr">
              <a:spcAft>
                <a:spcPts val="0"/>
              </a:spcAft>
              <a:buNone/>
            </a:pPr>
            <a:r>
              <a:rPr lang="ru-RU" sz="2000" b="1" kern="150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Andale Sans UI"/>
                <a:cs typeface="Tahoma"/>
              </a:rPr>
              <a:t> </a:t>
            </a:r>
            <a:r>
              <a:rPr lang="ru-RU" sz="2000" b="1" kern="150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ea typeface="Andale Sans UI"/>
                <a:cs typeface="Tahoma"/>
              </a:rPr>
              <a:t>7</a:t>
            </a:r>
            <a:r>
              <a:rPr lang="ru-RU" sz="2000" b="1" kern="150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Andale Sans UI"/>
                <a:cs typeface="Tahoma"/>
              </a:rPr>
              <a:t>. Очень красивый лесной петушок: Красные брови, как гребешок,  Хвостик косицами, черные перья, Любит весною танцы, веселье, (тетерев)</a:t>
            </a:r>
          </a:p>
          <a:p>
            <a:pPr marL="0" marR="36195" indent="0" algn="ctr">
              <a:spcAft>
                <a:spcPts val="0"/>
              </a:spcAft>
              <a:buNone/>
            </a:pPr>
            <a:r>
              <a:rPr lang="ru-RU" sz="2000" b="1" kern="150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Andale Sans UI"/>
                <a:cs typeface="Tahoma"/>
              </a:rPr>
              <a:t> </a:t>
            </a:r>
            <a:r>
              <a:rPr lang="ru-RU" sz="2000" b="1" kern="150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ea typeface="Andale Sans UI"/>
                <a:cs typeface="Times New Roman"/>
              </a:rPr>
              <a:t>8</a:t>
            </a:r>
            <a:r>
              <a:rPr lang="ru-RU" sz="2000" b="1" kern="150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Andale Sans UI"/>
                <a:cs typeface="Times New Roman"/>
              </a:rPr>
              <a:t>. Весь день она спит, ну а ночью летает. Своими большими глазами</a:t>
            </a:r>
            <a:r>
              <a:rPr lang="en-US" sz="2000" b="1" kern="150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Andale Sans UI"/>
                <a:cs typeface="Times New Roman"/>
              </a:rPr>
              <a:t> </a:t>
            </a:r>
            <a:r>
              <a:rPr lang="ru-RU" sz="2000" b="1" kern="150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Andale Sans UI"/>
                <a:cs typeface="Times New Roman"/>
              </a:rPr>
              <a:t>сверкает. Ее острый слух и внимательный взгляд Разыщут в траве</a:t>
            </a:r>
            <a:r>
              <a:rPr lang="en-US" sz="2000" b="1" kern="150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Andale Sans UI"/>
                <a:cs typeface="Times New Roman"/>
              </a:rPr>
              <a:t> </a:t>
            </a:r>
            <a:r>
              <a:rPr lang="ru-RU" sz="2000" b="1" kern="150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Andale Sans UI"/>
                <a:cs typeface="Times New Roman"/>
              </a:rPr>
              <a:t>лягушат и мышат. Вращается кругом её голова И скажет: "Угу" нам лесная … (Сова)</a:t>
            </a:r>
            <a:r>
              <a:rPr lang="en-US" sz="2000" b="1" kern="150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Andale Sans UI"/>
                <a:cs typeface="Times New Roman"/>
              </a:rPr>
              <a:t> </a:t>
            </a:r>
            <a:endParaRPr lang="ru-RU" sz="2000" b="1" kern="150" dirty="0">
              <a:solidFill>
                <a:schemeClr val="accent6">
                  <a:lumMod val="50000"/>
                </a:schemeClr>
              </a:solidFill>
              <a:latin typeface="Times New Roman"/>
              <a:ea typeface="Andale Sans UI"/>
              <a:cs typeface="Tahoma"/>
            </a:endParaRPr>
          </a:p>
          <a:p>
            <a:pPr marL="0" marR="36195" indent="0" algn="ctr">
              <a:spcAft>
                <a:spcPts val="0"/>
              </a:spcAft>
              <a:buNone/>
            </a:pPr>
            <a:r>
              <a:rPr lang="ru-RU" sz="2000" b="1" kern="150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Andale Sans UI"/>
                <a:cs typeface="Tahoma"/>
              </a:rPr>
              <a:t> </a:t>
            </a:r>
            <a:r>
              <a:rPr lang="ru-RU" sz="2000" b="1" kern="150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ea typeface="Andale Sans UI"/>
                <a:cs typeface="Tahoma"/>
              </a:rPr>
              <a:t>9</a:t>
            </a:r>
            <a:r>
              <a:rPr lang="ru-RU" sz="2000" b="1" kern="150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Andale Sans UI"/>
                <a:cs typeface="Tahoma"/>
              </a:rPr>
              <a:t>. Он поёт всегда красиво, его трели с переливом.</a:t>
            </a:r>
          </a:p>
          <a:p>
            <a:pPr marL="0" marR="36195" indent="0" algn="ctr">
              <a:spcAft>
                <a:spcPts val="0"/>
              </a:spcAft>
              <a:buNone/>
            </a:pPr>
            <a:r>
              <a:rPr lang="ru-RU" sz="2000" b="1" kern="150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Andale Sans UI"/>
                <a:cs typeface="Tahoma"/>
              </a:rPr>
              <a:t>    Прячется среди ветвей... Кто певец тот? Соловей</a:t>
            </a:r>
          </a:p>
          <a:p>
            <a:pPr marL="0" marR="36195" indent="0" algn="ctr">
              <a:spcAft>
                <a:spcPts val="0"/>
              </a:spcAft>
              <a:buNone/>
            </a:pPr>
            <a:r>
              <a:rPr lang="ru-RU" sz="2000" b="1" kern="150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Andale Sans UI"/>
                <a:cs typeface="Tahoma"/>
              </a:rPr>
              <a:t> </a:t>
            </a:r>
            <a:r>
              <a:rPr lang="ru-RU" sz="2000" b="1" kern="150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ea typeface="Andale Sans UI"/>
                <a:cs typeface="Tahoma"/>
              </a:rPr>
              <a:t>10</a:t>
            </a:r>
            <a:r>
              <a:rPr lang="ru-RU" sz="2000" b="1" kern="150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Andale Sans UI"/>
                <a:cs typeface="Tahoma"/>
              </a:rPr>
              <a:t>. Кто в лесу деревья лечит: Постучит — им сразу легче? Дятел</a:t>
            </a:r>
          </a:p>
          <a:p>
            <a:pPr algn="ctr"/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6104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84976" cy="1368152"/>
          </a:xfrm>
          <a:solidFill>
            <a:srgbClr val="A8E951"/>
          </a:solidFill>
        </p:spPr>
        <p:txBody>
          <a:bodyPr/>
          <a:lstStyle/>
          <a:p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Лес является не только домом для многих лесных обитателей. Лес это настоящая скатерть – самобранка. Чем ещё богат лес?</a:t>
            </a:r>
            <a:endParaRPr lang="ru-RU" sz="32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00200"/>
            <a:ext cx="8064896" cy="514116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5685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zoom/>
      </p:transition>
    </mc:Choice>
    <mc:Fallback xmlns=""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000"/>
                    </a14:imgEffect>
                    <a14:imgEffect>
                      <a14:brightnessContrast bright="-10000" contrast="40000"/>
                    </a14:imgEffect>
                  </a14:imgLayer>
                </a14:imgProps>
              </a:ext>
            </a:extLst>
          </a:blip>
          <a:srcRect l="18242" t="10242" r="27618" b="5559"/>
          <a:stretch/>
        </p:blipFill>
        <p:spPr bwMode="auto">
          <a:xfrm>
            <a:off x="107504" y="98425"/>
            <a:ext cx="8674822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/>
          <a:srcRect l="12857" t="6085" r="9184" b="6320"/>
          <a:stretch>
            <a:fillRect/>
          </a:stretch>
        </p:blipFill>
        <p:spPr bwMode="auto">
          <a:xfrm>
            <a:off x="2051050" y="1146175"/>
            <a:ext cx="1296988" cy="104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/>
          <a:srcRect l="8185" r="4205" b="8099"/>
          <a:stretch>
            <a:fillRect/>
          </a:stretch>
        </p:blipFill>
        <p:spPr bwMode="auto">
          <a:xfrm>
            <a:off x="4608513" y="765175"/>
            <a:ext cx="1465262" cy="115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/>
          <a:srcRect l="9064" t="6152" r="4868" b="7491"/>
          <a:stretch>
            <a:fillRect/>
          </a:stretch>
        </p:blipFill>
        <p:spPr bwMode="auto">
          <a:xfrm>
            <a:off x="6227763" y="1722438"/>
            <a:ext cx="1527175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/>
          <a:srcRect t="6395" r="6453" b="7825"/>
          <a:stretch>
            <a:fillRect/>
          </a:stretch>
        </p:blipFill>
        <p:spPr bwMode="auto">
          <a:xfrm>
            <a:off x="3232150" y="1751013"/>
            <a:ext cx="1928813" cy="133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8"/>
          <a:srcRect b="7806"/>
          <a:stretch>
            <a:fillRect/>
          </a:stretch>
        </p:blipFill>
        <p:spPr bwMode="auto">
          <a:xfrm>
            <a:off x="5337175" y="2259013"/>
            <a:ext cx="1349375" cy="1116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062288" y="2852738"/>
            <a:ext cx="1730375" cy="129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r="9261"/>
          <a:stretch>
            <a:fillRect/>
          </a:stretch>
        </p:blipFill>
        <p:spPr bwMode="auto">
          <a:xfrm>
            <a:off x="4792663" y="3357563"/>
            <a:ext cx="1917700" cy="158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12"/>
          <a:srcRect l="13525" t="13173" r="17714" b="7864"/>
          <a:stretch>
            <a:fillRect/>
          </a:stretch>
        </p:blipFill>
        <p:spPr bwMode="auto">
          <a:xfrm>
            <a:off x="6853238" y="2668588"/>
            <a:ext cx="1801812" cy="137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44450" h="120650"/>
          </a:sp3d>
        </p:spPr>
      </p:pic>
      <p:pic>
        <p:nvPicPr>
          <p:cNvPr id="6156" name="Picture 12"/>
          <p:cNvPicPr>
            <a:picLocks noChangeAspect="1" noChangeArrowheads="1"/>
          </p:cNvPicPr>
          <p:nvPr/>
        </p:nvPicPr>
        <p:blipFill>
          <a:blip r:embed="rId13"/>
          <a:srcRect l="7060" t="11392" r="8699" b="-4266"/>
          <a:stretch>
            <a:fillRect/>
          </a:stretch>
        </p:blipFill>
        <p:spPr bwMode="auto">
          <a:xfrm>
            <a:off x="6240463" y="3606800"/>
            <a:ext cx="1655762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6157" name="Picture 13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" contrast="20000"/>
                    </a14:imgEffect>
                  </a14:imgLayer>
                </a14:imgProps>
              </a:ext>
            </a:extLst>
          </a:blip>
          <a:srcRect l="23981" t="17654" r="11658" b="16444"/>
          <a:stretch>
            <a:fillRect/>
          </a:stretch>
        </p:blipFill>
        <p:spPr bwMode="auto">
          <a:xfrm>
            <a:off x="539750" y="1982788"/>
            <a:ext cx="2373313" cy="166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6158" name="Picture 14"/>
          <p:cNvPicPr>
            <a:picLocks noChangeAspect="1" noChangeArrowheads="1"/>
          </p:cNvPicPr>
          <p:nvPr/>
        </p:nvPicPr>
        <p:blipFill>
          <a:blip r:embed="rId16"/>
          <a:srcRect l="16025" t="11092" r="11678" b="11024"/>
          <a:stretch>
            <a:fillRect/>
          </a:stretch>
        </p:blipFill>
        <p:spPr bwMode="auto">
          <a:xfrm>
            <a:off x="21665" y="4502150"/>
            <a:ext cx="3297238" cy="235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483990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2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20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0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000"/>
                            </p:stCondLst>
                            <p:childTnLst>
                              <p:par>
                                <p:cTn id="3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6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4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60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8000"/>
                            </p:stCondLst>
                            <p:childTnLst>
                              <p:par>
                                <p:cTn id="5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0"/>
                            </p:stCondLst>
                            <p:childTnLst>
                              <p:par>
                                <p:cTn id="5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 smtClean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 smtClean="0"/>
          </a:p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4800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Берегите природу</a:t>
            </a:r>
          </a:p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48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4800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спасибо за внимание!</a:t>
            </a:r>
          </a:p>
        </p:txBody>
      </p:sp>
      <p:sp>
        <p:nvSpPr>
          <p:cNvPr id="26627" name="AutoShape 3"/>
          <p:cNvSpPr>
            <a:spLocks noChangeArrowheads="1"/>
          </p:cNvSpPr>
          <p:nvPr/>
        </p:nvSpPr>
        <p:spPr bwMode="auto">
          <a:xfrm>
            <a:off x="323850" y="1700213"/>
            <a:ext cx="1655763" cy="1511300"/>
          </a:xfrm>
          <a:prstGeom prst="star4">
            <a:avLst>
              <a:gd name="adj" fmla="val 12500"/>
            </a:avLst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26628" name="AutoShape 4"/>
          <p:cNvSpPr>
            <a:spLocks noChangeArrowheads="1"/>
          </p:cNvSpPr>
          <p:nvPr/>
        </p:nvSpPr>
        <p:spPr bwMode="auto">
          <a:xfrm>
            <a:off x="755650" y="333375"/>
            <a:ext cx="1008063" cy="863600"/>
          </a:xfrm>
          <a:prstGeom prst="star4">
            <a:avLst>
              <a:gd name="adj" fmla="val 12500"/>
            </a:avLst>
          </a:prstGeom>
          <a:solidFill>
            <a:srgbClr val="00FF00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26629" name="AutoShape 5"/>
          <p:cNvSpPr>
            <a:spLocks noChangeArrowheads="1"/>
          </p:cNvSpPr>
          <p:nvPr/>
        </p:nvSpPr>
        <p:spPr bwMode="auto">
          <a:xfrm>
            <a:off x="323850" y="4221163"/>
            <a:ext cx="1223963" cy="1006475"/>
          </a:xfrm>
          <a:prstGeom prst="star4">
            <a:avLst>
              <a:gd name="adj" fmla="val 12500"/>
            </a:avLst>
          </a:prstGeom>
          <a:solidFill>
            <a:srgbClr val="CC99FF"/>
          </a:solidFill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26630" name="AutoShape 6"/>
          <p:cNvSpPr>
            <a:spLocks noChangeArrowheads="1"/>
          </p:cNvSpPr>
          <p:nvPr/>
        </p:nvSpPr>
        <p:spPr bwMode="auto">
          <a:xfrm>
            <a:off x="7451725" y="2060575"/>
            <a:ext cx="1223963" cy="1150938"/>
          </a:xfrm>
          <a:prstGeom prst="star4">
            <a:avLst>
              <a:gd name="adj" fmla="val 12500"/>
            </a:avLst>
          </a:prstGeom>
          <a:solidFill>
            <a:srgbClr val="00FF00"/>
          </a:solidFill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26631" name="AutoShape 7"/>
          <p:cNvSpPr>
            <a:spLocks noChangeArrowheads="1"/>
          </p:cNvSpPr>
          <p:nvPr/>
        </p:nvSpPr>
        <p:spPr bwMode="auto">
          <a:xfrm>
            <a:off x="2916238" y="620713"/>
            <a:ext cx="1079500" cy="863600"/>
          </a:xfrm>
          <a:prstGeom prst="star4">
            <a:avLst>
              <a:gd name="adj" fmla="val 12500"/>
            </a:avLst>
          </a:prstGeom>
          <a:solidFill>
            <a:srgbClr val="FF6600"/>
          </a:solidFill>
          <a:ln w="0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26632" name="AutoShape 8"/>
          <p:cNvSpPr>
            <a:spLocks noChangeArrowheads="1"/>
          </p:cNvSpPr>
          <p:nvPr/>
        </p:nvSpPr>
        <p:spPr bwMode="auto">
          <a:xfrm>
            <a:off x="2124075" y="5013325"/>
            <a:ext cx="1655763" cy="1511300"/>
          </a:xfrm>
          <a:prstGeom prst="star4">
            <a:avLst>
              <a:gd name="adj" fmla="val 12500"/>
            </a:avLst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26633" name="AutoShape 9"/>
          <p:cNvSpPr>
            <a:spLocks noChangeArrowheads="1"/>
          </p:cNvSpPr>
          <p:nvPr/>
        </p:nvSpPr>
        <p:spPr bwMode="auto">
          <a:xfrm>
            <a:off x="4643438" y="620713"/>
            <a:ext cx="1655762" cy="1511300"/>
          </a:xfrm>
          <a:prstGeom prst="star4">
            <a:avLst>
              <a:gd name="adj" fmla="val 12500"/>
            </a:avLst>
          </a:prstGeom>
          <a:solidFill>
            <a:srgbClr val="CCFFCC"/>
          </a:solidFill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26634" name="AutoShape 10"/>
          <p:cNvSpPr>
            <a:spLocks noChangeArrowheads="1"/>
          </p:cNvSpPr>
          <p:nvPr/>
        </p:nvSpPr>
        <p:spPr bwMode="auto">
          <a:xfrm>
            <a:off x="7092950" y="620713"/>
            <a:ext cx="1152525" cy="1052512"/>
          </a:xfrm>
          <a:prstGeom prst="star4">
            <a:avLst>
              <a:gd name="adj" fmla="val 12500"/>
            </a:avLst>
          </a:prstGeom>
          <a:solidFill>
            <a:srgbClr val="FF99CC"/>
          </a:solidFill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26635" name="AutoShape 11"/>
          <p:cNvSpPr>
            <a:spLocks noChangeArrowheads="1"/>
          </p:cNvSpPr>
          <p:nvPr/>
        </p:nvSpPr>
        <p:spPr bwMode="auto">
          <a:xfrm>
            <a:off x="5508625" y="5229225"/>
            <a:ext cx="1295400" cy="1223963"/>
          </a:xfrm>
          <a:prstGeom prst="star4">
            <a:avLst>
              <a:gd name="adj" fmla="val 12500"/>
            </a:avLst>
          </a:prstGeom>
          <a:solidFill>
            <a:srgbClr val="99CC00"/>
          </a:solidFill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26636" name="AutoShape 12"/>
          <p:cNvSpPr>
            <a:spLocks noChangeArrowheads="1"/>
          </p:cNvSpPr>
          <p:nvPr/>
        </p:nvSpPr>
        <p:spPr bwMode="auto">
          <a:xfrm>
            <a:off x="3635896" y="4202257"/>
            <a:ext cx="1655763" cy="1511300"/>
          </a:xfrm>
          <a:prstGeom prst="star4">
            <a:avLst>
              <a:gd name="adj" fmla="val 12500"/>
            </a:avLst>
          </a:prstGeom>
          <a:solidFill>
            <a:srgbClr val="FF00FF"/>
          </a:solidFill>
          <a:ln w="0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26637" name="AutoShape 13"/>
          <p:cNvSpPr>
            <a:spLocks noChangeArrowheads="1"/>
          </p:cNvSpPr>
          <p:nvPr/>
        </p:nvSpPr>
        <p:spPr bwMode="auto">
          <a:xfrm>
            <a:off x="6841330" y="4160693"/>
            <a:ext cx="1655763" cy="1511300"/>
          </a:xfrm>
          <a:prstGeom prst="star4">
            <a:avLst>
              <a:gd name="adj" fmla="val 12500"/>
            </a:avLst>
          </a:prstGeom>
          <a:solidFill>
            <a:srgbClr val="FFCC00"/>
          </a:solidFill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endParaRPr lang="ru-RU" dirty="0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66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66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6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2663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66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66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66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6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66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66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6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2000" fill="hold"/>
                                        <p:tgtEl>
                                          <p:spTgt spid="266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66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66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26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2000" fill="hold"/>
                                        <p:tgtEl>
                                          <p:spTgt spid="266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 animBg="1"/>
      <p:bldP spid="26628" grpId="0" animBg="1"/>
      <p:bldP spid="26629" grpId="0" animBg="1"/>
      <p:bldP spid="26630" grpId="0" animBg="1"/>
      <p:bldP spid="26631" grpId="0" animBg="1"/>
      <p:bldP spid="26632" grpId="0" animBg="1"/>
      <p:bldP spid="26633" grpId="0" animBg="1"/>
      <p:bldP spid="26634" grpId="0" animBg="1"/>
      <p:bldP spid="26635" grpId="0" animBg="1"/>
      <p:bldP spid="26636" grpId="0" animBg="1"/>
      <p:bldP spid="2663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84976" cy="1368152"/>
          </a:xfrm>
          <a:solidFill>
            <a:srgbClr val="B3EC66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Перед вами различные предметы. Ваша задача выбрать те, которые необходимы для прогулки в лес, а лишние убрать.</a:t>
            </a:r>
            <a:endParaRPr lang="ru-RU" sz="32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34"/>
          <a:stretch/>
        </p:blipFill>
        <p:spPr bwMode="auto">
          <a:xfrm>
            <a:off x="266567" y="1628800"/>
            <a:ext cx="1505414" cy="1512000"/>
          </a:xfrm>
          <a:prstGeom prst="rect">
            <a:avLst/>
          </a:prstGeom>
          <a:noFill/>
          <a:ln w="9525">
            <a:solidFill>
              <a:srgbClr val="48780E"/>
            </a:solidFill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7" y="1628800"/>
            <a:ext cx="1597875" cy="1800000"/>
          </a:xfrm>
          <a:prstGeom prst="rect">
            <a:avLst/>
          </a:prstGeom>
          <a:noFill/>
          <a:ln w="9525">
            <a:solidFill>
              <a:srgbClr val="48780E"/>
            </a:solidFill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614910"/>
            <a:ext cx="1764000" cy="1242126"/>
          </a:xfrm>
          <a:prstGeom prst="rect">
            <a:avLst/>
          </a:prstGeom>
          <a:noFill/>
          <a:ln w="9525">
            <a:solidFill>
              <a:srgbClr val="48780E"/>
            </a:solidFill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520825"/>
            <a:ext cx="1556029" cy="1512000"/>
          </a:xfrm>
          <a:prstGeom prst="rect">
            <a:avLst/>
          </a:prstGeom>
          <a:noFill/>
          <a:ln w="9525">
            <a:solidFill>
              <a:srgbClr val="48780E"/>
            </a:solidFill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168856"/>
            <a:ext cx="1509101" cy="1332000"/>
          </a:xfrm>
          <a:prstGeom prst="rect">
            <a:avLst/>
          </a:prstGeom>
          <a:noFill/>
          <a:ln w="9525">
            <a:solidFill>
              <a:srgbClr val="48780E"/>
            </a:solidFill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209" y="3461603"/>
            <a:ext cx="1692000" cy="1398827"/>
          </a:xfrm>
          <a:prstGeom prst="rect">
            <a:avLst/>
          </a:prstGeom>
          <a:noFill/>
          <a:ln w="9525">
            <a:solidFill>
              <a:srgbClr val="48780E"/>
            </a:solidFill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209" y="2923405"/>
            <a:ext cx="1909644" cy="1800000"/>
          </a:xfrm>
          <a:prstGeom prst="rect">
            <a:avLst/>
          </a:prstGeom>
          <a:noFill/>
          <a:ln w="9525">
            <a:solidFill>
              <a:srgbClr val="48780E"/>
            </a:solidFill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254" y="3032825"/>
            <a:ext cx="1692000" cy="2178718"/>
          </a:xfrm>
          <a:prstGeom prst="rect">
            <a:avLst/>
          </a:prstGeom>
          <a:noFill/>
          <a:ln w="9525">
            <a:solidFill>
              <a:srgbClr val="48780E"/>
            </a:solidFill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44"/>
          <a:stretch/>
        </p:blipFill>
        <p:spPr bwMode="auto">
          <a:xfrm>
            <a:off x="251520" y="4861818"/>
            <a:ext cx="2079813" cy="1908000"/>
          </a:xfrm>
          <a:prstGeom prst="rect">
            <a:avLst/>
          </a:prstGeom>
          <a:noFill/>
          <a:ln w="9525">
            <a:solidFill>
              <a:srgbClr val="48780E"/>
            </a:solidFill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726" y="4875707"/>
            <a:ext cx="1191732" cy="1980000"/>
          </a:xfrm>
          <a:prstGeom prst="rect">
            <a:avLst/>
          </a:prstGeom>
          <a:noFill/>
          <a:ln w="9525">
            <a:solidFill>
              <a:srgbClr val="48780E"/>
            </a:solidFill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9571" y="4807818"/>
            <a:ext cx="1624648" cy="2016000"/>
          </a:xfrm>
          <a:prstGeom prst="rect">
            <a:avLst/>
          </a:prstGeom>
          <a:noFill/>
          <a:ln w="9525">
            <a:solidFill>
              <a:srgbClr val="48780E"/>
            </a:solidFill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5354300"/>
            <a:ext cx="1878013" cy="1387068"/>
          </a:xfrm>
          <a:prstGeom prst="rect">
            <a:avLst/>
          </a:prstGeom>
          <a:noFill/>
          <a:ln w="9525">
            <a:solidFill>
              <a:srgbClr val="48780E"/>
            </a:solidFill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0811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Мария\AppData\Local\Microsoft\Windows\INetCache\Content.Word\Без названия (23).jpg"/>
          <p:cNvPicPr/>
          <p:nvPr/>
        </p:nvPicPr>
        <p:blipFill rotWithShape="1">
          <a:blip r:embed="rId2"/>
          <a:srcRect l="12503" r="12706" b="6913"/>
          <a:stretch/>
        </p:blipFill>
        <p:spPr bwMode="auto">
          <a:xfrm>
            <a:off x="142875" y="171450"/>
            <a:ext cx="1690688" cy="1878013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5" name="Рисунок 4" descr="C:\Users\Мария\AppData\Local\Microsoft\Windows\INetCache\Content.Word\images (45)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00696" y="171450"/>
            <a:ext cx="2009775" cy="227647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6" name="Рисунок 5" descr="C:\Users\Мария\AppData\Local\Microsoft\Windows\INetCache\Content.Word\Без названия (20).jpg"/>
          <p:cNvPicPr/>
          <p:nvPr/>
        </p:nvPicPr>
        <p:blipFill rotWithShape="1">
          <a:blip r:embed="rId4"/>
          <a:srcRect l="3447" t="6853" r="4605" b="8225"/>
          <a:stretch/>
        </p:blipFill>
        <p:spPr bwMode="auto">
          <a:xfrm>
            <a:off x="4360327" y="209550"/>
            <a:ext cx="2268538" cy="1566863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7" name="Рисунок 6" descr="C:\Users\Мария\AppData\Local\Microsoft\Windows\INetCache\Content.Word\images (43).jpg"/>
          <p:cNvPicPr/>
          <p:nvPr/>
        </p:nvPicPr>
        <p:blipFill rotWithShape="1">
          <a:blip r:embed="rId5"/>
          <a:srcRect l="8890" t="8515" r="4020" b="7258"/>
          <a:stretch/>
        </p:blipFill>
        <p:spPr bwMode="auto">
          <a:xfrm>
            <a:off x="6996113" y="209550"/>
            <a:ext cx="1863725" cy="1801813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8" name="Рисунок 7" descr="C:\Users\Мария\AppData\Local\Microsoft\Windows\INetCache\Content.Word\Без названия (19).jpg"/>
          <p:cNvPicPr/>
          <p:nvPr/>
        </p:nvPicPr>
        <p:blipFill rotWithShape="1">
          <a:blip r:embed="rId6"/>
          <a:srcRect l="5624" t="10410" r="9537" b="15557"/>
          <a:stretch/>
        </p:blipFill>
        <p:spPr bwMode="auto">
          <a:xfrm>
            <a:off x="114300" y="2314575"/>
            <a:ext cx="1814513" cy="15843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9" name="Рисунок 8" descr="C:\Users\Мария\AppData\Local\Microsoft\Windows\INetCache\Content.Word\Без названия (22).jpg"/>
          <p:cNvPicPr/>
          <p:nvPr/>
        </p:nvPicPr>
        <p:blipFill rotWithShape="1">
          <a:blip r:embed="rId7"/>
          <a:srcRect t="14724" b="11433"/>
          <a:stretch/>
        </p:blipFill>
        <p:spPr bwMode="auto">
          <a:xfrm>
            <a:off x="2282825" y="2566988"/>
            <a:ext cx="1928813" cy="157956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0" name="Рисунок 9" descr="C:\Users\Мария\AppData\Local\Microsoft\Windows\INetCache\Content.Word\Без названия (21).jpg"/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421188" y="2068513"/>
            <a:ext cx="2208212" cy="207803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1" name="Рисунок 10" descr="C:\Users\Мария\AppData\Local\Microsoft\Windows\INetCache\Content.Word\images (41).jpg"/>
          <p:cNvPicPr/>
          <p:nvPr/>
        </p:nvPicPr>
        <p:blipFill rotWithShape="1">
          <a:blip r:embed="rId9"/>
          <a:srcRect l="5717" b="6337"/>
          <a:stretch/>
        </p:blipFill>
        <p:spPr bwMode="auto">
          <a:xfrm>
            <a:off x="7204075" y="2209800"/>
            <a:ext cx="1757363" cy="229393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2" name="Рисунок 11" descr="C:\Users\Мария\AppData\Local\Microsoft\Windows\INetCache\Content.Word\images (50).jpg"/>
          <p:cNvPicPr/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2550" y="4221088"/>
            <a:ext cx="2544763" cy="247657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3" name="Рисунок 12" descr="C:\Users\Мария\AppData\Local\Microsoft\Windows\INetCache\Content.Word\images (42).jpg"/>
          <p:cNvPicPr/>
          <p:nvPr/>
        </p:nvPicPr>
        <p:blipFill rotWithShape="1">
          <a:blip r:embed="rId11"/>
          <a:srcRect l="21181" r="23939"/>
          <a:stretch/>
        </p:blipFill>
        <p:spPr bwMode="auto">
          <a:xfrm>
            <a:off x="2833688" y="4364038"/>
            <a:ext cx="1206500" cy="20796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4" name="Рисунок 13" descr="C:\Users\Мария\AppData\Local\Microsoft\Windows\INetCache\Content.Word\images (46).jpg"/>
          <p:cNvPicPr/>
          <p:nvPr/>
        </p:nvPicPr>
        <p:blipFill rotWithShape="1">
          <a:blip r:embed="rId12"/>
          <a:srcRect l="10830" t="6153" r="14473" b="6419"/>
          <a:stretch/>
        </p:blipFill>
        <p:spPr bwMode="auto">
          <a:xfrm>
            <a:off x="4572000" y="4364038"/>
            <a:ext cx="1763713" cy="221615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6" name="Рисунок 15" descr="C:\Users\Мария\AppData\Local\Microsoft\Windows\INetCache\Content.Word\Без названия (24).jpg"/>
          <p:cNvPicPr/>
          <p:nvPr/>
        </p:nvPicPr>
        <p:blipFill rotWithShape="1">
          <a:blip r:embed="rId13"/>
          <a:srcRect t="4378" b="18547"/>
          <a:stretch/>
        </p:blipFill>
        <p:spPr bwMode="auto">
          <a:xfrm>
            <a:off x="7043738" y="5033299"/>
            <a:ext cx="1768475" cy="110807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1228998"/>
          </a:xfrm>
        </p:spPr>
        <p:txBody>
          <a:bodyPr/>
          <a:lstStyle/>
          <a:p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Ребята, а знаете ли вы правила поведения в лесу? Назовите их.</a:t>
            </a:r>
            <a:endParaRPr lang="ru-RU" sz="40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00200"/>
            <a:ext cx="7272807" cy="5069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1619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Мария\AppData\Local\Microsoft\Windows\INetCache\Content.Word\images (40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6637" y="188640"/>
            <a:ext cx="8712968" cy="6552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9EE73D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Отгадайте загадку:</a:t>
            </a:r>
            <a:endParaRPr lang="ru-RU" sz="36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Вертикальный свиток 3"/>
          <p:cNvSpPr/>
          <p:nvPr/>
        </p:nvSpPr>
        <p:spPr>
          <a:xfrm>
            <a:off x="1403648" y="1700808"/>
            <a:ext cx="6696744" cy="4608512"/>
          </a:xfrm>
          <a:prstGeom prst="verticalScroll">
            <a:avLst/>
          </a:prstGeom>
          <a:solidFill>
            <a:srgbClr val="9EE73D"/>
          </a:solidFill>
          <a:ln>
            <a:solidFill>
              <a:srgbClr val="48780E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ru-RU" sz="4000" b="1" kern="150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Andale Sans UI"/>
                <a:cs typeface="Tahoma"/>
              </a:rPr>
              <a:t>Богатырь стоит богат</a:t>
            </a:r>
          </a:p>
          <a:p>
            <a:pPr algn="ctr">
              <a:spcAft>
                <a:spcPts val="0"/>
              </a:spcAft>
            </a:pPr>
            <a:r>
              <a:rPr lang="ru-RU" sz="4000" b="1" kern="150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Andale Sans UI"/>
                <a:cs typeface="Tahoma"/>
              </a:rPr>
              <a:t>Угощает всех ребят</a:t>
            </a:r>
          </a:p>
          <a:p>
            <a:pPr algn="ctr">
              <a:spcAft>
                <a:spcPts val="0"/>
              </a:spcAft>
            </a:pPr>
            <a:r>
              <a:rPr lang="ru-RU" sz="4000" b="1" kern="150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Andale Sans UI"/>
                <a:cs typeface="Tahoma"/>
              </a:rPr>
              <a:t>Ваню – земляникой,</a:t>
            </a:r>
          </a:p>
          <a:p>
            <a:pPr algn="ctr">
              <a:spcAft>
                <a:spcPts val="0"/>
              </a:spcAft>
            </a:pPr>
            <a:r>
              <a:rPr lang="ru-RU" sz="4000" b="1" kern="150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Andale Sans UI"/>
                <a:cs typeface="Tahoma"/>
              </a:rPr>
              <a:t>Таню – костяникой,</a:t>
            </a:r>
          </a:p>
          <a:p>
            <a:pPr algn="ctr">
              <a:spcAft>
                <a:spcPts val="0"/>
              </a:spcAft>
            </a:pPr>
            <a:r>
              <a:rPr lang="ru-RU" sz="4000" b="1" kern="150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Andale Sans UI"/>
                <a:cs typeface="Tahoma"/>
              </a:rPr>
              <a:t>Машеньку орешками</a:t>
            </a:r>
          </a:p>
          <a:p>
            <a:pPr marL="36195" marR="36195" algn="ctr">
              <a:spcAft>
                <a:spcPts val="0"/>
              </a:spcAft>
            </a:pPr>
            <a:r>
              <a:rPr lang="ru-RU" sz="4000" b="1" kern="150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Andale Sans UI"/>
                <a:cs typeface="Tahoma"/>
              </a:rPr>
              <a:t>Петю </a:t>
            </a:r>
            <a:r>
              <a:rPr lang="ru-RU" sz="4000" b="1" kern="150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ea typeface="Andale Sans UI"/>
                <a:cs typeface="Tahoma"/>
              </a:rPr>
              <a:t>сыроежками</a:t>
            </a:r>
            <a:endParaRPr lang="ru-RU" sz="4000" b="1" kern="150" dirty="0">
              <a:solidFill>
                <a:schemeClr val="accent6">
                  <a:lumMod val="50000"/>
                </a:schemeClr>
              </a:solidFill>
              <a:effectLst/>
              <a:latin typeface="Times New Roman"/>
              <a:ea typeface="Andale Sans UI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474488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 dir="vert"/>
      </p:transition>
    </mc:Choice>
    <mc:Fallback xmlns="">
      <p:transition spd="slow">
        <p:checke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"/>
                    </a14:imgEffect>
                    <a14:imgEffect>
                      <a14:brightnessContrast bright="8000" contrast="24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57266" y="138305"/>
            <a:ext cx="8928100" cy="662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3"/>
            <a:ext cx="8856984" cy="3384376"/>
          </a:xfrm>
          <a:solidFill>
            <a:srgbClr val="A8E951"/>
          </a:solidFill>
        </p:spPr>
        <p:txBody>
          <a:bodyPr/>
          <a:lstStyle/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Лес  - это наш «зелёный друг»,  где  множество деревьев, кустарников и цветов. Лес – это дом  и сказочно богатая столовая для всех его лесных обитателей и для нас с вами. И только незнающим людям кажется, что в лесу нет ничего интересного. Несметные сокровища зелёных растений таит в себе лес. А все ли мы знаем эти растения?</a:t>
            </a:r>
            <a:endParaRPr lang="ru-RU" sz="28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591193"/>
            <a:ext cx="4113347" cy="31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645025"/>
            <a:ext cx="3958407" cy="302433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8221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1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1030</TotalTime>
  <Words>618</Words>
  <Application>Microsoft Office PowerPoint</Application>
  <PresentationFormat>Экран (4:3)</PresentationFormat>
  <Paragraphs>50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9" baseType="lpstr">
      <vt:lpstr>Andale Sans UI</vt:lpstr>
      <vt:lpstr>Arial</vt:lpstr>
      <vt:lpstr>Calibri</vt:lpstr>
      <vt:lpstr>Tahoma</vt:lpstr>
      <vt:lpstr>Times New Roman</vt:lpstr>
      <vt:lpstr>Тема Office</vt:lpstr>
      <vt:lpstr>Викторина по ознакомлению дошкольников с окружающим миром «По лесным тропам»</vt:lpstr>
      <vt:lpstr>Дорогие ребята!  Знать и любить свой край, где ты живёшь, беречь природу и сохранять её богатства, должен каждый из вас. Хорошие ли вы знатоки природы, узнаем по викторине «По лесным тропам». Перед вами ряд разноплановых вопросов по ознакомлению с жизнью леса. Постарайтесь правильно ответить на них. Желаю успеха!</vt:lpstr>
      <vt:lpstr>Перед вами различные предметы. Ваша задача выбрать те, которые необходимы для прогулки в лес, а лишние убрать.</vt:lpstr>
      <vt:lpstr>Презентация PowerPoint</vt:lpstr>
      <vt:lpstr>Ребята, а знаете ли вы правила поведения в лесу? Назовите их.</vt:lpstr>
      <vt:lpstr>Презентация PowerPoint</vt:lpstr>
      <vt:lpstr>Отгадайте загадку:</vt:lpstr>
      <vt:lpstr>Презентация PowerPoint</vt:lpstr>
      <vt:lpstr>Лес  - это наш «зелёный друг»,  где  множество деревьев, кустарников и цветов. Лес – это дом  и сказочно богатая столовая для всех его лесных обитателей и для нас с вами. И только незнающим людям кажется, что в лесу нет ничего интересного. Несметные сокровища зелёных растений таит в себе лес. А все ли мы знаем эти растения?</vt:lpstr>
      <vt:lpstr>Перед вами плоды, отгадайте с какого они дерева?</vt:lpstr>
      <vt:lpstr>Презентация PowerPoint</vt:lpstr>
      <vt:lpstr>Презентация PowerPoint</vt:lpstr>
      <vt:lpstr>Презентация PowerPoint</vt:lpstr>
      <vt:lpstr>Презентация PowerPoint</vt:lpstr>
      <vt:lpstr>Отгадайте, с какого дерева эти плоды?</vt:lpstr>
      <vt:lpstr>Презентация PowerPoint</vt:lpstr>
      <vt:lpstr>Презентация PowerPoint</vt:lpstr>
      <vt:lpstr>Кто живёт в лесу?</vt:lpstr>
      <vt:lpstr>Презентация PowerPoint</vt:lpstr>
      <vt:lpstr>Презентация PowerPoint</vt:lpstr>
      <vt:lpstr>Лес является не только домом для многих лесных обитателей. Лес это настоящая скатерть – самобранка. Чем ещё богат лес?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Мария</dc:creator>
  <cp:lastModifiedBy>Максим Баранов</cp:lastModifiedBy>
  <cp:revision>71</cp:revision>
  <dcterms:created xsi:type="dcterms:W3CDTF">2017-04-25T14:48:51Z</dcterms:created>
  <dcterms:modified xsi:type="dcterms:W3CDTF">2022-06-07T13:11:18Z</dcterms:modified>
</cp:coreProperties>
</file>