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79" r:id="rId3"/>
    <p:sldId id="280" r:id="rId4"/>
    <p:sldId id="264" r:id="rId5"/>
    <p:sldId id="281" r:id="rId6"/>
    <p:sldId id="261" r:id="rId7"/>
    <p:sldId id="282" r:id="rId8"/>
    <p:sldId id="263" r:id="rId9"/>
    <p:sldId id="262" r:id="rId10"/>
    <p:sldId id="265" r:id="rId11"/>
    <p:sldId id="266" r:id="rId12"/>
    <p:sldId id="267" r:id="rId13"/>
    <p:sldId id="271" r:id="rId14"/>
    <p:sldId id="283" r:id="rId15"/>
    <p:sldId id="272" r:id="rId16"/>
    <p:sldId id="277" r:id="rId17"/>
    <p:sldId id="275" r:id="rId18"/>
    <p:sldId id="273" r:id="rId19"/>
    <p:sldId id="269" r:id="rId20"/>
    <p:sldId id="284" r:id="rId21"/>
    <p:sldId id="268" r:id="rId22"/>
    <p:sldId id="274" r:id="rId23"/>
    <p:sldId id="285" r:id="rId24"/>
    <p:sldId id="278" r:id="rId25"/>
    <p:sldId id="276" r:id="rId26"/>
    <p:sldId id="286" r:id="rId27"/>
    <p:sldId id="256" r:id="rId28"/>
    <p:sldId id="257" r:id="rId29"/>
    <p:sldId id="258" r:id="rId30"/>
    <p:sldId id="259" r:id="rId3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836712"/>
            <a:ext cx="7772400" cy="30399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Формирование вокально-хорового искусства в творчестве М. Н. Жиркова.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2312565"/>
          </a:xfrm>
        </p:spPr>
        <p:txBody>
          <a:bodyPr>
            <a:normAutofit/>
          </a:bodyPr>
          <a:lstStyle/>
          <a:p>
            <a:endParaRPr lang="ru-RU" sz="3600" b="1" dirty="0" smtClean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Подготовила: преподаватель Кысыл-Сырского филиала «ВДШИ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им.М.Н.Жиркова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» Фисенко Юля Вячеславовна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30" y="2132856"/>
            <a:ext cx="5328592" cy="33149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116632"/>
            <a:ext cx="8229600" cy="1600200"/>
          </a:xfrm>
        </p:spPr>
        <p:txBody>
          <a:bodyPr/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Московская  государственная консерватория  им.  П. Чайковского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44824"/>
            <a:ext cx="34042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В 1933 году, будучи уже талантливым организатором художественной самодеятельности М.Н. Жирков направляется на учебу в Московскую государственную консерваторию им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 П.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И.Чайковского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В течение трех лет занимается в классе композиции, обучается  фортепиано, скрипке, вокалу,  хоровому дирижированию. Во время учебы Жирков организовывает небольшой хор студентов.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28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4" y="1815766"/>
            <a:ext cx="7943850" cy="41243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404664"/>
            <a:ext cx="8148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Yanone Kaffeesatz"/>
              </a:rPr>
              <a:t>Якутский государственный драматический театр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56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086200" cy="28083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1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84664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6648">
                        <a:shade val="20000"/>
                        <a:satMod val="245000"/>
                      </a:srgbClr>
                    </a:gs>
                    <a:gs pos="43000">
                      <a:srgbClr val="846648">
                        <a:satMod val="255000"/>
                      </a:srgbClr>
                    </a:gs>
                    <a:gs pos="48000">
                      <a:srgbClr val="846648">
                        <a:shade val="85000"/>
                        <a:satMod val="255000"/>
                      </a:srgbClr>
                    </a:gs>
                    <a:gs pos="100000">
                      <a:srgbClr val="84664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Якутский   государственный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84664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6648">
                        <a:shade val="20000"/>
                        <a:satMod val="245000"/>
                      </a:srgbClr>
                    </a:gs>
                    <a:gs pos="43000">
                      <a:srgbClr val="846648">
                        <a:satMod val="255000"/>
                      </a:srgbClr>
                    </a:gs>
                    <a:gs pos="48000">
                      <a:srgbClr val="846648">
                        <a:shade val="85000"/>
                        <a:satMod val="255000"/>
                      </a:srgbClr>
                    </a:gs>
                    <a:gs pos="100000">
                      <a:srgbClr val="84664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национальный  хор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6946" y="1556792"/>
            <a:ext cx="40627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В1936 году при Якутском драматическом театре им был создан Якутский государственный национальный хор, где  он был руководителем.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В это время Марк Николаевич Жирков  стал кузницей первых якутских профессиональных певцов.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72034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188640"/>
            <a:ext cx="8229600" cy="1152128"/>
          </a:xfrm>
        </p:spPr>
        <p:txBody>
          <a:bodyPr/>
          <a:lstStyle/>
          <a:p>
            <a:r>
              <a:rPr lang="ru-RU" sz="4400" dirty="0">
                <a:solidFill>
                  <a:schemeClr val="accent3">
                    <a:lumMod val="75000"/>
                  </a:schemeClr>
                </a:solidFill>
              </a:rPr>
              <a:t>Генрих Ильич </a:t>
            </a:r>
            <a:r>
              <a:rPr lang="ru-RU" sz="4400" dirty="0" err="1">
                <a:solidFill>
                  <a:schemeClr val="accent3">
                    <a:lumMod val="75000"/>
                  </a:schemeClr>
                </a:solidFill>
              </a:rPr>
              <a:t>Литинский</a:t>
            </a: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72816"/>
            <a:ext cx="3312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17 марта </a:t>
            </a:r>
            <a:r>
              <a:rPr lang="ru-RU" sz="2000" dirty="0" smtClean="0"/>
              <a:t>1901,г. </a:t>
            </a:r>
            <a:r>
              <a:rPr lang="ru-RU" sz="2000" dirty="0"/>
              <a:t>Липовец -</a:t>
            </a:r>
            <a:r>
              <a:rPr lang="ru-RU" sz="2000" dirty="0" smtClean="0"/>
              <a:t>26 </a:t>
            </a:r>
            <a:r>
              <a:rPr lang="ru-RU" sz="2000" dirty="0"/>
              <a:t>июля 1985, </a:t>
            </a:r>
            <a:r>
              <a:rPr lang="ru-RU" sz="2000" dirty="0" err="1" smtClean="0"/>
              <a:t>г.Москва</a:t>
            </a:r>
            <a:r>
              <a:rPr lang="ru-RU" sz="2000" dirty="0" smtClean="0"/>
              <a:t> </a:t>
            </a:r>
            <a:r>
              <a:rPr lang="ru-RU" sz="2000" dirty="0"/>
              <a:t>— советский композитор и </a:t>
            </a:r>
            <a:r>
              <a:rPr lang="ru-RU" sz="2000" dirty="0" smtClean="0"/>
              <a:t>педагог, профессор, заслуженный </a:t>
            </a:r>
            <a:r>
              <a:rPr lang="ru-RU" sz="2000" dirty="0"/>
              <a:t>деятель искусств РСФСР (1957) и Чувашской АССР. Народный артист Якутской АССР и Татарской АССР.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126694" cy="50806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73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301824"/>
            <a:ext cx="8229600" cy="1152128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Содружество </a:t>
            </a:r>
            <a:r>
              <a:rPr lang="ru-RU" sz="3200" dirty="0" err="1" smtClean="0">
                <a:solidFill>
                  <a:srgbClr val="002060"/>
                </a:solidFill>
              </a:rPr>
              <a:t>М.Жиркова</a:t>
            </a:r>
            <a:r>
              <a:rPr lang="ru-RU" sz="3200" dirty="0" smtClean="0">
                <a:solidFill>
                  <a:srgbClr val="002060"/>
                </a:solidFill>
              </a:rPr>
              <a:t>  с Генрихом Ильичом </a:t>
            </a:r>
            <a:r>
              <a:rPr lang="ru-RU" sz="3200" dirty="0" err="1" smtClean="0">
                <a:solidFill>
                  <a:srgbClr val="002060"/>
                </a:solidFill>
              </a:rPr>
              <a:t>Литинским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72816"/>
            <a:ext cx="33123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</a:t>
            </a:r>
            <a:r>
              <a:rPr lang="ru-RU" sz="2000" dirty="0"/>
              <a:t>процессе </a:t>
            </a:r>
            <a:r>
              <a:rPr lang="ru-RU" sz="2000" dirty="0" smtClean="0"/>
              <a:t> </a:t>
            </a:r>
            <a:r>
              <a:rPr lang="ru-RU" sz="2000" dirty="0"/>
              <a:t>творческого </a:t>
            </a:r>
            <a:r>
              <a:rPr lang="ru-RU" sz="2000" dirty="0" smtClean="0"/>
              <a:t>союза </a:t>
            </a:r>
            <a:r>
              <a:rPr lang="ru-RU" sz="2000" dirty="0" err="1" smtClean="0"/>
              <a:t>М.Жиркова</a:t>
            </a:r>
            <a:r>
              <a:rPr lang="ru-RU" sz="2000" dirty="0" smtClean="0"/>
              <a:t> и </a:t>
            </a:r>
            <a:r>
              <a:rPr lang="ru-RU" sz="2000" dirty="0" err="1" smtClean="0"/>
              <a:t>Г.Литинского</a:t>
            </a:r>
            <a:r>
              <a:rPr lang="ru-RU" sz="2000" dirty="0" smtClean="0"/>
              <a:t> </a:t>
            </a:r>
            <a:r>
              <a:rPr lang="ru-RU" sz="2000" dirty="0"/>
              <a:t>в 1945 году рождается опера “</a:t>
            </a:r>
            <a:r>
              <a:rPr lang="ru-RU" sz="2000" dirty="0" err="1"/>
              <a:t>Дьулуйар</a:t>
            </a:r>
            <a:r>
              <a:rPr lang="ru-RU" sz="2000" dirty="0"/>
              <a:t> </a:t>
            </a:r>
            <a:r>
              <a:rPr lang="ru-RU" sz="2000" dirty="0" err="1"/>
              <a:t>Нюргун</a:t>
            </a:r>
            <a:r>
              <a:rPr lang="ru-RU" sz="2000" dirty="0"/>
              <a:t> </a:t>
            </a:r>
            <a:r>
              <a:rPr lang="ru-RU" sz="2000" dirty="0" err="1"/>
              <a:t>Боотур</a:t>
            </a:r>
            <a:r>
              <a:rPr lang="ru-RU" sz="2000" dirty="0"/>
              <a:t>”. Немного позднее в 1947 году композиторы создают оперу “</a:t>
            </a:r>
            <a:r>
              <a:rPr lang="ru-RU" sz="2000" dirty="0" err="1"/>
              <a:t>Сыгый</a:t>
            </a:r>
            <a:r>
              <a:rPr lang="ru-RU" sz="2000" dirty="0"/>
              <a:t> </a:t>
            </a:r>
            <a:r>
              <a:rPr lang="ru-RU" sz="2000" dirty="0" err="1"/>
              <a:t>Кырынаастыыр</a:t>
            </a:r>
            <a:r>
              <a:rPr lang="ru-RU" sz="2000" dirty="0"/>
              <a:t>”, кантаты, театрализованный концерт “</a:t>
            </a:r>
            <a:r>
              <a:rPr lang="ru-RU" sz="2000" dirty="0" err="1"/>
              <a:t>Ысыах</a:t>
            </a:r>
            <a:r>
              <a:rPr lang="ru-RU" sz="2000" dirty="0"/>
              <a:t>”, 35 песен для хора.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126694" cy="50806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67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6" y="2060848"/>
            <a:ext cx="7620000" cy="44481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6846" y="260648"/>
            <a:ext cx="8229600" cy="1600200"/>
          </a:xfrm>
        </p:spPr>
        <p:txBody>
          <a:bodyPr/>
          <a:lstStyle/>
          <a:p>
            <a:r>
              <a:rPr lang="ru-RU" sz="2400" b="1" cap="all" dirty="0" smtClean="0">
                <a:ln w="9000" cmpd="sng">
                  <a:solidFill>
                    <a:srgbClr val="84664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6648">
                        <a:shade val="20000"/>
                        <a:satMod val="245000"/>
                      </a:srgbClr>
                    </a:gs>
                    <a:gs pos="43000">
                      <a:srgbClr val="846648">
                        <a:satMod val="255000"/>
                      </a:srgbClr>
                    </a:gs>
                    <a:gs pos="48000">
                      <a:srgbClr val="846648">
                        <a:shade val="85000"/>
                        <a:satMod val="255000"/>
                      </a:srgbClr>
                    </a:gs>
                    <a:gs pos="100000">
                      <a:srgbClr val="84664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Опера  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Дьулуйар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Нюргун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Боотур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(1945г)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19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b="12903"/>
          <a:stretch/>
        </p:blipFill>
        <p:spPr bwMode="auto">
          <a:xfrm>
            <a:off x="179512" y="2564904"/>
            <a:ext cx="8784976" cy="355220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rgbClr val="84664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6648">
                        <a:shade val="20000"/>
                        <a:satMod val="245000"/>
                      </a:srgbClr>
                    </a:gs>
                    <a:gs pos="43000">
                      <a:srgbClr val="846648">
                        <a:satMod val="255000"/>
                      </a:srgbClr>
                    </a:gs>
                    <a:gs pos="48000">
                      <a:srgbClr val="846648">
                        <a:shade val="85000"/>
                        <a:satMod val="255000"/>
                      </a:srgbClr>
                    </a:gs>
                    <a:gs pos="100000">
                      <a:srgbClr val="84664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Опера   </a:t>
            </a:r>
            <a:r>
              <a:rPr lang="ru-RU" sz="5400" dirty="0" err="1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Дьулуйар</a:t>
            </a:r>
            <a:r>
              <a:rPr lang="ru-RU" sz="5400" dirty="0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 </a:t>
            </a:r>
            <a:r>
              <a:rPr lang="ru-RU" sz="5400" dirty="0" err="1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Нюргун</a:t>
            </a:r>
            <a:r>
              <a:rPr lang="ru-RU" sz="5400" dirty="0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 </a:t>
            </a:r>
            <a:r>
              <a:rPr lang="ru-RU" sz="5400" dirty="0" err="1" smtClean="0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Боотур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516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0" y="1916832"/>
            <a:ext cx="7620000" cy="46543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21090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>
                <a:ln w="9000" cmpd="sng">
                  <a:solidFill>
                    <a:srgbClr val="84664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6648">
                        <a:shade val="20000"/>
                        <a:satMod val="245000"/>
                      </a:srgbClr>
                    </a:gs>
                    <a:gs pos="43000">
                      <a:srgbClr val="846648">
                        <a:satMod val="255000"/>
                      </a:srgbClr>
                    </a:gs>
                    <a:gs pos="48000">
                      <a:srgbClr val="846648">
                        <a:shade val="85000"/>
                        <a:satMod val="255000"/>
                      </a:srgbClr>
                    </a:gs>
                    <a:gs pos="100000">
                      <a:srgbClr val="84664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Опера </a:t>
            </a:r>
            <a:r>
              <a:rPr lang="ru-RU" sz="5400" dirty="0" err="1" smtClean="0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Сыгый</a:t>
            </a:r>
            <a:r>
              <a:rPr lang="ru-RU" sz="5400" dirty="0" smtClean="0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 </a:t>
            </a:r>
            <a:r>
              <a:rPr lang="ru-RU" sz="5400" dirty="0" err="1" smtClean="0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Кырынаастыыр</a:t>
            </a:r>
            <a:endParaRPr lang="ru-RU" sz="5400" dirty="0" smtClean="0">
              <a:solidFill>
                <a:srgbClr val="846648">
                  <a:lumMod val="75000"/>
                </a:srgbClr>
              </a:solidFill>
              <a:latin typeface="Times New Roman"/>
              <a:ea typeface="Calibri"/>
            </a:endParaRPr>
          </a:p>
          <a:p>
            <a:r>
              <a:rPr lang="ru-RU" sz="3600" dirty="0" smtClean="0">
                <a:solidFill>
                  <a:srgbClr val="846648">
                    <a:lumMod val="75000"/>
                  </a:srgbClr>
                </a:solidFill>
                <a:latin typeface="Times New Roman"/>
                <a:ea typeface="Calibri"/>
              </a:rPr>
              <a:t>1947г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92329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5785"/>
            <a:ext cx="8208912" cy="544145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9147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Театрализованный концерт ЫСЫАХ </a:t>
            </a:r>
            <a:r>
              <a:rPr lang="ru-RU" sz="2400" dirty="0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(1947г)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7819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70" y="2492896"/>
            <a:ext cx="2952328" cy="42210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5" y="555612"/>
            <a:ext cx="2808312" cy="387456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98" y="1628800"/>
            <a:ext cx="2774033" cy="38782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239988"/>
            <a:ext cx="567495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Собрания якутских песен</a:t>
            </a:r>
          </a:p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Марком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Н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иколаевичем </a:t>
            </a: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                       </a:t>
            </a:r>
            <a:r>
              <a:rPr lang="ru-RU" sz="36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Жирковым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184" y="4603440"/>
            <a:ext cx="31206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ea typeface="Calibri"/>
              </a:rPr>
              <a:t>Марк </a:t>
            </a:r>
            <a:r>
              <a:rPr lang="ru-RU" dirty="0">
                <a:latin typeface="Times New Roman"/>
                <a:ea typeface="Calibri"/>
              </a:rPr>
              <a:t>Николаевич Жирков,  записывал и обрабатывал якутские народные песни. Издал сборник “Якутские песни для голоса и хора с сопровождением фортепиано”.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12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531440"/>
            <a:ext cx="8229600" cy="1600200"/>
          </a:xfrm>
        </p:spPr>
        <p:txBody>
          <a:bodyPr/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и задачи проекта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Сегодня и каждый год мы обращаемся к теме, посвящённой творчеству первого композитора Якутии Марку Николаевичу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Жиркову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, который  внёс  огромный вклад в развитие профессиональной музыкальной культуры народов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саха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4958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Цель моего доклада узнать о развитии и формировании вокально-хорового искусства в творчестве Марка Николаевича Жиркова. Каким образом ему удалось совместить народные традиции, народный фольклор с профессиональной музыкой?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44958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Задача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состоит в том, чтоб уважать, сохранять и развивать принципы традиционной  культуры народов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саха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  <a:cs typeface="Times New Roman"/>
              </a:rPr>
              <a:t>  с помощью осмысления и передачи из уст в уста и из поколения в поколение.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279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Работа с якутским национальным хором (1936-1940гг)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С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 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1936г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.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М.Н.Жирков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является организатором  исполнительской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композиторской деятельности ,работает 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в качестве художественного руководителя якутского национального хора  .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Calibri"/>
              </a:rPr>
              <a:t>Хор довольно быстро осваивает многоголосное пение и создает условия  для воспитания национальных кадров, хотя далось это нелегко. Многие хористы, как отмечал Жирков, обладали ограниченным диапазоном голоса, слабой слуховой восприимчивостью в новой для них системе интонирования и долго осваивали музыкальную грамоту, испытывая большие трудности при вхождении в репертуар.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37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64" y="2204864"/>
            <a:ext cx="5529947" cy="40036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9114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9C525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Решение проблемы в хоровом искусстве</a:t>
            </a:r>
          </a:p>
          <a:p>
            <a:r>
              <a:rPr lang="ru-RU" sz="3600" dirty="0" smtClean="0">
                <a:solidFill>
                  <a:srgbClr val="9C525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373" y="1772816"/>
            <a:ext cx="3368691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 этих сложных условиях Жирков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решает увеличить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состав хора, приглашая всех желающих и добиться существенного роста исполнительского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мастерства, расширяет средства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музыкальной выразительности за счёт введения в коллектив инструменталистов.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Также, к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работе хора были привлечены концертмейстер и педагог-вокалист, а сам коллектив значительно увеличился.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58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86508"/>
            <a:ext cx="4536504" cy="328498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78325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Хоровые сцены из оперы «Евгений </a:t>
            </a:r>
          </a:p>
          <a:p>
            <a:pPr algn="ctr"/>
            <a:r>
              <a:rPr lang="ru-RU" sz="3600" dirty="0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Онегин» </a:t>
            </a:r>
            <a:r>
              <a:rPr lang="ru-RU" sz="3600" dirty="0" err="1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П.И.Чайковского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646" y="1484784"/>
            <a:ext cx="3600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Рост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исполнительской культуры хора, появление инструментального ансамбля позволили включать в репертуар наряду с народными и авторскими песнями произведения русской музыки. </a:t>
            </a:r>
            <a:endParaRPr lang="ru-RU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Примером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служит концертная программа, посвященная 100-летию со дня гибели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А.С.Пушкина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состоявшая из сочинений разных авторов и разных жанров на тексты поэта — хоры «Узник», «Зимний вечер», хоровые сцены из I и III действий оперы «Евгений Онегин» Чайковского, ряд песен русских советских авторов.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2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49072" cy="5661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44522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 Оценивая деятельность М.Н. Жиркова в области формирования хоровой и сольной вокальной культуры Якутии,  необходимо отметить его огромный вклад в оперно-хоровое творчество, в котором, подобно гениальному </a:t>
            </a:r>
            <a:r>
              <a:rPr lang="ru-RU" dirty="0" err="1">
                <a:latin typeface="Times New Roman"/>
                <a:ea typeface="Calibri"/>
              </a:rPr>
              <a:t>М.И.Глинке</a:t>
            </a:r>
            <a:r>
              <a:rPr lang="ru-RU" dirty="0">
                <a:latin typeface="Times New Roman"/>
                <a:ea typeface="Calibri"/>
              </a:rPr>
              <a:t>, хоровыми средствами ярко обрисован образ народа.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571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3960440" cy="50405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700808"/>
            <a:ext cx="3312368" cy="431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Нужно отметить огромную роль в деле подготовки первых якутских вокалистов, способных поднять национальное искусство до масштаба мирового уровня; в организации и становлении музыкального образования и разных форм коллективного музицирования.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Роль М. </a:t>
            </a:r>
            <a:r>
              <a:rPr lang="ru-RU" sz="3600" dirty="0" err="1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Н.Жиркова</a:t>
            </a:r>
            <a:r>
              <a:rPr lang="ru-RU" sz="3600" dirty="0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в формировании </a:t>
            </a:r>
          </a:p>
          <a:p>
            <a:r>
              <a:rPr lang="ru-RU" sz="3600" dirty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в</a:t>
            </a:r>
            <a:r>
              <a:rPr lang="ru-RU" sz="3600" dirty="0" smtClean="0">
                <a:solidFill>
                  <a:srgbClr val="E68422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окально-хорового искусства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345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712968" cy="172354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Первые  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вокалисты Якутии          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67136"/>
            <a:ext cx="2304256" cy="201622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3266"/>
          <a:stretch/>
        </p:blipFill>
        <p:spPr bwMode="auto">
          <a:xfrm>
            <a:off x="3780369" y="1844824"/>
            <a:ext cx="1913823" cy="20608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470" y="4221088"/>
            <a:ext cx="23042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Анна </a:t>
            </a:r>
          </a:p>
          <a:p>
            <a:pPr lvl="0" algn="ctr"/>
            <a:r>
              <a:rPr lang="ru-RU" sz="28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Егорова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(оперная певица)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1915-1995гг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8626" y="4095363"/>
            <a:ext cx="2286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Екатерина</a:t>
            </a:r>
          </a:p>
          <a:p>
            <a:pPr lvl="0" algn="ctr"/>
            <a:r>
              <a:rPr lang="ru-RU" sz="28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Захарова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(певица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«якутский жаворонок»)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1920 -1945гг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44824"/>
            <a:ext cx="1428750" cy="20002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40689" y="3976557"/>
            <a:ext cx="243848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Николай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Харитонов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(певец-актёр)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1915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– 1960гг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2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1"/>
            <a:ext cx="113772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64369"/>
            <a:ext cx="4445000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272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Кроссворд по теме: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9"/>
            <a:ext cx="8229600" cy="2664296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200" b="1" dirty="0" smtClean="0">
                <a:ln/>
                <a:solidFill>
                  <a:schemeClr val="bg2">
                    <a:lumMod val="10000"/>
                  </a:schemeClr>
                </a:solidFill>
                <a:latin typeface="+mn-lt"/>
              </a:rPr>
              <a:t>Формирование </a:t>
            </a:r>
          </a:p>
          <a:p>
            <a:pPr marL="0" indent="0" algn="ctr">
              <a:buNone/>
            </a:pPr>
            <a:r>
              <a:rPr lang="ru-RU" sz="3200" b="1" dirty="0" smtClean="0">
                <a:ln/>
                <a:solidFill>
                  <a:schemeClr val="bg2">
                    <a:lumMod val="10000"/>
                  </a:schemeClr>
                </a:solidFill>
                <a:latin typeface="+mn-lt"/>
              </a:rPr>
              <a:t>вокально-хорового искусства</a:t>
            </a:r>
          </a:p>
          <a:p>
            <a:pPr marL="0" indent="0" algn="ctr">
              <a:buNone/>
            </a:pPr>
            <a:r>
              <a:rPr lang="ru-RU" sz="3200" b="1" dirty="0">
                <a:ln/>
                <a:solidFill>
                  <a:schemeClr val="bg2">
                    <a:lumMod val="10000"/>
                  </a:schemeClr>
                </a:solidFill>
                <a:latin typeface="+mn-lt"/>
              </a:rPr>
              <a:t>в</a:t>
            </a:r>
            <a:r>
              <a:rPr lang="ru-RU" sz="3200" b="1" dirty="0" smtClean="0">
                <a:ln/>
                <a:solidFill>
                  <a:schemeClr val="bg2">
                    <a:lumMod val="10000"/>
                  </a:schemeClr>
                </a:solidFill>
                <a:latin typeface="+mn-lt"/>
              </a:rPr>
              <a:t> творчестве </a:t>
            </a:r>
          </a:p>
          <a:p>
            <a:pPr marL="0" indent="0" algn="ctr">
              <a:buNone/>
            </a:pPr>
            <a:r>
              <a:rPr lang="ru-RU" sz="3200" b="1" dirty="0" smtClean="0">
                <a:ln/>
                <a:solidFill>
                  <a:schemeClr val="bg2">
                    <a:lumMod val="10000"/>
                  </a:schemeClr>
                </a:solidFill>
                <a:latin typeface="+mn-lt"/>
              </a:rPr>
              <a:t>Марка Николаевича Жиркова.</a:t>
            </a: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509120"/>
            <a:ext cx="40254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/>
                <a:solidFill>
                  <a:schemeClr val="bg2">
                    <a:lumMod val="10000"/>
                  </a:schemeClr>
                </a:solidFill>
              </a:rPr>
              <a:t>Подготовил: </a:t>
            </a:r>
          </a:p>
          <a:p>
            <a:r>
              <a:rPr lang="ru-RU" sz="2000" b="1" dirty="0" smtClean="0">
                <a:ln/>
                <a:solidFill>
                  <a:schemeClr val="bg2">
                    <a:lumMod val="10000"/>
                  </a:schemeClr>
                </a:solidFill>
              </a:rPr>
              <a:t>ученик 6 класса ДШИ</a:t>
            </a:r>
          </a:p>
          <a:p>
            <a:r>
              <a:rPr lang="ru-RU" sz="2000" b="1" dirty="0" smtClean="0">
                <a:ln/>
                <a:solidFill>
                  <a:schemeClr val="bg2">
                    <a:lumMod val="10000"/>
                  </a:schemeClr>
                </a:solidFill>
              </a:rPr>
              <a:t>Молотов Артём</a:t>
            </a:r>
          </a:p>
          <a:p>
            <a:r>
              <a:rPr lang="ru-RU" sz="2000" b="1" dirty="0">
                <a:ln/>
                <a:solidFill>
                  <a:schemeClr val="bg2">
                    <a:lumMod val="10000"/>
                  </a:schemeClr>
                </a:solidFill>
              </a:rPr>
              <a:t>р</a:t>
            </a:r>
            <a:r>
              <a:rPr lang="ru-RU" sz="2000" b="1" dirty="0" smtClean="0">
                <a:ln/>
                <a:solidFill>
                  <a:schemeClr val="bg2">
                    <a:lumMod val="10000"/>
                  </a:schemeClr>
                </a:solidFill>
              </a:rPr>
              <a:t>уководитель:</a:t>
            </a:r>
          </a:p>
          <a:p>
            <a:r>
              <a:rPr lang="ru-RU" sz="2000" b="1" dirty="0" smtClean="0">
                <a:ln/>
                <a:solidFill>
                  <a:schemeClr val="bg2">
                    <a:lumMod val="10000"/>
                  </a:schemeClr>
                </a:solidFill>
              </a:rPr>
              <a:t>Фисенко Юлия </a:t>
            </a:r>
            <a:r>
              <a:rPr lang="ru-RU" sz="2000" b="1" dirty="0">
                <a:ln/>
                <a:solidFill>
                  <a:schemeClr val="bg2">
                    <a:lumMod val="10000"/>
                  </a:schemeClr>
                </a:solidFill>
              </a:rPr>
              <a:t>В</a:t>
            </a:r>
            <a:r>
              <a:rPr lang="ru-RU" sz="2000" b="1" dirty="0" smtClean="0">
                <a:ln/>
                <a:solidFill>
                  <a:schemeClr val="bg2">
                    <a:lumMod val="10000"/>
                  </a:schemeClr>
                </a:solidFill>
              </a:rPr>
              <a:t>ячеславовна.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88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139952" y="404664"/>
            <a:ext cx="432048" cy="43204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01" y="83671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130026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085756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9049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09" y="26397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09" y="310330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09" y="35668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09" y="403040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15" y="403040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59" y="40520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52" y="8529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02" y="83671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02" y="8529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29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8529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889814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8831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898670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09" y="82933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52" y="131649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52" y="17800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09" y="21978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17" y="265404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17" y="311067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17" y="35668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17" y="403040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50" y="21978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02" y="21978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51" y="21978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01" y="21978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54" y="21978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1978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19049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19049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197865"/>
            <a:ext cx="47930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75202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64712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310330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358851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05206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4939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04" y="3611096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04" y="4516074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979624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09" y="5443174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04" y="5901290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04" y="634465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30" y="266141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4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40" y="26397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90" y="26397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43" y="261762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93" y="261762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3" y="259550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67" y="403040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0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30" y="402994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500" y="402994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2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50" y="402994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3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00" y="402994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4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05" y="358851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05" y="449349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6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05" y="4936860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7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00" y="538022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8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57" y="447525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9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65" y="491667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0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80" y="538022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1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65" y="584377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2" name="Picture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9" y="591409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3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591409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4" name="Picture 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54" y="591409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09" y="5901290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6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02" y="588110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7" name="Picture 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59" y="591409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8" name="Picture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09" y="591409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9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00" y="5914098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4415" y="83859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27600" y="868056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40417" y="365441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3.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84611" y="2215578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4.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75327" y="2215578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5.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37802" y="175297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6.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9143" y="259550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7.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21452" y="3611096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8.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324526" y="4026102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9.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41468" y="403861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10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09731" y="3611096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11.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58953" y="402610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12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213153" y="590129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493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Вопросы: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 вертикали: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2.Каким был первый оркестр, созданный в годы учёбы 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ысшем училище?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3.Что организовал Марк в студенческие годы в Консерватории?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5.Что создали в тесном сотрудничестве М.Жирков 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Г.Литинский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1945 году?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6.Город, где родился М.Жирков?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8.Как называется театральный концерт, созданный в 1947 году?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9.Как называется одно из хоровых произведений, поставленных в честь 100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гибели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А.Пушкина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11.Каким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муз.инструментом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овладел Марк в Консерватории?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 горизонтали: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 какой консерватории учился М.Н.Жирков?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4.Основоположник якутской литературы, с которым сотрудничал М.Жирков?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7.На какие традиции опирался М.Жирков в вокально-хоровом творчестве?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10.Имя основателя первой музыкальной школы Якутии?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12.Как назывался вокальный коллектив, созданный на базе хора?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13.Профессор, с которым сотрудничал М.Жирков в создании опер?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1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87424"/>
            <a:ext cx="8229600" cy="1600200"/>
          </a:xfrm>
        </p:spPr>
        <p:txBody>
          <a:bodyPr/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 и значимость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Актуальность 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и значимость  темы заложена в том, чтобы чтить память великих людей, не забывать о том, что они сделали для народа. Мы неоднократно наслаждаемся современной профессиональной музыкальной культурой, которая радует нас прекрасными народными напевами и звучанием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хомуса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 под эстрадное сопровождение, незабываемое и восхищающее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олонхо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, эстрадное пение, включающее разные стили народного пения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дьииритии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 и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дэгэрэн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. Всем этим мы обязаны первому профессиональному  композитору Марку Николаевичу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Жиркову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 и его ученикам- последователям.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365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на кроссворд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556792"/>
            <a:ext cx="3178696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1.Московской                                             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2.Струнный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3.Хор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4.Кулаковский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5.Оперу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6.Вилюйск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Дэгэрэн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Ысыах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«Узник»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10.Марк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11.Скрипка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12.Студия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13.Литинский</a:t>
            </a: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905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20387"/>
            <a:ext cx="3672408" cy="49825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62881" y="0"/>
            <a:ext cx="8229600" cy="1600200"/>
          </a:xfrm>
        </p:spPr>
        <p:txBody>
          <a:bodyPr/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Марк Николаевич Жирков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20387"/>
            <a:ext cx="23118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Родился: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08.04.1892г</a:t>
            </a:r>
          </a:p>
          <a:p>
            <a:r>
              <a:rPr lang="ru-RU" sz="3200" b="1" dirty="0" err="1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г.Вилюйск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88225" y="1690891"/>
            <a:ext cx="23042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Заслуженный </a:t>
            </a:r>
            <a:r>
              <a:rPr lang="ru-RU" sz="24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 </a:t>
            </a:r>
            <a:r>
              <a:rPr lang="ru-RU" sz="24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искусств РСФСР, </a:t>
            </a:r>
            <a:r>
              <a:rPr lang="ru-RU" sz="24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композитор, музыковед, </a:t>
            </a:r>
            <a:r>
              <a:rPr lang="ru-RU" sz="24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основатель </a:t>
            </a:r>
            <a:r>
              <a:rPr lang="ru-RU" sz="24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первой музыкальной школы в </a:t>
            </a:r>
            <a:r>
              <a:rPr lang="ru-RU" sz="24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Якутии</a:t>
            </a: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ru-RU" sz="24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1944 г)  </a:t>
            </a:r>
            <a:endParaRPr lang="ru-RU" sz="2400" b="1" dirty="0" smtClean="0">
              <a:ln w="11430"/>
              <a:gradFill>
                <a:gsLst>
                  <a:gs pos="0">
                    <a:srgbClr val="9C5252">
                      <a:tint val="70000"/>
                      <a:satMod val="245000"/>
                    </a:srgbClr>
                  </a:gs>
                  <a:gs pos="75000">
                    <a:srgbClr val="9C5252">
                      <a:tint val="90000"/>
                      <a:shade val="60000"/>
                      <a:satMod val="240000"/>
                    </a:srgbClr>
                  </a:gs>
                  <a:gs pos="100000">
                    <a:srgbClr val="9C525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365104"/>
            <a:ext cx="2448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Умер:</a:t>
            </a:r>
          </a:p>
          <a:p>
            <a:pPr lvl="0"/>
            <a:r>
              <a:rPr lang="ru-RU" sz="32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17.04.1951г.</a:t>
            </a:r>
          </a:p>
          <a:p>
            <a:pPr lvl="0"/>
            <a:r>
              <a:rPr lang="ru-RU" sz="3200" b="1" dirty="0" err="1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г.Якутск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30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Учёба в Высшем начальном училище </a:t>
            </a:r>
            <a:br>
              <a:rPr lang="ru-RU" sz="28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Вилюйска. Первый струнный оркестр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Марк 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Николаевич Жирков - якутский советский композитор, заслуженный деятель искусств РСФСР, композитор, музыковед. Родился 8 апреля 1892 года в г. Вилюйске, умер 17 апреля 1951 года в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г.Якутске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. При своей жизни Марк Николаевич имел особое отношение к становлению музыкального искусства народов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саха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, являлся основателем первой музыкальной школы в Якутии(1944 г) и воспитанию в дальнейшем будущих  кадров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Марк родился в семье военного(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хорунжия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), окончил казачью школу, Вилюйское Высшее начальное училище, где в 17 лет  им был создан первый струнный оркестр.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80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237487" cy="45766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88640"/>
            <a:ext cx="8229600" cy="1600200"/>
          </a:xfrm>
        </p:spPr>
        <p:txBody>
          <a:bodyPr/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Высшее начальное училище. Первый струнный оркестр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61475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2505075"/>
          </a:xfrm>
        </p:spPr>
        <p:txBody>
          <a:bodyPr/>
          <a:lstStyle/>
          <a:p>
            <a:r>
              <a:rPr lang="ru-RU" sz="3200" dirty="0" smtClean="0"/>
              <a:t>Сотрудничество М. Н. Жиркова  </a:t>
            </a:r>
            <a:r>
              <a:rPr lang="ru-RU" sz="3200" dirty="0"/>
              <a:t>с я</a:t>
            </a:r>
            <a:r>
              <a:rPr lang="ru-RU" sz="3200" dirty="0" smtClean="0"/>
              <a:t>кутским писателем, поэтом, основоположником  </a:t>
            </a:r>
            <a:r>
              <a:rPr lang="ru-RU" sz="3200" dirty="0"/>
              <a:t>якутской </a:t>
            </a:r>
            <a:r>
              <a:rPr lang="ru-RU" sz="3200" dirty="0" smtClean="0"/>
              <a:t>литературы А. Е. Кулаковским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755576" y="4365104"/>
            <a:ext cx="7772400" cy="113188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Работая 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учителем музыки в этом же Высшем начальном училище, с 1912 года, он начал сочинять мелодии по мотивам якутских народных песен. Сотрудничал с основоположником якутской литературы Алексеем Е. Кулаковским.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1527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168" y="80628"/>
            <a:ext cx="8974832" cy="1692188"/>
          </a:xfrm>
        </p:spPr>
        <p:txBody>
          <a:bodyPr/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Алексей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Елисеевич  Кулаковский.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5158966" cy="55446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772816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Якутский писатель, поэт, основоположник якутской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литературы.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26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582520" cy="31269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781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84664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драматический кружок при народном доме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086" y="1506163"/>
            <a:ext cx="38536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Calibri"/>
                <a:cs typeface="Times New Roman"/>
              </a:rPr>
              <a:t>В Вилюйске, при Народном доме, под руководством М. Н. Жиркова были организованы первый оркестр народных инструментов, драматический кружок и хор. Ставили пьесы, исполняли хоровые произведения на русском и якутском языках. </a:t>
            </a: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18887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348</TotalTime>
  <Words>1209</Words>
  <Application>Microsoft Office PowerPoint</Application>
  <PresentationFormat>Экран (4:3)</PresentationFormat>
  <Paragraphs>128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Исполнительная</vt:lpstr>
      <vt:lpstr>Формирование вокально-хорового искусства в творчестве М. Н. Жиркова.</vt:lpstr>
      <vt:lpstr>Цель и задачи проекта</vt:lpstr>
      <vt:lpstr>Актуальность и значимость проекта</vt:lpstr>
      <vt:lpstr>Марк Николаевич Жирков</vt:lpstr>
      <vt:lpstr>Учёба в Высшем начальном училище  г. Вилюйска. Первый струнный оркестр</vt:lpstr>
      <vt:lpstr>Высшее начальное училище. Первый струнный оркестр</vt:lpstr>
      <vt:lpstr>Сотрудничество М. Н. Жиркова  с якутским писателем, поэтом, основоположником  якутской литературы А. Е. Кулаковским  </vt:lpstr>
      <vt:lpstr>Алексей  Елисеевич  Кулаковский. </vt:lpstr>
      <vt:lpstr>Презентация PowerPoint</vt:lpstr>
      <vt:lpstr>Московская  государственная консерватория  им.  П. Чайковского</vt:lpstr>
      <vt:lpstr>Презентация PowerPoint</vt:lpstr>
      <vt:lpstr>Презентация PowerPoint</vt:lpstr>
      <vt:lpstr>Генрих Ильич Литинский</vt:lpstr>
      <vt:lpstr>Содружество М.Жиркова  с Генрихом Ильичом Литинским</vt:lpstr>
      <vt:lpstr>Опера   Дьулуйар Нюргун Боотур (1945г)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якутским национальным хором (1936-1940гг)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Кроссворд по теме:</vt:lpstr>
      <vt:lpstr>Презентация PowerPoint</vt:lpstr>
      <vt:lpstr>Вопросы:</vt:lpstr>
      <vt:lpstr>Ответы на кроссворд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32</cp:revision>
  <cp:lastPrinted>2023-04-06T16:23:46Z</cp:lastPrinted>
  <dcterms:created xsi:type="dcterms:W3CDTF">2023-03-30T18:13:30Z</dcterms:created>
  <dcterms:modified xsi:type="dcterms:W3CDTF">2024-04-21T06:35:12Z</dcterms:modified>
</cp:coreProperties>
</file>