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66" r:id="rId2"/>
    <p:sldId id="256" r:id="rId3"/>
    <p:sldId id="269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7" r:id="rId14"/>
    <p:sldId id="268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1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5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8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80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5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2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4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01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9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0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3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8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7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5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9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27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78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9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14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2D7A8BB-3502-4EBB-BF83-17339436F65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E0A6F42-CCC9-4F40-9559-4F9FB46FB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1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7;&#1077;&#1089;&#1085;&#1080;-&#1089;&#1089;&#1089;&#1088;.&#1088;&#1092;/songs.aspx?mode=1&amp;yearId=1943&amp;ysclid=ltyferdyck373513124" TargetMode="External"/><Relationship Id="rId2" Type="http://schemas.openxmlformats.org/officeDocument/2006/relationships/hyperlink" Target="https://&#1087;&#1086;&#1073;&#1077;&#1076;&#1072;.&#1077;&#1082;&#1072;&#1090;&#1077;&#1088;&#1080;&#1085;&#1073;&#1091;&#1088;&#1075;.&#1088;&#1092;/&#1084;&#1077;&#1076;&#1080;&#1072;/&#1087;&#1077;&#1089;&#1085;&#1080;/&#1083;&#1077;&#1089;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661851"/>
            <a:ext cx="9544594" cy="1018781"/>
          </a:xfrm>
        </p:spPr>
        <p:txBody>
          <a:bodyPr/>
          <a:lstStyle/>
          <a:p>
            <a:pPr algn="ctr"/>
            <a:r>
              <a:rPr lang="ru-RU" sz="1200" dirty="0"/>
              <a:t>МИНИСТЕРСТВО ОБРАЗОВАНИЯ И МОЛОДЁЖНОЙ </a:t>
            </a:r>
            <a:r>
              <a:rPr lang="ru-RU" sz="1200" dirty="0" smtClean="0"/>
              <a:t>ПОЛИТИКИ СВЕРДЛОВСКОЙ </a:t>
            </a:r>
            <a:r>
              <a:rPr lang="ru-RU" sz="1200" dirty="0"/>
              <a:t>ОБЛАСТИ</a:t>
            </a:r>
            <a:br>
              <a:rPr lang="ru-RU" sz="1200" dirty="0"/>
            </a:br>
            <a:r>
              <a:rPr lang="ru-RU" sz="1200" dirty="0"/>
              <a:t>ГОСУДАРСТВЕННОЕ АВТОНОМНОЕ </a:t>
            </a:r>
            <a:r>
              <a:rPr lang="ru-RU" sz="1200" dirty="0" smtClean="0"/>
              <a:t>ПРОФЕССИОНАЛЬНОЕ ОБРАЗОВАТЕЛЬНОЕ </a:t>
            </a:r>
            <a:r>
              <a:rPr lang="ru-RU" sz="1200" dirty="0"/>
              <a:t>УЧРЕЖДЕНИЕ СВЕРДЛОВСКОЙ </a:t>
            </a:r>
            <a:r>
              <a:rPr lang="ru-RU" sz="1200" dirty="0" smtClean="0"/>
              <a:t>ОБЛАСТИ «КАМЕНСК-УРАЛЬСКИЙ </a:t>
            </a:r>
            <a:r>
              <a:rPr lang="ru-RU" sz="1200" dirty="0"/>
              <a:t>ПЕДАГОГИЧЕСКИЙ КОЛЛЕДЖ»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80" y="2420983"/>
            <a:ext cx="11251474" cy="418011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Презентация «Сидят 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и слушают бойцы - товарищи мои</a:t>
            </a: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…» - о песнях, вышедших 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в 1943 </a:t>
            </a: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Г. 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для 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обучающихся </a:t>
            </a: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1 курса                                                    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ГАПОУ 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СО «Каменск-Уральский педагогический колледж</a:t>
            </a: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marL="0" indent="0" algn="ctr">
              <a:buNone/>
            </a:pPr>
            <a:r>
              <a:rPr lang="ru-RU" sz="2900" b="1" u="sng" dirty="0">
                <a:solidFill>
                  <a:schemeClr val="accent1">
                    <a:lumMod val="75000"/>
                  </a:schemeClr>
                </a:solidFill>
              </a:rPr>
              <a:t>г</a:t>
            </a:r>
            <a:r>
              <a:rPr lang="ru-RU" sz="2900" b="1" u="sng" dirty="0" smtClean="0">
                <a:solidFill>
                  <a:schemeClr val="accent1">
                    <a:lumMod val="75000"/>
                  </a:schemeClr>
                </a:solidFill>
              </a:rPr>
              <a:t>рупповой проект</a:t>
            </a:r>
          </a:p>
          <a:p>
            <a:pPr marL="0" indent="0" algn="r">
              <a:buNone/>
            </a:pPr>
            <a:r>
              <a:rPr lang="ru-RU" sz="2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Исполнитель:</a:t>
            </a:r>
          </a:p>
          <a:p>
            <a:pPr marL="0" indent="0" algn="r">
              <a:buNone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23 ПДО группа</a:t>
            </a:r>
          </a:p>
          <a:p>
            <a:pPr marL="0" indent="0" algn="r">
              <a:buNone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Специальность: </a:t>
            </a:r>
          </a:p>
          <a:p>
            <a:pPr marL="0" indent="0" algn="r">
              <a:buNone/>
            </a:pP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Педагогика дополнительного</a:t>
            </a:r>
          </a:p>
          <a:p>
            <a:pPr marL="0" indent="0" algn="r">
              <a:buNone/>
            </a:pP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 образования</a:t>
            </a:r>
          </a:p>
          <a:p>
            <a:pPr marL="0" indent="0" algn="r">
              <a:buNone/>
            </a:pP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Научный </a:t>
            </a: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руководитель </a:t>
            </a:r>
          </a:p>
          <a:p>
            <a:pPr marL="0" indent="0" algn="r">
              <a:buNone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						Алёхина  </a:t>
            </a:r>
          </a:p>
          <a:p>
            <a:pPr marL="0" indent="0" algn="r">
              <a:buNone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						Лариса Геннадьевна</a:t>
            </a: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Каменск - Уральский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                   2024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5" y="3579224"/>
            <a:ext cx="4453552" cy="28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6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8" y="644433"/>
            <a:ext cx="8831816" cy="1672047"/>
          </a:xfrm>
        </p:spPr>
        <p:txBody>
          <a:bodyPr/>
          <a:lstStyle/>
          <a:p>
            <a:r>
              <a:rPr lang="ru-RU" dirty="0"/>
              <a:t> «</a:t>
            </a:r>
            <a:r>
              <a:rPr lang="ru-RU" dirty="0" smtClean="0"/>
              <a:t>Тёмная </a:t>
            </a:r>
            <a:r>
              <a:rPr lang="ru-RU" dirty="0"/>
              <a:t>ночь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sz="2800" dirty="0" smtClean="0"/>
              <a:t>музыка Н. Богословского, слова В. </a:t>
            </a:r>
            <a:r>
              <a:rPr lang="ru-RU" sz="2800" dirty="0" err="1" smtClean="0"/>
              <a:t>Агатова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09303" y="3091543"/>
            <a:ext cx="6148252" cy="364018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В 1943 году, прямо в разгар войны, проходили съемки фильма «Два бойца». Он создавался на основе повести Льва Славина «Мои земляки», рассказывающей о нерушимой фронтовой дружбе 2-х красноармейцев в годы Великой Отечественной.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Изначально в фильме не планировалось исполнение песни, но в ходе съемок неожиданно она срочно понадобилась. </a:t>
            </a:r>
            <a:endParaRPr lang="ru-RU" dirty="0" smtClean="0"/>
          </a:p>
          <a:p>
            <a:pPr algn="just"/>
            <a:r>
              <a:rPr lang="ru-RU" dirty="0" smtClean="0"/>
              <a:t>Марк </a:t>
            </a:r>
            <a:r>
              <a:rPr lang="ru-RU" dirty="0"/>
              <a:t>Бернес, игравший роль Аркадия Дзюбина, исполнил ее с неповторимым звучанием, душевно и волнительно. Эта сцена во фронтовой землянке с протекающей крышей, проникновенно рассказывала о жизни бойцов на фронте.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93" y="3413759"/>
            <a:ext cx="5078068" cy="2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6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8" y="609600"/>
            <a:ext cx="8831816" cy="1950720"/>
          </a:xfrm>
        </p:spPr>
        <p:txBody>
          <a:bodyPr/>
          <a:lstStyle/>
          <a:p>
            <a:r>
              <a:rPr lang="ru-RU" dirty="0" smtClean="0"/>
              <a:t>«Ты одессит, Мишка!»</a:t>
            </a:r>
            <a:br>
              <a:rPr lang="ru-RU" dirty="0" smtClean="0"/>
            </a:br>
            <a:r>
              <a:rPr lang="ru-RU" sz="2800" dirty="0"/>
              <a:t>м</a:t>
            </a:r>
            <a:r>
              <a:rPr lang="ru-RU" sz="2800" dirty="0" smtClean="0"/>
              <a:t>узыка М. </a:t>
            </a:r>
            <a:r>
              <a:rPr lang="ru-RU" sz="2800" dirty="0" err="1" smtClean="0"/>
              <a:t>Воловаца</a:t>
            </a:r>
            <a:r>
              <a:rPr lang="ru-RU" sz="2800" dirty="0" smtClean="0"/>
              <a:t>, слова В. Дыховичного</a:t>
            </a:r>
            <a:r>
              <a:rPr lang="ru-RU" sz="2800" dirty="0"/>
              <a:t>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96390" y="3466011"/>
            <a:ext cx="4389120" cy="2553789"/>
          </a:xfrm>
        </p:spPr>
        <p:txBody>
          <a:bodyPr/>
          <a:lstStyle/>
          <a:p>
            <a:r>
              <a:rPr lang="ru-RU" dirty="0"/>
              <a:t>Песня пользовалась огромной популярностью, ведь в ней задолго до освобождения Одессы говорилось об этом как о свершившемся факте.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822" y="3317420"/>
            <a:ext cx="5963195" cy="33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Какая вам песня понравилась больше из прослушанных и почему?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48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90898"/>
              </p:ext>
            </p:extLst>
          </p:nvPr>
        </p:nvGraphicFramePr>
        <p:xfrm>
          <a:off x="278674" y="148046"/>
          <a:ext cx="11678195" cy="661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830"/>
                <a:gridCol w="3098716"/>
                <a:gridCol w="2729493"/>
                <a:gridCol w="5239156"/>
              </a:tblGrid>
              <a:tr h="753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Угадай название песни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Авторы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Подсказки</a:t>
                      </a:r>
                      <a:endParaRPr lang="ru-RU" dirty="0"/>
                    </a:p>
                  </a:txBody>
                  <a:tcPr/>
                </a:tc>
              </a:tr>
              <a:tr h="7234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« В лесу ….»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Муз. М. </a:t>
                      </a:r>
                      <a:r>
                        <a:rPr lang="ru-RU" dirty="0" err="1" smtClean="0"/>
                        <a:t>Блантера</a:t>
                      </a:r>
                      <a:r>
                        <a:rPr lang="ru-RU" dirty="0" smtClean="0"/>
                        <a:t>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сл. М. Исаковского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Песня – воспоминание о мирной жизни</a:t>
                      </a:r>
                      <a:endParaRPr lang="ru-RU" dirty="0"/>
                    </a:p>
                  </a:txBody>
                  <a:tcPr/>
                </a:tc>
              </a:tr>
              <a:tr h="139880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И. Дунаевского,  слова М. Лисянского, С. </a:t>
                      </a:r>
                      <a:r>
                        <a:rPr lang="ru-RU" dirty="0" err="1" smtClean="0"/>
                        <a:t>Аграняна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Эта песня стала гимном нашей столицы в 1995 г.</a:t>
                      </a:r>
                      <a:endParaRPr lang="ru-RU" dirty="0"/>
                    </a:p>
                  </a:txBody>
                  <a:tcPr/>
                </a:tc>
              </a:tr>
              <a:tr h="1076001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В. Соловьёва – Седова, слова А. Фатьянова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Парнишка на тальяночке играет на поляне</a:t>
                      </a:r>
                      <a:endParaRPr lang="ru-RU" dirty="0"/>
                    </a:p>
                  </a:txBody>
                  <a:tcPr/>
                </a:tc>
              </a:tr>
              <a:tr h="162990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В. Захарова, слова М. Исаковского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Песня про лица, добровольно сражающихся в составе вооруженных организованных … сил на территории, занятой противником за свободу и независимость своей родины</a:t>
                      </a:r>
                      <a:endParaRPr lang="ru-RU" dirty="0"/>
                    </a:p>
                  </a:txBody>
                  <a:tcPr/>
                </a:tc>
              </a:tr>
              <a:tr h="1037164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Е. Жарковского, слова Н Букина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Песня моряков, отплывающих от скалистых берегов Мурманска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18" y="3242459"/>
            <a:ext cx="790303" cy="790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87" y="3178339"/>
            <a:ext cx="1180010" cy="838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418" y="4309713"/>
            <a:ext cx="1286193" cy="12861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386" y="5872857"/>
            <a:ext cx="493819" cy="737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386" y="1765374"/>
            <a:ext cx="1625829" cy="10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6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7493"/>
              </p:ext>
            </p:extLst>
          </p:nvPr>
        </p:nvGraphicFramePr>
        <p:xfrm>
          <a:off x="444136" y="719666"/>
          <a:ext cx="9953899" cy="585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933"/>
                <a:gridCol w="3074125"/>
                <a:gridCol w="2969623"/>
                <a:gridCol w="337021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песни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подсказки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М. Фрадкина, слова Е. </a:t>
                      </a:r>
                      <a:r>
                        <a:rPr lang="ru-RU" dirty="0" err="1" smtClean="0"/>
                        <a:t>Долматовского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Познакомились случайно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«Тёмная ….»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Н. Богословского, слова В. </a:t>
                      </a:r>
                      <a:r>
                        <a:rPr lang="ru-RU" dirty="0" err="1" smtClean="0"/>
                        <a:t>Агатова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проникновенный рассказ о жизни бойцов на фронте.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М. </a:t>
                      </a:r>
                      <a:r>
                        <a:rPr lang="ru-RU" dirty="0" err="1" smtClean="0"/>
                        <a:t>Воловаца</a:t>
                      </a:r>
                      <a:r>
                        <a:rPr lang="ru-RU" dirty="0" smtClean="0"/>
                        <a:t>, слова В. Дыховичного 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Песня про Мишку из</a:t>
                      </a:r>
                      <a:r>
                        <a:rPr lang="ru-RU" baseline="0" dirty="0" smtClean="0"/>
                        <a:t> города около Чёрного моря</a:t>
                      </a:r>
                    </a:p>
                    <a:p>
                      <a:endParaRPr lang="ru-RU" baseline="0" dirty="0" smtClean="0"/>
                    </a:p>
                    <a:p>
                      <a:endParaRPr lang="ru-RU" baseline="0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422" y="1187631"/>
            <a:ext cx="1217023" cy="1095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43" y="4938606"/>
            <a:ext cx="2760535" cy="155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06" y="2980616"/>
            <a:ext cx="2453475" cy="16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3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3576977" cy="1236617"/>
          </a:xfrm>
        </p:spPr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83474" y="2673531"/>
            <a:ext cx="11094720" cy="1489165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https://</a:t>
            </a:r>
            <a:r>
              <a:rPr lang="ru-RU" sz="2000" dirty="0" err="1" smtClean="0">
                <a:hlinkClick r:id="rId2"/>
              </a:rPr>
              <a:t>победа.екатеринбург.рф</a:t>
            </a:r>
            <a:r>
              <a:rPr lang="ru-RU" sz="2000" dirty="0" smtClean="0">
                <a:hlinkClick r:id="rId2"/>
              </a:rPr>
              <a:t>/медиа/песни/лес</a:t>
            </a:r>
            <a:endParaRPr lang="ru-RU" sz="2000" dirty="0" smtClean="0"/>
          </a:p>
          <a:p>
            <a:r>
              <a:rPr lang="en-US" sz="2000" dirty="0">
                <a:hlinkClick r:id="rId3"/>
              </a:rPr>
              <a:t>https://</a:t>
            </a:r>
            <a:r>
              <a:rPr lang="ru-RU" sz="2000" dirty="0" smtClean="0">
                <a:hlinkClick r:id="rId3"/>
              </a:rPr>
              <a:t>песни-</a:t>
            </a:r>
            <a:r>
              <a:rPr lang="ru-RU" sz="2000" dirty="0" err="1" smtClean="0">
                <a:hlinkClick r:id="rId3"/>
              </a:rPr>
              <a:t>ссср.рф</a:t>
            </a:r>
            <a:r>
              <a:rPr lang="ru-RU" sz="2000" dirty="0" smtClean="0">
                <a:hlinkClick r:id="rId3"/>
              </a:rPr>
              <a:t>/</a:t>
            </a:r>
            <a:r>
              <a:rPr lang="en-US" sz="2000" dirty="0" err="1" smtClean="0">
                <a:hlinkClick r:id="rId3"/>
              </a:rPr>
              <a:t>songs.aspx?mode</a:t>
            </a:r>
            <a:r>
              <a:rPr lang="en-US" sz="2000" dirty="0" smtClean="0">
                <a:hlinkClick r:id="rId3"/>
              </a:rPr>
              <a:t>=1&amp;yearId=1943&amp;ysclid=ltyferdyck373513124</a:t>
            </a:r>
            <a:endParaRPr lang="ru-RU" sz="2000" dirty="0" smtClean="0"/>
          </a:p>
          <a:p>
            <a:r>
              <a:rPr lang="en-US" sz="2000" dirty="0"/>
              <a:t>https://vk.com/wall-43896124_2269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9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69" y="3074126"/>
            <a:ext cx="5051857" cy="3367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563" y="3074126"/>
            <a:ext cx="5990343" cy="336790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7646" y="661851"/>
            <a:ext cx="9657804" cy="1480458"/>
          </a:xfrm>
        </p:spPr>
        <p:txBody>
          <a:bodyPr/>
          <a:lstStyle/>
          <a:p>
            <a:r>
              <a:rPr lang="ru-RU" sz="2400" dirty="0"/>
              <a:t>«Кто сказал, что нету места песням на войне, после боя сердце просит музыки вдвойне</a:t>
            </a:r>
            <a:r>
              <a:rPr lang="ru-RU" sz="2400" dirty="0" smtClean="0"/>
              <a:t>!» </a:t>
            </a:r>
            <a:br>
              <a:rPr lang="ru-RU" sz="2400" dirty="0" smtClean="0"/>
            </a:br>
            <a:r>
              <a:rPr lang="ru-RU" sz="2400" dirty="0" smtClean="0"/>
              <a:t>                             из поэмы А.Т. Твардовского «Василий Теркин»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14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3143" y="1132114"/>
            <a:ext cx="33702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А песня ходит на войну,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А песня рушит доты,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Я тоже песню знал одну,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Как подданный пехоты.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На том гремучем рубеже,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Когда трясет планету,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Она приходит - и уже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Ни зла, ни страха нету.</a:t>
            </a:r>
          </a:p>
          <a:p>
            <a:r>
              <a:rPr lang="ru-RU" sz="2400" spc="17" dirty="0">
                <a:solidFill>
                  <a:srgbClr val="000000"/>
                </a:solidFill>
                <a:latin typeface="Helvetica Neue"/>
              </a:rPr>
              <a:t>С. </a:t>
            </a:r>
            <a:r>
              <a:rPr lang="ru-RU" sz="2400" spc="17" dirty="0" err="1">
                <a:solidFill>
                  <a:srgbClr val="000000"/>
                </a:solidFill>
                <a:latin typeface="Helvetica Neue"/>
              </a:rPr>
              <a:t>Островой</a:t>
            </a:r>
            <a:endParaRPr lang="ru-RU" sz="2400" b="0" i="0" spc="17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31" y="1243147"/>
            <a:ext cx="7076803" cy="47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109" y="609600"/>
            <a:ext cx="8796766" cy="89698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«В лесу прифронтовом»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2664823" y="1506583"/>
            <a:ext cx="8168640" cy="531223"/>
          </a:xfrm>
        </p:spPr>
        <p:txBody>
          <a:bodyPr/>
          <a:lstStyle/>
          <a:p>
            <a:r>
              <a:rPr lang="ru-RU" b="1" i="1" dirty="0">
                <a:solidFill>
                  <a:schemeClr val="bg1"/>
                </a:solidFill>
              </a:rPr>
              <a:t>Музыка М. </a:t>
            </a:r>
            <a:r>
              <a:rPr lang="ru-RU" b="1" i="1" dirty="0" err="1">
                <a:solidFill>
                  <a:schemeClr val="bg1"/>
                </a:solidFill>
              </a:rPr>
              <a:t>Блантера</a:t>
            </a:r>
            <a:r>
              <a:rPr lang="ru-RU" b="1" i="1" dirty="0">
                <a:solidFill>
                  <a:schemeClr val="bg1"/>
                </a:solidFill>
              </a:rPr>
              <a:t>, </a:t>
            </a:r>
            <a:r>
              <a:rPr lang="ru-RU" b="1" i="1" dirty="0" smtClean="0">
                <a:solidFill>
                  <a:schemeClr val="bg1"/>
                </a:solidFill>
              </a:rPr>
              <a:t>слова </a:t>
            </a:r>
            <a:r>
              <a:rPr lang="ru-RU" b="1" i="1" dirty="0">
                <a:solidFill>
                  <a:schemeClr val="bg1"/>
                </a:solidFill>
              </a:rPr>
              <a:t>М. Исаковского (1942)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634" y="2403567"/>
            <a:ext cx="6035040" cy="405819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В</a:t>
            </a:r>
            <a:r>
              <a:rPr lang="ru-RU" sz="2000" dirty="0">
                <a:solidFill>
                  <a:schemeClr val="tx1"/>
                </a:solidFill>
              </a:rPr>
              <a:t> лирических песнях, которые мы писали во время войны, — рассказывал Матвей </a:t>
            </a:r>
            <a:r>
              <a:rPr lang="ru-RU" sz="2000" dirty="0" err="1">
                <a:solidFill>
                  <a:schemeClr val="tx1"/>
                </a:solidFill>
              </a:rPr>
              <a:t>Блантер</a:t>
            </a:r>
            <a:r>
              <a:rPr lang="ru-RU" sz="2000" dirty="0">
                <a:solidFill>
                  <a:schemeClr val="tx1"/>
                </a:solidFill>
              </a:rPr>
              <a:t>, — хотелось дать возможность солдату «пообщаться» с близкими, высказать сокровенные думы свои, высказать их подруге, невесте, жене, находившимся где-то за тридевять земель, в далеком тылу.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      Но</a:t>
            </a:r>
            <a:r>
              <a:rPr lang="ru-RU" sz="2000" dirty="0">
                <a:solidFill>
                  <a:schemeClr val="tx1"/>
                </a:solidFill>
              </a:rPr>
              <a:t> «В лесу прифронтовом» — не только лирика. Ее мелодия звучит как призыв к борьбе, она зовет на бой с ненавистным врагом.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695" y="2360022"/>
            <a:ext cx="5089519" cy="32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2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4651" y="609600"/>
            <a:ext cx="7229224" cy="862149"/>
          </a:xfrm>
        </p:spPr>
        <p:txBody>
          <a:bodyPr/>
          <a:lstStyle/>
          <a:p>
            <a:r>
              <a:rPr lang="ru-RU" dirty="0" smtClean="0"/>
              <a:t>«Моя Москва»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201783" y="1471750"/>
            <a:ext cx="10302829" cy="42672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Музыка И. Дунаевского,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b="1" dirty="0" smtClean="0">
                <a:solidFill>
                  <a:schemeClr val="bg1"/>
                </a:solidFill>
              </a:rPr>
              <a:t>слова М. </a:t>
            </a:r>
            <a:r>
              <a:rPr lang="ru-RU" b="1" dirty="0">
                <a:solidFill>
                  <a:schemeClr val="bg1"/>
                </a:solidFill>
              </a:rPr>
              <a:t>Лисянского, </a:t>
            </a:r>
            <a:r>
              <a:rPr lang="ru-RU" b="1" dirty="0" smtClean="0">
                <a:solidFill>
                  <a:schemeClr val="bg1"/>
                </a:solidFill>
              </a:rPr>
              <a:t>С. </a:t>
            </a:r>
            <a:r>
              <a:rPr lang="ru-RU" b="1" dirty="0" err="1" smtClean="0">
                <a:solidFill>
                  <a:schemeClr val="bg1"/>
                </a:solidFill>
              </a:rPr>
              <a:t>Аграняна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635" y="2333899"/>
            <a:ext cx="5634445" cy="423236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Осень </a:t>
            </a:r>
            <a:r>
              <a:rPr lang="ru-RU" dirty="0">
                <a:solidFill>
                  <a:schemeClr val="tx1"/>
                </a:solidFill>
              </a:rPr>
              <a:t>41-го </a:t>
            </a:r>
            <a:r>
              <a:rPr lang="ru-RU" dirty="0" smtClean="0">
                <a:solidFill>
                  <a:schemeClr val="tx1"/>
                </a:solidFill>
              </a:rPr>
              <a:t>года. </a:t>
            </a:r>
            <a:r>
              <a:rPr lang="ru-RU" dirty="0">
                <a:solidFill>
                  <a:schemeClr val="tx1"/>
                </a:solidFill>
              </a:rPr>
              <a:t>Фашисты стояли под Москвой. Младший лейтенант Марк Лисянский, ехал по предписанию с бойцами, в свою 243-ю стрелковую дивизию, сформированную в Ярославле, которая вела тяжёлые оборонительные бои на Калининском фронте.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Во время движения машины, на блокнотном листке, Марк Лисянский, написал стихотворение: «Я по свету немало хаживал», несущее в себе личные биографические черты и безусловную уверенность в победе над врагом</a:t>
            </a:r>
            <a:r>
              <a:rPr lang="ru-RU" dirty="0" smtClean="0">
                <a:solidFill>
                  <a:schemeClr val="tx1"/>
                </a:solidFill>
              </a:rPr>
              <a:t>. В 1942г. Стихотворение было опубликовано в журнале «Новый мир», его увидел композитор </a:t>
            </a:r>
            <a:r>
              <a:rPr lang="ru-RU" dirty="0">
                <a:solidFill>
                  <a:schemeClr val="tx1"/>
                </a:solidFill>
              </a:rPr>
              <a:t>И.Дунаевский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тут же прямо на полях журнала, написал ноты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Песня </a:t>
            </a:r>
            <a:r>
              <a:rPr lang="ru-RU" dirty="0">
                <a:solidFill>
                  <a:schemeClr val="tx1"/>
                </a:solidFill>
              </a:rPr>
              <a:t>«Моя Москва», рождённая в горниле войны, 5 июля 1995 года, заслужено завоевала на большом конкурсе песен </a:t>
            </a:r>
            <a:r>
              <a:rPr lang="ru-RU" dirty="0" smtClean="0">
                <a:solidFill>
                  <a:schemeClr val="tx1"/>
                </a:solidFill>
              </a:rPr>
              <a:t>статус </a:t>
            </a:r>
            <a:r>
              <a:rPr lang="ru-RU" dirty="0">
                <a:solidFill>
                  <a:schemeClr val="tx1"/>
                </a:solidFill>
              </a:rPr>
              <a:t>Гимна </a:t>
            </a:r>
            <a:r>
              <a:rPr lang="ru-RU" dirty="0" smtClean="0">
                <a:solidFill>
                  <a:schemeClr val="tx1"/>
                </a:solidFill>
              </a:rPr>
              <a:t>Москвы.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047" y="2432956"/>
            <a:ext cx="5695588" cy="40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5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760" y="609600"/>
            <a:ext cx="9354115" cy="757646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sz="5300" dirty="0"/>
              <a:t>На солнечной поляночке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589212" y="1532709"/>
            <a:ext cx="8915400" cy="452845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Музыка В. Соловьёва – Седова, слова А. Фатьянова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3554" y="2577737"/>
            <a:ext cx="6871062" cy="393627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окружной армейской газете «За Родину!» появилось стихотворение под названием «Тальяночка» (уменьш.-ласк. к тальянка; </a:t>
            </a:r>
            <a:r>
              <a:rPr lang="ru-RU" i="1" dirty="0">
                <a:solidFill>
                  <a:schemeClr val="tx1"/>
                </a:solidFill>
              </a:rPr>
              <a:t>однорядная русская </a:t>
            </a:r>
            <a:r>
              <a:rPr lang="ru-RU" i="1" dirty="0" smtClean="0">
                <a:solidFill>
                  <a:schemeClr val="tx1"/>
                </a:solidFill>
              </a:rPr>
              <a:t>гармонь</a:t>
            </a:r>
            <a:r>
              <a:rPr lang="ru-RU" dirty="0" smtClean="0">
                <a:solidFill>
                  <a:schemeClr val="tx1"/>
                </a:solidFill>
              </a:rPr>
              <a:t>). </a:t>
            </a:r>
            <a:r>
              <a:rPr lang="ru-RU" dirty="0">
                <a:solidFill>
                  <a:schemeClr val="tx1"/>
                </a:solidFill>
              </a:rPr>
              <a:t>Его автором был </a:t>
            </a:r>
            <a:r>
              <a:rPr lang="ru-RU" dirty="0" smtClean="0">
                <a:solidFill>
                  <a:schemeClr val="tx1"/>
                </a:solidFill>
              </a:rPr>
              <a:t>23-летний </a:t>
            </a:r>
            <a:r>
              <a:rPr lang="ru-RU" dirty="0">
                <a:solidFill>
                  <a:schemeClr val="tx1"/>
                </a:solidFill>
              </a:rPr>
              <a:t>поэт</a:t>
            </a:r>
            <a:r>
              <a:rPr lang="ru-RU" b="1" dirty="0">
                <a:solidFill>
                  <a:schemeClr val="tx1"/>
                </a:solidFill>
              </a:rPr>
              <a:t>-</a:t>
            </a:r>
            <a:r>
              <a:rPr lang="ru-RU" dirty="0">
                <a:solidFill>
                  <a:schemeClr val="tx1"/>
                </a:solidFill>
              </a:rPr>
              <a:t>красноармеец Алексей Фатьянов.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«Тальяночка» попалась на глаза известному композитору Василию Павловичу </a:t>
            </a:r>
            <a:r>
              <a:rPr lang="ru-RU" dirty="0" smtClean="0">
                <a:solidFill>
                  <a:schemeClr val="tx1"/>
                </a:solidFill>
              </a:rPr>
              <a:t>Соловьёву-Седову в 1943г., </a:t>
            </a:r>
            <a:r>
              <a:rPr lang="ru-RU" dirty="0">
                <a:solidFill>
                  <a:schemeClr val="tx1"/>
                </a:solidFill>
              </a:rPr>
              <a:t>и он написал музыку. Так родилась песня «На солнечной поляночке».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Песня понравилась бойцам. Её исполняли все военные оркестры, газеты страны публиковали ноты и текст. Во фронтовых газетах появилась даже рубрика «На солнечной поляночке», где помещались заметки о кратких часах отдыха бойцов, о письмах от любимых.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50" y="2664821"/>
            <a:ext cx="4597504" cy="33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57" y="609601"/>
            <a:ext cx="9153818" cy="644434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«Ой </a:t>
            </a:r>
            <a:r>
              <a:rPr lang="ru-RU" dirty="0"/>
              <a:t>туманы мои </a:t>
            </a:r>
            <a:r>
              <a:rPr lang="ru-RU" dirty="0" err="1" smtClean="0"/>
              <a:t>растуманы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589212" y="1358537"/>
            <a:ext cx="6990217" cy="557349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Музыка В. Захарова, слова М. </a:t>
            </a:r>
            <a:r>
              <a:rPr lang="ru-RU" dirty="0" smtClean="0">
                <a:solidFill>
                  <a:schemeClr val="bg1"/>
                </a:solidFill>
              </a:rPr>
              <a:t>Исаковского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2549" y="2508069"/>
            <a:ext cx="6209212" cy="408432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Композитор </a:t>
            </a:r>
            <a:r>
              <a:rPr lang="ru-RU" dirty="0">
                <a:solidFill>
                  <a:schemeClr val="tx1"/>
                </a:solidFill>
              </a:rPr>
              <a:t>Захаров </a:t>
            </a:r>
            <a:r>
              <a:rPr lang="ru-RU" dirty="0" smtClean="0">
                <a:solidFill>
                  <a:schemeClr val="tx1"/>
                </a:solidFill>
              </a:rPr>
              <a:t>предложил соавтору </a:t>
            </a:r>
            <a:r>
              <a:rPr lang="ru-RU" dirty="0">
                <a:solidFill>
                  <a:schemeClr val="tx1"/>
                </a:solidFill>
              </a:rPr>
              <a:t>несколько тем, но особенно подчеркнул, что прежде всего необходимо написать песню о партизанах. Партизанское движение на оккупированных врагом территориях как раз в это время набирало силу, о героических действиях партизан постоянно сообщалось в прессе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Исаковский горячо откликнулся на эту просьбу. Он представил себе родной Смоленский край, захваченный врагом, представил народных мстителей, уничтожающих живую силу и технику противника.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082" y="2430853"/>
            <a:ext cx="5237559" cy="341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246" y="609600"/>
            <a:ext cx="9876629" cy="1132114"/>
          </a:xfrm>
        </p:spPr>
        <p:txBody>
          <a:bodyPr>
            <a:noAutofit/>
          </a:bodyPr>
          <a:lstStyle/>
          <a:p>
            <a:r>
              <a:rPr lang="ru-RU" sz="3200" dirty="0" smtClean="0"/>
              <a:t>«Прощайте </a:t>
            </a:r>
            <a:r>
              <a:rPr lang="ru-RU" sz="3200" dirty="0"/>
              <a:t>скалистые </a:t>
            </a:r>
            <a:r>
              <a:rPr lang="ru-RU" sz="3200" dirty="0" smtClean="0"/>
              <a:t>горы»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926080" y="1439563"/>
            <a:ext cx="6444343" cy="36311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Музыка Е. Жарковского, слова Н Букина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15794" y="2571675"/>
            <a:ext cx="4014652" cy="3820415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Песня стала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своеобразным гимном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моряков.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До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сих пор эта песня популярна в Мурманской области. Недаром её называют официальным гимном этого места. Когда здесь происходят военные и другие торжественные мероприятия, то звучит эта композиция. Часто люди подпевают певцам.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23" y="1927239"/>
            <a:ext cx="7224793" cy="48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315" y="696686"/>
            <a:ext cx="9518468" cy="1739717"/>
          </a:xfrm>
        </p:spPr>
        <p:txBody>
          <a:bodyPr/>
          <a:lstStyle/>
          <a:p>
            <a:r>
              <a:rPr lang="ru-RU" dirty="0" smtClean="0"/>
              <a:t>«СЛУЧАЙНЫЙ ВАЛЬС»</a:t>
            </a: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>Музыка </a:t>
            </a:r>
            <a:r>
              <a:rPr lang="ru-RU" sz="2800" dirty="0" smtClean="0"/>
              <a:t>М. Фрадкина, слова Е. </a:t>
            </a:r>
            <a:r>
              <a:rPr lang="ru-RU" sz="2800" dirty="0" err="1"/>
              <a:t>Долматовского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2846" y="3187337"/>
            <a:ext cx="11355977" cy="3448594"/>
          </a:xfrm>
        </p:spPr>
        <p:txBody>
          <a:bodyPr>
            <a:normAutofit/>
          </a:bodyPr>
          <a:lstStyle/>
          <a:p>
            <a:pPr algn="just"/>
            <a:r>
              <a:rPr lang="ru-RU" sz="1400" dirty="0"/>
              <a:t>В своих воспоминаниях Евгений </a:t>
            </a:r>
            <a:r>
              <a:rPr lang="ru-RU" sz="1400" dirty="0" err="1"/>
              <a:t>Долматовский</a:t>
            </a:r>
            <a:r>
              <a:rPr lang="ru-RU" sz="1400" dirty="0"/>
              <a:t> сообщал, что история, описанная в этой песне, была связана с конкретным эпизодом, рассказанным Фрадкину лётчиком Василием Васильевым. Как-то, оказавшись поздно вечером в одной из прифронтовых деревень, Василий услышал звуки музыки. Подойдя поближе, он увидел танцующую молодёжь, а также стоявшую в стороне одинокую девушку. Пригласив её на вальс, лётчик познакомился с ней — её звали Зиной. Но очень скоро им пришлось проститься, поскольку </a:t>
            </a:r>
            <a:r>
              <a:rPr lang="ru-RU" sz="1400" dirty="0" err="1"/>
              <a:t>засигналил</a:t>
            </a:r>
            <a:r>
              <a:rPr lang="ru-RU" sz="1400" dirty="0"/>
              <a:t> шофёр машины, на которой должен был уезжать Василий. Рассказав Фрадкину об этой истории, Васильев добавил: «Вот вы, композиторы, песни сочиняете. У меня к вам просьба: напишите песню о том, что я рассказал. Если всё точно опишете, Зина поймёт, что это о нас с ней. Может, она услышит, откликнется вам». И действительно, через некоторое время та девушка написала на радио письмо, в котором она просила узнать адрес лётчика. Фрадкин рассказывал: «Мы связались с авиасоединением, где служил лейтенант. Но Василий Васильев уже не мог ответить Зине: в одном из воздушных боёв он погиб смертью героя…».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Первый исполнитель песни Леонид Утёсов</a:t>
            </a:r>
          </a:p>
        </p:txBody>
      </p:sp>
    </p:spTree>
    <p:extLst>
      <p:ext uri="{BB962C8B-B14F-4D97-AF65-F5344CB8AC3E}">
        <p14:creationId xmlns:p14="http://schemas.microsoft.com/office/powerpoint/2010/main" val="931266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389</TotalTime>
  <Words>863</Words>
  <Application>Microsoft Office PowerPoint</Application>
  <PresentationFormat>Широкоэкранный</PresentationFormat>
  <Paragraphs>103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-apple-system</vt:lpstr>
      <vt:lpstr>Arial</vt:lpstr>
      <vt:lpstr>Century Gothic</vt:lpstr>
      <vt:lpstr>Helvetica Neue</vt:lpstr>
      <vt:lpstr>Wingdings 3</vt:lpstr>
      <vt:lpstr>Ион (конференц-зал)</vt:lpstr>
      <vt:lpstr>МИНИСТЕРСТВО ОБРАЗОВАНИЯ И МОЛОДЁЖНОЙ ПОЛИТИКИ СВЕРДЛОВСКОЙ ОБЛАСТИ ГОСУДАРСТВЕННОЕ АВТОНОМНОЕ ПРОФЕССИОНАЛЬНОЕ ОБРАЗОВАТЕЛЬНОЕ УЧРЕЖДЕНИЕ СВЕРДЛОВСКОЙ ОБЛАСТИ «КАМЕНСК-УРАЛЬСКИЙ ПЕДАГОГИЧЕСКИЙ КОЛЛЕДЖ» </vt:lpstr>
      <vt:lpstr>«Кто сказал, что нету места песням на войне, после боя сердце просит музыки вдвойне!»                               из поэмы А.Т. Твардовского «Василий Теркин»</vt:lpstr>
      <vt:lpstr>Презентация PowerPoint</vt:lpstr>
      <vt:lpstr>«В лесу прифронтовом»</vt:lpstr>
      <vt:lpstr>«Моя Москва»</vt:lpstr>
      <vt:lpstr>«На солнечной поляночке»</vt:lpstr>
      <vt:lpstr>«Ой туманы мои растуманы»</vt:lpstr>
      <vt:lpstr>«Прощайте скалистые горы» </vt:lpstr>
      <vt:lpstr>«СЛУЧАЙНЫЙ ВАЛЬС» Музыка М. Фрадкина, слова Е. Долматовского</vt:lpstr>
      <vt:lpstr> «Тёмная ночь» музыка Н. Богословского, слова В. Агатова</vt:lpstr>
      <vt:lpstr>«Ты одессит, Мишка!» музыка М. Воловаца, слова В. Дыховичного </vt:lpstr>
      <vt:lpstr>Какая вам песня понравилась больше из прослушанных и почему?</vt:lpstr>
      <vt:lpstr>Презентация PowerPoint</vt:lpstr>
      <vt:lpstr>Презентация PowerPoint</vt:lpstr>
      <vt:lpstr>источники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 Сталинграда до Берлина.</dc:title>
  <dc:creator>home</dc:creator>
  <cp:lastModifiedBy>home</cp:lastModifiedBy>
  <cp:revision>40</cp:revision>
  <dcterms:created xsi:type="dcterms:W3CDTF">2024-03-19T13:49:15Z</dcterms:created>
  <dcterms:modified xsi:type="dcterms:W3CDTF">2024-04-21T11:13:40Z</dcterms:modified>
</cp:coreProperties>
</file>