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979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598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677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49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918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65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65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07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57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3853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9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36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55861-3307-4050-A958-F4B4BD0B397A}" type="datetimeFigureOut">
              <a:rPr lang="ru-RU" smtClean="0"/>
              <a:t>21.04.2024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A69BA-3F58-47E5-A4C1-6482CA57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352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04800" y="1573930"/>
            <a:ext cx="11480799" cy="3711785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22383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dirty="0" smtClean="0">
                <a:latin typeface="Arial" panose="020B0604020202020204" pitchFamily="34" charset="0"/>
              </a:rPr>
              <a:t>Двадцать второе апреля</a:t>
            </a:r>
          </a:p>
          <a:p>
            <a:pPr indent="22383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dirty="0" smtClean="0">
                <a:latin typeface="Arial" panose="020B0604020202020204" pitchFamily="34" charset="0"/>
              </a:rPr>
              <a:t>Классная работа</a:t>
            </a:r>
          </a:p>
          <a:p>
            <a:pPr indent="223838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4800" b="1" dirty="0" smtClean="0">
                <a:latin typeface="Arial" panose="020B0604020202020204" pitchFamily="34" charset="0"/>
              </a:rPr>
              <a:t>Повелительное наклонение глагола </a:t>
            </a:r>
            <a:endParaRPr lang="ru-RU" altLang="ru-RU" sz="4800" b="1" dirty="0" smtClean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4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21206"/>
            <a:ext cx="11192933" cy="610128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глаголов повелительного </a:t>
            </a:r>
            <a:r>
              <a:rPr lang="ru-RU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наклонения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066800"/>
            <a:ext cx="11192934" cy="5367867"/>
          </a:xfrm>
        </p:spPr>
        <p:txBody>
          <a:bodyPr>
            <a:normAutofit fontScale="85000" lnSpcReduction="10000"/>
          </a:bodyPr>
          <a:lstStyle/>
          <a:p>
            <a:pPr lvl="0" fontAlgn="base">
              <a:lnSpc>
                <a:spcPct val="110000"/>
              </a:lnSpc>
              <a:spcBef>
                <a:spcPts val="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глаголы повелительного наклонения могут образовываться </a:t>
            </a:r>
            <a: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без суффикса -И-</a:t>
            </a:r>
            <a:r>
              <a:rPr lang="ru-RU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поют 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пой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, встанут – встаньте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 fontAlgn="base">
              <a:lnSpc>
                <a:spcPct val="110000"/>
              </a:lnSpc>
              <a:spcBef>
                <a:spcPts val="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глаголы повелительного наклонения могут образовываться при помощи присоединения </a:t>
            </a:r>
            <a: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частиц ПУСТЬ, ПУСКАЙ, ДА, ДАВАЙ к глаголам в изъявительном наклонении в настоящем или будущем времени</a:t>
            </a:r>
            <a:r>
              <a:rPr lang="ru-RU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Пусть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 всегда 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будет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 солнце! 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Давай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пойдем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 в </a:t>
            </a:r>
            <a:r>
              <a:rPr lang="ru-RU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спортзал?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lnSpc>
                <a:spcPct val="110000"/>
              </a:lnSpc>
              <a:spcBef>
                <a:spcPts val="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Резкий приказ может быть выражен использованием </a:t>
            </a:r>
            <a:r>
              <a:rPr lang="ru-RU" sz="36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инфинитива</a:t>
            </a:r>
            <a:r>
              <a:rPr lang="ru-RU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ru-RU" sz="3600" i="1" dirty="0">
                <a:latin typeface="Arial" panose="020B0604020202020204" pitchFamily="34" charset="0"/>
                <a:cs typeface="Arial" panose="020B0604020202020204" pitchFamily="34" charset="0"/>
              </a:rPr>
              <a:t>Всем встать! Суд идет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3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21206"/>
            <a:ext cx="11192934" cy="711728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1" i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Орфография!</a:t>
            </a:r>
            <a:r>
              <a:rPr lang="ru-RU" sz="32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Запомни правописание форм глагола</a:t>
            </a:r>
            <a:r>
              <a:rPr lang="ru-RU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19200"/>
            <a:ext cx="11192934" cy="5367867"/>
          </a:xfrm>
        </p:spPr>
        <p:txBody>
          <a:bodyPr>
            <a:normAutofit/>
          </a:bodyPr>
          <a:lstStyle/>
          <a:p>
            <a:pPr fontAlgn="base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Положить 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полож</a:t>
            </a:r>
            <a:r>
              <a:rPr lang="ru-RU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положи</a:t>
            </a:r>
            <a:r>
              <a:rPr lang="ru-RU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Класть –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клад</a:t>
            </a:r>
            <a:r>
              <a:rPr lang="ru-RU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клади</a:t>
            </a:r>
            <a:r>
              <a:rPr lang="ru-RU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Ложиться – ляг,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ляг</a:t>
            </a:r>
            <a:r>
              <a:rPr lang="ru-RU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Поехать – поезжай,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поезжай</a:t>
            </a:r>
            <a:r>
              <a:rPr lang="ru-RU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/>
            <a:r>
              <a:rPr lang="ru-RU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Разговорное – </a:t>
            </a:r>
            <a:r>
              <a:rPr lang="ru-RU" sz="4800" dirty="0" err="1">
                <a:latin typeface="Arial" panose="020B0604020202020204" pitchFamily="34" charset="0"/>
                <a:cs typeface="Arial" panose="020B0604020202020204" pitchFamily="34" charset="0"/>
              </a:rPr>
              <a:t>езд</a:t>
            </a:r>
            <a:r>
              <a:rPr lang="ru-RU" sz="4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езди</a:t>
            </a:r>
            <a:r>
              <a:rPr lang="ru-RU" sz="4800" b="1" dirty="0" err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</a:t>
            </a:r>
            <a:r>
              <a:rPr lang="ru-RU" sz="48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лучше так не говорить</a:t>
            </a:r>
            <a:r>
              <a:rPr lang="ru-RU" sz="4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2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3332" y="4198939"/>
            <a:ext cx="11192934" cy="711728"/>
          </a:xfrm>
        </p:spPr>
        <p:txBody>
          <a:bodyPr>
            <a:noAutofit/>
          </a:bodyPr>
          <a:lstStyle/>
          <a:p>
            <a:pPr algn="ctr" fontAlgn="base"/>
            <a:r>
              <a:rPr lang="ru-RU" sz="3200" b="1" i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Дело за вами, ребята, учить, постигать, знать!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466" y="1214437"/>
            <a:ext cx="2683933" cy="2683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97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1206"/>
            <a:ext cx="10515600" cy="931862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 – мать учения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53069"/>
            <a:ext cx="11192933" cy="51815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Глагол – это …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Глаголы бывают…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Глаголы изменяются…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Изменение глаголов по лицам называется…</a:t>
            </a:r>
          </a:p>
          <a:p>
            <a:pPr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Для чего надо знать спряжение глаголов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54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1206"/>
            <a:ext cx="10515600" cy="931862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 – мать учения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53069"/>
            <a:ext cx="11192934" cy="5181598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Может ли глагол изменяться по родам?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Суффикс -л присущ…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Постфикс -</a:t>
            </a:r>
            <a:r>
              <a:rPr lang="ru-RU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ся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(-</a:t>
            </a:r>
            <a:r>
              <a:rPr lang="ru-RU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сь</a:t>
            </a: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говорит о …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Переходные глаголы…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Неопределённая форма глагола – это …</a:t>
            </a:r>
            <a:endParaRPr lang="ru-RU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947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1206"/>
            <a:ext cx="10515600" cy="931862"/>
          </a:xfrm>
        </p:spPr>
        <p:txBody>
          <a:bodyPr/>
          <a:lstStyle/>
          <a:p>
            <a:r>
              <a:rPr lang="ru-RU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Повторение – мать учения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53069"/>
            <a:ext cx="11192934" cy="5181598"/>
          </a:xfrm>
        </p:spPr>
        <p:txBody>
          <a:bodyPr>
            <a:normAutofit fontScale="92500" lnSpcReduction="10000"/>
          </a:bodyPr>
          <a:lstStyle/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12"/>
            </a:pP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При каких глаголах не может быть подлежащего?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12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Реальные действия обозначают глаголы …</a:t>
            </a:r>
          </a:p>
          <a:p>
            <a:pPr marL="914400" indent="-914400">
              <a:lnSpc>
                <a:spcPct val="110000"/>
              </a:lnSpc>
              <a:spcBef>
                <a:spcPts val="0"/>
              </a:spcBef>
              <a:buFont typeface="+mj-lt"/>
              <a:buAutoNum type="arabicPeriod" startAt="12"/>
            </a:pPr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Действия, которые выполняются при определённых условиях обозначают глаголы …</a:t>
            </a:r>
          </a:p>
        </p:txBody>
      </p:sp>
    </p:spTree>
    <p:extLst>
      <p:ext uri="{BB962C8B-B14F-4D97-AF65-F5344CB8AC3E}">
        <p14:creationId xmlns:p14="http://schemas.microsoft.com/office/powerpoint/2010/main" val="115843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1206"/>
            <a:ext cx="10515600" cy="931862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силён?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53069"/>
            <a:ext cx="11192934" cy="5181598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глагол употреблён в изъявительном наклонении?</a:t>
            </a:r>
          </a:p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напиши </a:t>
            </a:r>
          </a:p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работал </a:t>
            </a:r>
          </a:p>
          <a:p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изучал бы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8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1206"/>
            <a:ext cx="10515600" cy="931862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силён?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53069"/>
            <a:ext cx="11192934" cy="5181598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глагол употреблён в условном наклонении?</a:t>
            </a: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рассмотрел бы </a:t>
            </a: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давайте споём </a:t>
            </a: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повторяем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1206"/>
            <a:ext cx="10515600" cy="931862"/>
          </a:xfrm>
        </p:spPr>
        <p:txBody>
          <a:bodyPr/>
          <a:lstStyle/>
          <a:p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Кто силён?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53069"/>
            <a:ext cx="11192934" cy="5181598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Каким признаком глагола является наклонение?</a:t>
            </a: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постоянным </a:t>
            </a:r>
          </a:p>
          <a:p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непостоянным 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28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321206"/>
            <a:ext cx="10515600" cy="93186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Повелительное наклонение</a:t>
            </a:r>
            <a:endParaRPr lang="ru-RU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253069"/>
            <a:ext cx="11192934" cy="5181598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ru-RU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Глаголы в этом наклонении обозначают:</a:t>
            </a:r>
          </a:p>
          <a:p>
            <a:pPr lvl="0" fontAlgn="base"/>
            <a:r>
              <a:rPr lang="ru-RU" sz="4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просьбу</a:t>
            </a:r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Пожалуйста, 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закрой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 окно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fontAlgn="base"/>
            <a: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мольбу</a:t>
            </a:r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Помоги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 мне скорее.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/>
            <a: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распоряжение</a:t>
            </a:r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Сделайте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 отчет к концу этой недели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fontAlgn="base"/>
            <a:r>
              <a:rPr lang="ru-RU" sz="48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</a:t>
            </a:r>
            <a:r>
              <a:rPr lang="ru-RU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ru-RU" sz="4800" b="1" i="1" dirty="0">
                <a:latin typeface="Arial" panose="020B0604020202020204" pitchFamily="34" charset="0"/>
                <a:cs typeface="Arial" panose="020B0604020202020204" pitchFamily="34" charset="0"/>
              </a:rPr>
              <a:t>Встаньте</a:t>
            </a:r>
            <a:r>
              <a:rPr lang="ru-RU" sz="4800" i="1" dirty="0">
                <a:latin typeface="Arial" panose="020B0604020202020204" pitchFamily="34" charset="0"/>
                <a:cs typeface="Arial" panose="020B0604020202020204" pitchFamily="34" charset="0"/>
              </a:rPr>
              <a:t> в строй!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70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321205"/>
            <a:ext cx="11192933" cy="1236661"/>
          </a:xfrm>
        </p:spPr>
        <p:txBody>
          <a:bodyPr>
            <a:noAutofit/>
          </a:bodyPr>
          <a:lstStyle/>
          <a:p>
            <a:pPr algn="ctr" fontAlgn="base"/>
            <a:r>
              <a:rPr lang="ru-RU" sz="4400" b="1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Образование глаголов повелительного наклонения</a:t>
            </a:r>
            <a:r>
              <a:rPr lang="ru-RU" sz="4400" dirty="0">
                <a:solidFill>
                  <a:schemeClr val="accent5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dirty="0">
              <a:solidFill>
                <a:schemeClr val="accent5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199" y="1557867"/>
            <a:ext cx="11192934" cy="4876800"/>
          </a:xfrm>
        </p:spPr>
        <p:txBody>
          <a:bodyPr>
            <a:normAutofit fontScale="77500" lnSpcReduction="20000"/>
          </a:bodyPr>
          <a:lstStyle/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4700" dirty="0" smtClean="0">
                <a:latin typeface="Arial" panose="020B0604020202020204" pitchFamily="34" charset="0"/>
                <a:cs typeface="Arial" panose="020B0604020202020204" pitchFamily="34" charset="0"/>
              </a:rPr>
              <a:t>глаголы </a:t>
            </a:r>
            <a: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  <a:t>повелительного наклонения </a:t>
            </a:r>
            <a:r>
              <a:rPr lang="ru-RU" sz="47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единственного числа</a:t>
            </a:r>
            <a: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  <a:t> образуются с помощью </a:t>
            </a:r>
            <a:r>
              <a:rPr lang="ru-RU" sz="47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суффикса -И-</a:t>
            </a:r>
            <a:r>
              <a:rPr lang="ru-RU" sz="47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 </a:t>
            </a:r>
            <a:r>
              <a:rPr lang="ru-RU" sz="4700" i="1" dirty="0" err="1">
                <a:latin typeface="Arial" panose="020B0604020202020204" pitchFamily="34" charset="0"/>
                <a:cs typeface="Arial" panose="020B0604020202020204" pitchFamily="34" charset="0"/>
              </a:rPr>
              <a:t>напиш</a:t>
            </a:r>
            <a:r>
              <a:rPr lang="ru-RU" sz="47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700" i="1" dirty="0" err="1">
                <a:latin typeface="Arial" panose="020B0604020202020204" pitchFamily="34" charset="0"/>
                <a:cs typeface="Arial" panose="020B0604020202020204" pitchFamily="34" charset="0"/>
              </a:rPr>
              <a:t>позов</a:t>
            </a:r>
            <a:r>
              <a:rPr lang="ru-RU" sz="47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700" i="1" dirty="0" err="1">
                <a:latin typeface="Arial" panose="020B0604020202020204" pitchFamily="34" charset="0"/>
                <a:cs typeface="Arial" panose="020B0604020202020204" pitchFamily="34" charset="0"/>
              </a:rPr>
              <a:t>выйд</a:t>
            </a:r>
            <a:r>
              <a:rPr lang="ru-RU" sz="47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4700" i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fontAlgn="base">
              <a:lnSpc>
                <a:spcPct val="120000"/>
              </a:lnSpc>
              <a:spcBef>
                <a:spcPts val="0"/>
              </a:spcBef>
            </a:pPr>
            <a: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  <a:t>глаголы повелительного наклонения </a:t>
            </a:r>
            <a:r>
              <a:rPr lang="ru-RU" sz="47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множественного числа</a:t>
            </a:r>
            <a: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  <a:t> образуются путем присоединения </a:t>
            </a:r>
            <a:r>
              <a:rPr lang="ru-RU" sz="47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глаголу повелительного наклонения единственного числа</a:t>
            </a:r>
            <a: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47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окончания</a:t>
            </a:r>
            <a:r>
              <a:rPr lang="ru-RU" sz="4700" b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ru-RU" sz="47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700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4700" i="1" dirty="0" err="1">
                <a:latin typeface="Arial" panose="020B0604020202020204" pitchFamily="34" charset="0"/>
                <a:cs typeface="Arial" panose="020B0604020202020204" pitchFamily="34" charset="0"/>
              </a:rPr>
              <a:t>напиши</a:t>
            </a:r>
            <a:r>
              <a:rPr lang="ru-RU" sz="47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700" i="1" dirty="0" err="1">
                <a:latin typeface="Arial" panose="020B0604020202020204" pitchFamily="34" charset="0"/>
                <a:cs typeface="Arial" panose="020B0604020202020204" pitchFamily="34" charset="0"/>
              </a:rPr>
              <a:t>позови</a:t>
            </a:r>
            <a:r>
              <a:rPr lang="ru-RU" sz="47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700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4700" i="1" dirty="0" err="1">
                <a:latin typeface="Arial" panose="020B0604020202020204" pitchFamily="34" charset="0"/>
                <a:cs typeface="Arial" panose="020B0604020202020204" pitchFamily="34" charset="0"/>
              </a:rPr>
              <a:t>выйди</a:t>
            </a:r>
            <a:r>
              <a:rPr lang="ru-RU" sz="4700" b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</a:t>
            </a:r>
            <a:r>
              <a:rPr lang="ru-RU" sz="4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36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209</Words>
  <Application>Microsoft Office PowerPoint</Application>
  <PresentationFormat>Широкоэкранный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Презентация PowerPoint</vt:lpstr>
      <vt:lpstr>Повторение – мать учения</vt:lpstr>
      <vt:lpstr>Повторение – мать учения</vt:lpstr>
      <vt:lpstr>Повторение – мать учения</vt:lpstr>
      <vt:lpstr>Кто силён?</vt:lpstr>
      <vt:lpstr>Кто силён?</vt:lpstr>
      <vt:lpstr>Кто силён?</vt:lpstr>
      <vt:lpstr>Повелительное наклонение</vt:lpstr>
      <vt:lpstr>Образование глаголов повелительного наклонения:</vt:lpstr>
      <vt:lpstr>Образование глаголов повелительного наклонения</vt:lpstr>
      <vt:lpstr>Орфография! Запомни правописание форм глагола:</vt:lpstr>
      <vt:lpstr>Дело за вами, ребята, учить, постигать, знать!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класс русский язык</dc:title>
  <dc:subject>Повелительное наклонение глагола</dc:subject>
  <dc:creator>Гайнуллина Г.М.</dc:creator>
  <cp:keywords>Школа, русский язык, презентации к уроку</cp:keywords>
  <cp:lastModifiedBy>User</cp:lastModifiedBy>
  <cp:revision>10</cp:revision>
  <dcterms:created xsi:type="dcterms:W3CDTF">2024-04-20T19:02:48Z</dcterms:created>
  <dcterms:modified xsi:type="dcterms:W3CDTF">2024-04-21T14:26:50Z</dcterms:modified>
</cp:coreProperties>
</file>