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86" r:id="rId3"/>
    <p:sldId id="293" r:id="rId4"/>
    <p:sldId id="319" r:id="rId5"/>
    <p:sldId id="323" r:id="rId6"/>
    <p:sldId id="320" r:id="rId7"/>
    <p:sldId id="321" r:id="rId8"/>
    <p:sldId id="322" r:id="rId9"/>
    <p:sldId id="299" r:id="rId10"/>
    <p:sldId id="325" r:id="rId11"/>
    <p:sldId id="327" r:id="rId12"/>
    <p:sldId id="311" r:id="rId13"/>
    <p:sldId id="310" r:id="rId14"/>
    <p:sldId id="315" r:id="rId15"/>
    <p:sldId id="318" r:id="rId16"/>
    <p:sldId id="316" r:id="rId17"/>
    <p:sldId id="304" r:id="rId18"/>
    <p:sldId id="326" r:id="rId19"/>
    <p:sldId id="328" r:id="rId20"/>
    <p:sldId id="329" r:id="rId21"/>
    <p:sldId id="314" r:id="rId22"/>
    <p:sldId id="330" r:id="rId23"/>
    <p:sldId id="306" r:id="rId24"/>
    <p:sldId id="307" r:id="rId25"/>
    <p:sldId id="298" r:id="rId26"/>
    <p:sldId id="309" r:id="rId27"/>
    <p:sldId id="296" r:id="rId28"/>
    <p:sldId id="308" r:id="rId29"/>
    <p:sldId id="312" r:id="rId30"/>
    <p:sldId id="257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302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242B-CECE-44EC-9658-F25AA23B597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BF79-2BD9-4F4A-A35A-149E40112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3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BF79-2BD9-4F4A-A35A-149E401122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4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BF79-2BD9-4F4A-A35A-149E4011224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0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BF79-2BD9-4F4A-A35A-149E4011224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E006-D06F-4394-9F45-9F68D8A68114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55B1-73C9-4F15-9DD9-A2136153F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C801-0281-4D1D-BD9E-7E910C2D20FC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68C2-DFF3-4F70-957B-A4D9C697D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D43A-477E-4D7D-A7AC-5D797DEB4414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6996-1E67-4E20-8A7D-7241D319B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BED2-2284-4A38-9180-2EEE9185C24E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864F-5A85-4EC6-AC38-3C56D5296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E8DA-6F3C-4D9F-AA0C-8E48837BE15A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4AC7-F620-4E7B-857A-4583425BC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A6A4-341E-4C52-BA6D-9E4144164147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577D-07D0-4F36-AE58-BB1E339BB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8FF8-788F-48A9-833E-2AD90FAFA38C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1A8B-5F31-48C3-9EA6-E45975BCB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7873-6574-43C2-B2FE-D214008407BC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4A85-293A-435F-AC94-FA72C4C24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4E89-F138-4E7B-96E0-F611FC79E3A9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EC90-7393-4BE0-BC29-372D1E1AB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5408-028B-4CFE-A91E-E8422FAB948B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BB54-F715-4825-8FCD-D52604150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FBE7-3712-4755-AE16-12786403389B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C80F-09C0-4BE8-A391-702A645C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C4102-5666-4CE7-BCD4-16668BACF8C1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211AE-F454-4FE2-816A-83B682E11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«Социализация и профилактика правонарушений обучающихся средствами гражданско-патриотического воспитания»</a:t>
            </a:r>
            <a:endParaRPr lang="ru-RU" altLang="ru-RU" sz="1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Валериановская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средняя общеобразовательная школа 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имени Героя Советского Союза А.В. Рогозина 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2024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г.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</a:t>
            </a:r>
            <a:r>
              <a:rPr lang="ru-RU" sz="3600" b="1" dirty="0">
                <a:latin typeface="+mj-lt"/>
              </a:rPr>
              <a:t>Ю</a:t>
            </a:r>
            <a:r>
              <a:rPr lang="ru-RU" b="1" dirty="0" smtClean="0">
                <a:latin typeface="+mj-lt"/>
              </a:rPr>
              <a:t>НАРМИЯ</a:t>
            </a:r>
            <a:endParaRPr lang="ru-RU" b="1" dirty="0">
              <a:latin typeface="+mj-lt"/>
            </a:endParaRPr>
          </a:p>
        </p:txBody>
      </p:sp>
      <p:pic>
        <p:nvPicPr>
          <p:cNvPr id="1026" name="Picture 2" descr="C:\Users\Komp\Downloads\IMG-20231207-WA0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3278" r="2886" b="19919"/>
          <a:stretch/>
        </p:blipFill>
        <p:spPr bwMode="auto">
          <a:xfrm>
            <a:off x="4580086" y="3609020"/>
            <a:ext cx="39976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p\Downloads\IMG-20231207-WA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0176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085584" cy="7200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Ю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НАРМИЯ</a:t>
            </a:r>
          </a:p>
        </p:txBody>
      </p:sp>
      <p:pic>
        <p:nvPicPr>
          <p:cNvPr id="5" name="Picture 2" descr="C:\Users\Komp\Desktop\фоточки РФ\Рождественские встречи\20 марта 2018\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14072" r="6604" b="17219"/>
          <a:stretch/>
        </p:blipFill>
        <p:spPr bwMode="auto">
          <a:xfrm>
            <a:off x="539552" y="3861048"/>
            <a:ext cx="4104456" cy="22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omp\Downloads\IMG-20231207-WA000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13159" r="-792" b="8052"/>
          <a:stretch/>
        </p:blipFill>
        <p:spPr bwMode="auto">
          <a:xfrm>
            <a:off x="4716016" y="2060848"/>
            <a:ext cx="3850650" cy="23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247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368152"/>
          </a:xfrm>
        </p:spPr>
        <p:txBody>
          <a:bodyPr/>
          <a:lstStyle/>
          <a:p>
            <a:r>
              <a:rPr lang="ru-RU" sz="3600" b="1" dirty="0" smtClean="0"/>
              <a:t>С</a:t>
            </a:r>
            <a:r>
              <a:rPr lang="ru-RU" sz="2800" b="1" dirty="0" smtClean="0"/>
              <a:t>МОТР СТРОЯ И ПЕСНИ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 descr="C:\Users\Komp\Desktop\фоточки РФ\смотр строя и песни\Изображение 5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074604" cy="27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omp\Desktop\фоточки РФ\смотр строя и песни\Изображение 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65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512168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С</a:t>
            </a:r>
            <a:r>
              <a:rPr lang="ru-RU" sz="2800" b="1" dirty="0">
                <a:solidFill>
                  <a:prstClr val="black"/>
                </a:solidFill>
              </a:rPr>
              <a:t>МОТР СТРОЯ И ПЕСНИ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Picture 2" descr="C:\Users\Komp\Desktop\фоточки РФ\смотр строя и песни\Изображение 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5" y="3433221"/>
            <a:ext cx="4007201" cy="267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Komp\Desktop\фоточки РФ\смотр строя и песни\Изображение 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99" y="2101344"/>
            <a:ext cx="3817741" cy="25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8939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76064"/>
          </a:xfrm>
        </p:spPr>
        <p:txBody>
          <a:bodyPr/>
          <a:lstStyle/>
          <a:p>
            <a:r>
              <a:rPr lang="ru-RU" sz="3600" b="1" dirty="0" smtClean="0"/>
              <a:t>З</a:t>
            </a:r>
            <a:r>
              <a:rPr lang="ru-RU" sz="2800" b="1" dirty="0" smtClean="0"/>
              <a:t>АРНИЦА</a:t>
            </a:r>
            <a:endParaRPr lang="ru-RU" sz="2800" b="1" dirty="0"/>
          </a:p>
        </p:txBody>
      </p:sp>
      <p:pic>
        <p:nvPicPr>
          <p:cNvPr id="17410" name="Picture 2" descr="C:\Users\Komp\Desktop\фоточки РФ\смотр строя и песни\Изображение 17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40934" r="3832" b="437"/>
          <a:stretch/>
        </p:blipFill>
        <p:spPr bwMode="auto">
          <a:xfrm>
            <a:off x="611560" y="3463614"/>
            <a:ext cx="3816424" cy="26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omp\Desktop\фоточки РФ\смотр строя и песни\Изображение 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39"/>
            <a:ext cx="4032448" cy="27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112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139492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9 </a:t>
            </a:r>
            <a:r>
              <a:rPr lang="ru-RU" b="1" dirty="0" smtClean="0"/>
              <a:t>МАЯ</a:t>
            </a:r>
            <a:endParaRPr lang="ru-RU" b="1" dirty="0"/>
          </a:p>
        </p:txBody>
      </p:sp>
      <p:pic>
        <p:nvPicPr>
          <p:cNvPr id="20482" name="Picture 2" descr="C:\Users\Komp\Downloads\IMG-20231207-WA006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9710" r="3331"/>
          <a:stretch/>
        </p:blipFill>
        <p:spPr bwMode="auto">
          <a:xfrm>
            <a:off x="537099" y="2132856"/>
            <a:ext cx="4148488" cy="28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omp\Downloads\IMG-20231207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284984"/>
            <a:ext cx="3856673" cy="28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0830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Komp\Desktop\фоточки РФ\смотр строя и песни\Изображение 17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504" r="14823"/>
          <a:stretch/>
        </p:blipFill>
        <p:spPr bwMode="auto">
          <a:xfrm>
            <a:off x="4594704" y="3356992"/>
            <a:ext cx="399110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19256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С</a:t>
            </a:r>
            <a:r>
              <a:rPr lang="ru-RU" b="1" dirty="0" smtClean="0"/>
              <a:t>ОРЕВНОВАНИЯ,</a:t>
            </a:r>
          </a:p>
          <a:p>
            <a:pPr marL="0" indent="0" algn="ctr">
              <a:buNone/>
            </a:pPr>
            <a:r>
              <a:rPr lang="ru-RU" b="1" dirty="0" smtClean="0"/>
              <a:t> ПОСВЯЩЕННЫЕ </a:t>
            </a:r>
            <a:r>
              <a:rPr lang="ru-RU" sz="3600" b="1" dirty="0" smtClean="0"/>
              <a:t>Д</a:t>
            </a:r>
            <a:r>
              <a:rPr lang="ru-RU" b="1" dirty="0" smtClean="0"/>
              <a:t>НЮ </a:t>
            </a:r>
            <a:r>
              <a:rPr lang="ru-RU" sz="3600" b="1" dirty="0" smtClean="0"/>
              <a:t>З</a:t>
            </a:r>
            <a:r>
              <a:rPr lang="ru-RU" b="1" dirty="0" smtClean="0"/>
              <a:t>АЩИТНИКА </a:t>
            </a:r>
            <a:r>
              <a:rPr lang="ru-RU" sz="3600" b="1" dirty="0" smtClean="0"/>
              <a:t>О</a:t>
            </a:r>
            <a:r>
              <a:rPr lang="ru-RU" b="1" dirty="0" smtClean="0"/>
              <a:t>ТЕЧЕСТВА</a:t>
            </a:r>
            <a:endParaRPr lang="ru-RU" b="1" dirty="0"/>
          </a:p>
        </p:txBody>
      </p:sp>
      <p:pic>
        <p:nvPicPr>
          <p:cNvPr id="18436" name="Picture 4" descr="C:\Users\Komp\Downloads\IMG-20231207-WA0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4420"/>
          <a:stretch/>
        </p:blipFill>
        <p:spPr bwMode="auto">
          <a:xfrm>
            <a:off x="539552" y="2701338"/>
            <a:ext cx="3888432" cy="29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442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26" y="1637671"/>
            <a:ext cx="8103622" cy="782960"/>
          </a:xfrm>
        </p:spPr>
        <p:txBody>
          <a:bodyPr/>
          <a:lstStyle/>
          <a:p>
            <a:r>
              <a:rPr lang="ru-RU" sz="3600" b="1" dirty="0" smtClean="0"/>
              <a:t>В</a:t>
            </a:r>
            <a:r>
              <a:rPr lang="ru-RU" sz="2800" b="1" dirty="0" smtClean="0"/>
              <a:t>АХТА </a:t>
            </a:r>
            <a:r>
              <a:rPr lang="ru-RU" sz="3600" b="1" dirty="0" smtClean="0"/>
              <a:t>П</a:t>
            </a:r>
            <a:r>
              <a:rPr lang="ru-RU" sz="2800" b="1" dirty="0" smtClean="0"/>
              <a:t>АМЯТИ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C:\Users\Komp\Downloads\IMG-20231207-WA0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12240" r="33370" b="4552"/>
          <a:stretch/>
        </p:blipFill>
        <p:spPr bwMode="auto">
          <a:xfrm>
            <a:off x="611560" y="2132856"/>
            <a:ext cx="3051876" cy="39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mp\Desktop\фоточки РФ\Рождественские встречи\20 марта 2018\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8" r="7902"/>
          <a:stretch/>
        </p:blipFill>
        <p:spPr bwMode="auto">
          <a:xfrm>
            <a:off x="3779912" y="2132856"/>
            <a:ext cx="4680520" cy="39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0822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444" y="1412776"/>
            <a:ext cx="7772400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АХТА 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П</a:t>
            </a:r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АМЯТИ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Komp\Downloads\IMG-20231207-WA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14690" r="14718"/>
          <a:stretch/>
        </p:blipFill>
        <p:spPr bwMode="auto">
          <a:xfrm>
            <a:off x="611560" y="2322033"/>
            <a:ext cx="4536504" cy="37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3289" r="16664" b="1"/>
          <a:stretch/>
        </p:blipFill>
        <p:spPr>
          <a:xfrm>
            <a:off x="5318104" y="2322033"/>
            <a:ext cx="3252721" cy="37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63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936104"/>
          </a:xfrm>
        </p:spPr>
        <p:txBody>
          <a:bodyPr/>
          <a:lstStyle/>
          <a:p>
            <a:r>
              <a:rPr lang="ru-RU" sz="3600" b="1" dirty="0"/>
              <a:t>В</a:t>
            </a:r>
            <a:r>
              <a:rPr lang="ru-RU" sz="2800" b="1" dirty="0" smtClean="0"/>
              <a:t>ОЕННО-СПОРТИВНАЯ ИГРА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3600" b="1" dirty="0" smtClean="0"/>
              <a:t>Р</a:t>
            </a:r>
            <a:r>
              <a:rPr lang="ru-RU" sz="2800" b="1" dirty="0" smtClean="0"/>
              <a:t>УБЕЖ»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r="8"/>
          <a:stretch/>
        </p:blipFill>
        <p:spPr>
          <a:xfrm>
            <a:off x="611560" y="2636912"/>
            <a:ext cx="5245983" cy="34405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6488"/>
          <a:stretch/>
        </p:blipFill>
        <p:spPr>
          <a:xfrm>
            <a:off x="5984752" y="2636911"/>
            <a:ext cx="2522567" cy="3455089"/>
          </a:xfrm>
        </p:spPr>
      </p:pic>
    </p:spTree>
    <p:extLst>
      <p:ext uri="{BB962C8B-B14F-4D97-AF65-F5344CB8AC3E}">
        <p14:creationId xmlns:p14="http://schemas.microsoft.com/office/powerpoint/2010/main" val="21065372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962456" cy="4709120"/>
          </a:xfrm>
        </p:spPr>
        <p:txBody>
          <a:bodyPr/>
          <a:lstStyle/>
          <a:p>
            <a:pPr marL="0" lvl="0" indent="0" eaLnBrk="0" hangingPunct="0">
              <a:buSzPct val="6000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ru-RU" sz="2000" b="1" i="1" dirty="0">
                <a:solidFill>
                  <a:srgbClr val="C00000"/>
                </a:solidFill>
                <a:cs typeface="Arial" pitchFamily="34" charset="0"/>
              </a:rPr>
              <a:t>К патриотизму нельзя только призывать,</a:t>
            </a:r>
          </a:p>
          <a:p>
            <a:pPr marL="0" lvl="0" indent="0" eaLnBrk="0" hangingPunct="0">
              <a:buSzPct val="60000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cs typeface="Arial" pitchFamily="34" charset="0"/>
              </a:rPr>
              <a:t>его нужно заботливо </a:t>
            </a:r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воспитывать»</a:t>
            </a:r>
            <a:r>
              <a:rPr lang="ru-RU" sz="2000" b="1" i="1" dirty="0">
                <a:solidFill>
                  <a:srgbClr val="C00000"/>
                </a:solidFill>
                <a:cs typeface="Arial" pitchFamily="34" charset="0"/>
              </a:rPr>
              <a:t> </a:t>
            </a:r>
            <a:endParaRPr lang="en-US" sz="2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0" indent="0" eaLnBrk="0" hangingPunct="0">
              <a:buSzPct val="6000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Д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. С. Лихачев</a:t>
            </a:r>
          </a:p>
          <a:p>
            <a:pPr marL="0" lvl="0" indent="0">
              <a:buNone/>
            </a:pPr>
            <a:endParaRPr lang="ru-RU" altLang="en-US" sz="1600" b="1" dirty="0" smtClean="0"/>
          </a:p>
          <a:p>
            <a:pPr marL="0" lvl="0" indent="0">
              <a:buNone/>
            </a:pPr>
            <a:endParaRPr lang="ru-RU" altLang="en-US" sz="1600" b="1" dirty="0"/>
          </a:p>
          <a:p>
            <a:pPr marL="0" lvl="0" indent="0">
              <a:buNone/>
            </a:pPr>
            <a:endParaRPr lang="ru-RU" altLang="en-US" sz="1600" b="1" dirty="0" smtClean="0"/>
          </a:p>
          <a:p>
            <a:pPr marL="0" lvl="0" indent="0">
              <a:buNone/>
            </a:pPr>
            <a:endParaRPr lang="ru-RU" altLang="en-US" sz="1600" b="1" dirty="0" smtClean="0"/>
          </a:p>
          <a:p>
            <a:pPr marL="0" lvl="0" indent="0">
              <a:buNone/>
            </a:pPr>
            <a:endParaRPr lang="ru-RU" altLang="en-US" sz="1600" b="1" dirty="0"/>
          </a:p>
          <a:p>
            <a:pPr marL="0" lvl="0" indent="0">
              <a:buNone/>
            </a:pPr>
            <a:endParaRPr lang="ru-RU" altLang="en-US" sz="1600" b="1" dirty="0" smtClean="0"/>
          </a:p>
          <a:p>
            <a:pPr marL="0" lvl="0" indent="0">
              <a:buNone/>
            </a:pPr>
            <a:endParaRPr lang="ru-RU" altLang="en-US" sz="1600" b="1" dirty="0" smtClean="0"/>
          </a:p>
          <a:p>
            <a:pPr marL="0" lvl="0" indent="0">
              <a:buNone/>
            </a:pPr>
            <a:r>
              <a:rPr lang="ru-RU" altLang="en-US" sz="1800" b="1" dirty="0" smtClean="0">
                <a:latin typeface="+mj-lt"/>
                <a:cs typeface="Times New Roman" pitchFamily="18" charset="0"/>
              </a:rPr>
              <a:t>Дмитрий Сергеевич </a:t>
            </a:r>
            <a:r>
              <a:rPr lang="ru-RU" altLang="en-US" sz="1800" b="1" dirty="0">
                <a:latin typeface="+mj-lt"/>
                <a:cs typeface="Times New Roman" pitchFamily="18" charset="0"/>
              </a:rPr>
              <a:t>Лихачёв</a:t>
            </a:r>
            <a:r>
              <a:rPr lang="ru-RU" altLang="en-US" sz="1800" dirty="0">
                <a:latin typeface="+mj-lt"/>
                <a:cs typeface="Times New Roman" pitchFamily="18" charset="0"/>
              </a:rPr>
              <a:t>  - </a:t>
            </a:r>
            <a:r>
              <a:rPr lang="ru-RU" sz="1800" dirty="0">
                <a:latin typeface="+mj-lt"/>
                <a:ea typeface="Times New Roman" pitchFamily="18" charset="0"/>
                <a:cs typeface="Times New Roman" pitchFamily="18" charset="0"/>
              </a:rPr>
              <a:t>советский и </a:t>
            </a:r>
            <a:r>
              <a:rPr lang="ru-RU" sz="1800" dirty="0" smtClean="0">
                <a:latin typeface="+mj-lt"/>
                <a:ea typeface="Times New Roman" pitchFamily="18" charset="0"/>
                <a:cs typeface="Times New Roman" pitchFamily="18" charset="0"/>
              </a:rPr>
              <a:t>российский</a:t>
            </a:r>
            <a:r>
              <a:rPr lang="ru-RU" sz="1800" dirty="0">
                <a:latin typeface="+mj-lt"/>
                <a:ea typeface="Times New Roman" pitchFamily="18" charset="0"/>
                <a:cs typeface="Times New Roman" pitchFamily="18" charset="0"/>
              </a:rPr>
              <a:t> филолог, культуролог, искусствовед, </a:t>
            </a:r>
            <a:endParaRPr lang="ru-RU" sz="18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latin typeface="+mj-lt"/>
                <a:ea typeface="Times New Roman" pitchFamily="18" charset="0"/>
                <a:cs typeface="Times New Roman" pitchFamily="18" charset="0"/>
              </a:rPr>
              <a:t>доктор </a:t>
            </a:r>
            <a:r>
              <a:rPr lang="ru-RU" sz="1800" dirty="0">
                <a:latin typeface="+mj-lt"/>
                <a:ea typeface="Times New Roman" pitchFamily="18" charset="0"/>
                <a:cs typeface="Times New Roman" pitchFamily="18" charset="0"/>
              </a:rPr>
              <a:t>филологических наук (1947), профессор (1951). Председатель правления Российского (Советского до 1991 года) фонда культуры (1986—1993).</a:t>
            </a:r>
          </a:p>
          <a:p>
            <a:endParaRPr lang="ru-RU" dirty="0"/>
          </a:p>
        </p:txBody>
      </p:sp>
      <p:pic>
        <p:nvPicPr>
          <p:cNvPr id="4" name="Picture 2" descr="https://foma.ru/wp-content/uploads/2016/09/Lihach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226997"/>
            <a:ext cx="3065912" cy="276887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0173124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9424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В</a:t>
            </a:r>
            <a:r>
              <a:rPr lang="ru-RU" sz="2800" b="1" dirty="0">
                <a:solidFill>
                  <a:prstClr val="black"/>
                </a:solidFill>
              </a:rPr>
              <a:t>ОЕННО-СПОРТИВНАЯ ИГРА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«</a:t>
            </a:r>
            <a:r>
              <a:rPr lang="ru-RU" sz="3600" b="1" dirty="0">
                <a:solidFill>
                  <a:prstClr val="black"/>
                </a:solidFill>
              </a:rPr>
              <a:t>Р</a:t>
            </a:r>
            <a:r>
              <a:rPr lang="ru-RU" sz="2800" b="1" dirty="0">
                <a:solidFill>
                  <a:prstClr val="black"/>
                </a:solidFill>
              </a:rPr>
              <a:t>УБЕЖ»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3570" r="4968" b="4896"/>
          <a:stretch/>
        </p:blipFill>
        <p:spPr>
          <a:xfrm>
            <a:off x="5582496" y="2204865"/>
            <a:ext cx="2724660" cy="3795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9179" b="-1"/>
          <a:stretch/>
        </p:blipFill>
        <p:spPr>
          <a:xfrm>
            <a:off x="827584" y="2204864"/>
            <a:ext cx="2664296" cy="37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17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07524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СПОРТИВНЫЕ СОРЕВНОВАНИЯ, </a:t>
            </a:r>
          </a:p>
          <a:p>
            <a:pPr marL="0" indent="0" algn="ctr">
              <a:buNone/>
            </a:pPr>
            <a:r>
              <a:rPr lang="ru-RU" b="1" dirty="0" smtClean="0"/>
              <a:t>ПОСВЯЩЕННЫЕ </a:t>
            </a:r>
            <a:r>
              <a:rPr lang="ru-RU" sz="3600" b="1" dirty="0" smtClean="0"/>
              <a:t>Д</a:t>
            </a:r>
            <a:r>
              <a:rPr lang="ru-RU" b="1" dirty="0" smtClean="0"/>
              <a:t>НЮ </a:t>
            </a:r>
            <a:r>
              <a:rPr lang="ru-RU" sz="3600" b="1" dirty="0" smtClean="0"/>
              <a:t>З</a:t>
            </a:r>
            <a:r>
              <a:rPr lang="ru-RU" b="1" dirty="0" smtClean="0"/>
              <a:t>АЩИТНИКА </a:t>
            </a:r>
            <a:r>
              <a:rPr lang="ru-RU" sz="3600" b="1" dirty="0" smtClean="0"/>
              <a:t>О</a:t>
            </a:r>
            <a:r>
              <a:rPr lang="ru-RU" b="1" dirty="0" smtClean="0"/>
              <a:t>ТЕЧЕСТВА</a:t>
            </a:r>
            <a:endParaRPr lang="ru-RU" b="1" dirty="0"/>
          </a:p>
        </p:txBody>
      </p:sp>
      <p:pic>
        <p:nvPicPr>
          <p:cNvPr id="16386" name="Picture 2" descr="C:\Users\Komp\Downloads\IMG-20231207-WA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208"/>
            <a:ext cx="3888432" cy="29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omp\Downloads\IMG-20231207-WA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53" y="256490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317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t="22846" r="3183"/>
          <a:stretch/>
        </p:blipFill>
        <p:spPr>
          <a:xfrm>
            <a:off x="611560" y="2780928"/>
            <a:ext cx="4032448" cy="3011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1773"/>
          <a:stretch/>
        </p:blipFill>
        <p:spPr>
          <a:xfrm>
            <a:off x="4803362" y="3573016"/>
            <a:ext cx="3739926" cy="2548473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7940975" cy="480454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В</a:t>
            </a:r>
            <a:r>
              <a:rPr lang="ru-RU" b="1" dirty="0" smtClean="0"/>
              <a:t>ОЕННО-СПОРТИВНАЯ ИГРА</a:t>
            </a:r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sz="3600" b="1" dirty="0" smtClean="0"/>
              <a:t>С</a:t>
            </a:r>
            <a:r>
              <a:rPr lang="ru-RU" b="1" dirty="0" smtClean="0"/>
              <a:t>ВЯЗЬ ПОКОЛЕНИЙ»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1481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11" y="1484784"/>
            <a:ext cx="8149037" cy="720080"/>
          </a:xfrm>
        </p:spPr>
        <p:txBody>
          <a:bodyPr/>
          <a:lstStyle/>
          <a:p>
            <a:pPr lvl="0"/>
            <a:r>
              <a:rPr lang="ru-RU" sz="3600" b="1" dirty="0" smtClean="0"/>
              <a:t>А</a:t>
            </a:r>
            <a:r>
              <a:rPr lang="ru-RU" sz="2800" b="1" dirty="0" smtClean="0"/>
              <a:t>КЦИЯ «</a:t>
            </a:r>
            <a:r>
              <a:rPr lang="ru-RU" sz="3600" b="1" dirty="0"/>
              <a:t>П</a:t>
            </a:r>
            <a:r>
              <a:rPr lang="ru-RU" sz="2800" b="1" dirty="0" smtClean="0"/>
              <a:t>АМЯТЬ»</a:t>
            </a:r>
            <a:endParaRPr lang="ru-RU" sz="2800" b="1" dirty="0"/>
          </a:p>
        </p:txBody>
      </p:sp>
      <p:pic>
        <p:nvPicPr>
          <p:cNvPr id="5" name="Picture 2" descr="C:\Users\Komp\Desktop\фоточки РФ\Рождественские встречи\20 марта 2018\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14072" r="6604" b="17219"/>
          <a:stretch/>
        </p:blipFill>
        <p:spPr bwMode="auto">
          <a:xfrm>
            <a:off x="4492736" y="2276872"/>
            <a:ext cx="4038600" cy="21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mp\Desktop\фоточки РФ\Рождественские встречи\20 марта 2018\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655" r="5125" b="16955"/>
          <a:stretch/>
        </p:blipFill>
        <p:spPr bwMode="auto">
          <a:xfrm>
            <a:off x="611560" y="3501008"/>
            <a:ext cx="3841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263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8147248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А</a:t>
            </a:r>
            <a:r>
              <a:rPr lang="ru-RU" b="1" dirty="0" smtClean="0"/>
              <a:t>КЦИЯ «</a:t>
            </a:r>
            <a:r>
              <a:rPr lang="ru-RU" sz="3600" b="1" dirty="0" smtClean="0"/>
              <a:t>СВО</a:t>
            </a:r>
            <a:r>
              <a:rPr lang="ru-RU" b="1" dirty="0" smtClean="0"/>
              <a:t>ИХ НЕ БРОСАЕМ»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C:\Users\Komp\Downloads\IMG-20231207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0888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mp\Downloads\IMG-20231207-WA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898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C:\Users\Komp\Downloads\IMG-20231207-WA00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r="9286"/>
          <a:stretch/>
        </p:blipFill>
        <p:spPr bwMode="auto">
          <a:xfrm>
            <a:off x="4860032" y="2420888"/>
            <a:ext cx="3669176" cy="2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mp\Downloads\IMG-20231207-WA0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4134611" cy="31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822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  <a:r>
              <a:rPr lang="ru-RU" sz="2800" b="1" dirty="0">
                <a:solidFill>
                  <a:prstClr val="black"/>
                </a:solidFill>
                <a:latin typeface="Calibri"/>
                <a:cs typeface="+mn-cs"/>
              </a:rPr>
              <a:t>КЦИЯ «</a:t>
            </a:r>
            <a:r>
              <a:rPr lang="ru-RU" sz="3600" b="1" dirty="0">
                <a:solidFill>
                  <a:prstClr val="black"/>
                </a:solidFill>
                <a:latin typeface="Calibri"/>
                <a:cs typeface="+mn-cs"/>
              </a:rPr>
              <a:t>СВО</a:t>
            </a:r>
            <a:r>
              <a:rPr lang="ru-RU" sz="2800" b="1" dirty="0">
                <a:solidFill>
                  <a:prstClr val="black"/>
                </a:solidFill>
                <a:latin typeface="Calibri"/>
                <a:cs typeface="+mn-cs"/>
              </a:rPr>
              <a:t>ИХ НЕ БРОСАЕМ»</a:t>
            </a:r>
          </a:p>
        </p:txBody>
      </p:sp>
    </p:spTree>
    <p:extLst>
      <p:ext uri="{BB962C8B-B14F-4D97-AF65-F5344CB8AC3E}">
        <p14:creationId xmlns:p14="http://schemas.microsoft.com/office/powerpoint/2010/main" val="3125920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А</a:t>
            </a:r>
            <a:r>
              <a:rPr lang="ru-RU" sz="2800" b="1" dirty="0" smtClean="0"/>
              <a:t>КЦИЯ «</a:t>
            </a:r>
            <a:r>
              <a:rPr lang="ru-RU" sz="3600" b="1" dirty="0" smtClean="0"/>
              <a:t>П</a:t>
            </a:r>
            <a:r>
              <a:rPr lang="ru-RU" sz="2800" b="1" dirty="0" smtClean="0"/>
              <a:t>ИСЬМО СОЛДАТУ»</a:t>
            </a:r>
            <a:endParaRPr lang="ru-RU" sz="2800" b="1" dirty="0"/>
          </a:p>
        </p:txBody>
      </p:sp>
      <p:pic>
        <p:nvPicPr>
          <p:cNvPr id="1026" name="Picture 2" descr="C:\Users\Komp\Downloads\IMG_20231116_10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917580" cy="29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p\Downloads\IMG_20231116_110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9150"/>
            <a:ext cx="3894132" cy="29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75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5"/>
            <a:ext cx="7772400" cy="504055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П</a:t>
            </a:r>
            <a:r>
              <a:rPr lang="ru-RU" sz="2400" dirty="0" smtClean="0"/>
              <a:t>асхальные встречи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24128" y="2924944"/>
            <a:ext cx="2376264" cy="36004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</a:rPr>
              <a:t>АСЛЕНИЦА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\Desktop\фоточки РФ\маслениц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1" y="162880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mp\Downloads\IMG-20231207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284984"/>
            <a:ext cx="3876563" cy="29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309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636" y="1628800"/>
            <a:ext cx="7941148" cy="4453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</a:t>
            </a:r>
            <a:r>
              <a:rPr lang="ru-RU" b="1" dirty="0" smtClean="0"/>
              <a:t>«</a:t>
            </a:r>
            <a:r>
              <a:rPr lang="ru-RU" sz="3200" b="1" dirty="0" smtClean="0"/>
              <a:t>В </a:t>
            </a:r>
            <a:r>
              <a:rPr lang="ru-RU" sz="2400" b="1" dirty="0" smtClean="0"/>
              <a:t>ГОСТЯХ У РУССКОЙ ИЗБЫ»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К</a:t>
            </a:r>
            <a:r>
              <a:rPr lang="ru-RU" sz="2400" b="1" dirty="0" smtClean="0">
                <a:solidFill>
                  <a:prstClr val="black"/>
                </a:solidFill>
              </a:rPr>
              <a:t>ОНКУРС </a:t>
            </a:r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3200" b="1" dirty="0">
                <a:solidFill>
                  <a:prstClr val="black"/>
                </a:solidFill>
              </a:rPr>
              <a:t>Р</a:t>
            </a:r>
            <a:r>
              <a:rPr lang="ru-RU" sz="2400" b="1" dirty="0">
                <a:solidFill>
                  <a:prstClr val="black"/>
                </a:solidFill>
              </a:rPr>
              <a:t>УССКАЯ ЧАСТУШКА</a:t>
            </a:r>
            <a:r>
              <a:rPr lang="ru-RU" b="1" dirty="0">
                <a:solidFill>
                  <a:prstClr val="black"/>
                </a:solidFill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Komp\Downloads\IMG-20231207-WA0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6933" r="5076"/>
          <a:stretch/>
        </p:blipFill>
        <p:spPr bwMode="auto">
          <a:xfrm>
            <a:off x="601636" y="2060848"/>
            <a:ext cx="3744416" cy="31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mp\Downloads\IMG-20231207-WA002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3841"/>
          <a:stretch/>
        </p:blipFill>
        <p:spPr bwMode="auto">
          <a:xfrm>
            <a:off x="5148064" y="3429000"/>
            <a:ext cx="3462538" cy="26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502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807524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К</a:t>
            </a:r>
            <a:r>
              <a:rPr lang="ru-RU" b="1" dirty="0" smtClean="0"/>
              <a:t>ЛАССНЫЕ ЧАСЫ</a:t>
            </a:r>
            <a:endParaRPr lang="ru-RU" b="1" dirty="0"/>
          </a:p>
        </p:txBody>
      </p:sp>
      <p:pic>
        <p:nvPicPr>
          <p:cNvPr id="13314" name="Picture 2" descr="C:\Users\Komp\Downloads\IMG-20231207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1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omp\Downloads\IMG-20231207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3" y="3212976"/>
            <a:ext cx="3875923" cy="29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49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                   до 2025 года</a:t>
            </a:r>
          </a:p>
          <a:p>
            <a:pPr marL="0" indent="0" algn="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sz="1800" dirty="0" smtClean="0"/>
              <a:t>Создание условий для повышения гражданской ответственности за судьбу страны, повышения уровня консолидации общества для решения задач обеспечения национальной безопасности и </a:t>
            </a:r>
            <a:r>
              <a:rPr lang="ru-RU" sz="1800" dirty="0"/>
              <a:t>устойчивого развития </a:t>
            </a:r>
            <a:r>
              <a:rPr lang="ru-RU" sz="1800" dirty="0" smtClean="0"/>
              <a:t>РФ, укрепления чувства сопричастности граждан к великой истории и культуре России, обеспечение преемственности поколений россиян, воспитания гражданина, любящего свою Родину и семью, имеющего активную жизненную позицию.</a:t>
            </a:r>
            <a:endParaRPr lang="ru-RU" sz="1800" dirty="0"/>
          </a:p>
        </p:txBody>
      </p:sp>
      <p:pic>
        <p:nvPicPr>
          <p:cNvPr id="7170" name="Picture 2" descr="C:\Users\Komp\Downloads\004902740_1-e9760232950845962bd19c1ea08197b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1078" r="32244" b="18790"/>
          <a:stretch/>
        </p:blipFill>
        <p:spPr bwMode="auto">
          <a:xfrm>
            <a:off x="539552" y="1412776"/>
            <a:ext cx="2448272" cy="22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mp\Downloads\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6878" r="3801" b="75095"/>
          <a:stretch/>
        </p:blipFill>
        <p:spPr bwMode="auto">
          <a:xfrm>
            <a:off x="2987824" y="1910391"/>
            <a:ext cx="5657222" cy="8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797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2241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История – это могучая и вечно живая сила, которая творит Патриота и Гражданина!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84" y="1754313"/>
            <a:ext cx="4320480" cy="327276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школе </a:t>
            </a:r>
            <a:r>
              <a:rPr lang="ru-RU" sz="2000" b="1" dirty="0" smtClean="0">
                <a:solidFill>
                  <a:srgbClr val="C00000"/>
                </a:solidFill>
              </a:rPr>
              <a:t>созданы и функционируют: 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lvl="0" algn="just"/>
            <a:r>
              <a:rPr lang="ru-RU" sz="2000" dirty="0"/>
              <a:t>воспитательная система, основанная на </a:t>
            </a:r>
            <a:r>
              <a:rPr lang="ru-RU" sz="2000" dirty="0" smtClean="0"/>
              <a:t>взаимодействии  </a:t>
            </a:r>
            <a:r>
              <a:rPr lang="ru-RU" sz="2000" dirty="0"/>
              <a:t>и сотрудничестве педагогического, ученического и родительского сообщества; </a:t>
            </a:r>
          </a:p>
          <a:p>
            <a:pPr marL="0" lv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747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школе </a:t>
            </a:r>
            <a:r>
              <a:rPr lang="ru-RU" sz="2000" b="1" dirty="0" smtClean="0">
                <a:solidFill>
                  <a:srgbClr val="C00000"/>
                </a:solidFill>
              </a:rPr>
              <a:t>созданы и функционируют: 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lvl="0" algn="just"/>
            <a:r>
              <a:rPr lang="ru-RU" sz="2000" dirty="0"/>
              <a:t>воспитательная система, основанная на </a:t>
            </a:r>
            <a:r>
              <a:rPr lang="ru-RU" sz="2000" dirty="0" smtClean="0"/>
              <a:t>взаимодействии  </a:t>
            </a:r>
            <a:r>
              <a:rPr lang="ru-RU" sz="2000" dirty="0"/>
              <a:t>и сотрудничестве педагогического, ученического и родительского сообщества; </a:t>
            </a:r>
          </a:p>
          <a:p>
            <a:pPr lvl="0" algn="just"/>
            <a:r>
              <a:rPr lang="ru-RU" sz="2000" dirty="0" smtClean="0"/>
              <a:t> </a:t>
            </a:r>
            <a:r>
              <a:rPr lang="ru-RU" sz="2000" dirty="0"/>
              <a:t>система внеурочной деятельности и  дополнительного образования; 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747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школе </a:t>
            </a:r>
            <a:r>
              <a:rPr lang="ru-RU" sz="2000" b="1" dirty="0" smtClean="0">
                <a:solidFill>
                  <a:srgbClr val="C00000"/>
                </a:solidFill>
              </a:rPr>
              <a:t>созданы и функционируют: 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lvl="0" algn="just"/>
            <a:r>
              <a:rPr lang="ru-RU" sz="2000" dirty="0"/>
              <a:t>воспитательная система, основанная на </a:t>
            </a:r>
            <a:r>
              <a:rPr lang="ru-RU" sz="2000" dirty="0" smtClean="0"/>
              <a:t>взаимодействии  </a:t>
            </a:r>
            <a:r>
              <a:rPr lang="ru-RU" sz="2000" dirty="0"/>
              <a:t>и сотрудничестве педагогического, ученического и родительского сообщества; </a:t>
            </a:r>
          </a:p>
          <a:p>
            <a:pPr lvl="0" algn="just"/>
            <a:r>
              <a:rPr lang="ru-RU" sz="2000" dirty="0" smtClean="0"/>
              <a:t> </a:t>
            </a:r>
            <a:r>
              <a:rPr lang="ru-RU" sz="2000" dirty="0"/>
              <a:t>система внеурочной деятельности и  дополнительного образования; </a:t>
            </a:r>
            <a:endParaRPr lang="ru-RU" sz="2000" dirty="0" smtClean="0"/>
          </a:p>
          <a:p>
            <a:pPr algn="just"/>
            <a:r>
              <a:rPr lang="ru-RU" sz="2000" dirty="0"/>
              <a:t>школьное ученическое самоуправление;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747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школе </a:t>
            </a:r>
            <a:r>
              <a:rPr lang="ru-RU" sz="2000" b="1" dirty="0" smtClean="0">
                <a:solidFill>
                  <a:srgbClr val="C00000"/>
                </a:solidFill>
              </a:rPr>
              <a:t>созданы и функционируют: 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lvl="0" algn="just"/>
            <a:r>
              <a:rPr lang="ru-RU" sz="2000" dirty="0"/>
              <a:t>воспитательная система, основанная на </a:t>
            </a:r>
            <a:r>
              <a:rPr lang="ru-RU" sz="2000" dirty="0" smtClean="0"/>
              <a:t>взаимодействии  </a:t>
            </a:r>
            <a:r>
              <a:rPr lang="ru-RU" sz="2000" dirty="0"/>
              <a:t>и сотрудничестве педагогического, ученического и родительского сообщества; </a:t>
            </a:r>
          </a:p>
          <a:p>
            <a:pPr lvl="0" algn="just"/>
            <a:r>
              <a:rPr lang="ru-RU" sz="2000" dirty="0" smtClean="0"/>
              <a:t> </a:t>
            </a:r>
            <a:r>
              <a:rPr lang="ru-RU" sz="2000" dirty="0"/>
              <a:t>система внеурочной деятельности и  дополнительного образования; </a:t>
            </a:r>
            <a:endParaRPr lang="ru-RU" sz="2000" dirty="0" smtClean="0"/>
          </a:p>
          <a:p>
            <a:pPr algn="just"/>
            <a:r>
              <a:rPr lang="ru-RU" sz="2000" dirty="0"/>
              <a:t>школьное ученическое самоуправление; </a:t>
            </a:r>
          </a:p>
          <a:p>
            <a:pPr lvl="0" algn="just"/>
            <a:r>
              <a:rPr lang="ru-RU" sz="2000" dirty="0"/>
              <a:t>разработана система традиционных </a:t>
            </a:r>
            <a:r>
              <a:rPr lang="ru-RU" sz="2000" dirty="0" smtClean="0"/>
              <a:t>общешкольных и городских </a:t>
            </a:r>
            <a:r>
              <a:rPr lang="ru-RU" sz="2000" dirty="0"/>
              <a:t>мероприятий  и творческих проектов;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747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школе </a:t>
            </a:r>
            <a:r>
              <a:rPr lang="ru-RU" sz="2000" b="1" dirty="0" smtClean="0">
                <a:solidFill>
                  <a:srgbClr val="C00000"/>
                </a:solidFill>
              </a:rPr>
              <a:t>созданы и функционируют: 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lvl="0" algn="just"/>
            <a:r>
              <a:rPr lang="ru-RU" sz="2000" dirty="0"/>
              <a:t>воспитательная система, основанная на </a:t>
            </a:r>
            <a:r>
              <a:rPr lang="ru-RU" sz="2000" dirty="0" smtClean="0"/>
              <a:t>взаимодействии  </a:t>
            </a:r>
            <a:r>
              <a:rPr lang="ru-RU" sz="2000" dirty="0"/>
              <a:t>и сотрудничестве педагогического, ученического и родительского сообщества; </a:t>
            </a:r>
          </a:p>
          <a:p>
            <a:pPr lvl="0" algn="just"/>
            <a:r>
              <a:rPr lang="ru-RU" sz="2000" dirty="0" smtClean="0"/>
              <a:t> </a:t>
            </a:r>
            <a:r>
              <a:rPr lang="ru-RU" sz="2000" dirty="0"/>
              <a:t>система внеурочной деятельности и  дополнительного образования; </a:t>
            </a:r>
            <a:endParaRPr lang="ru-RU" sz="2000" dirty="0" smtClean="0"/>
          </a:p>
          <a:p>
            <a:pPr algn="just"/>
            <a:r>
              <a:rPr lang="ru-RU" sz="2000" dirty="0"/>
              <a:t>школьное ученическое самоуправление; </a:t>
            </a:r>
          </a:p>
          <a:p>
            <a:pPr lvl="0" algn="just"/>
            <a:r>
              <a:rPr lang="ru-RU" sz="2000" dirty="0"/>
              <a:t>разработана система традиционных </a:t>
            </a:r>
            <a:r>
              <a:rPr lang="ru-RU" sz="2000" dirty="0" smtClean="0"/>
              <a:t>общешкольных и городских </a:t>
            </a:r>
            <a:r>
              <a:rPr lang="ru-RU" sz="2000" dirty="0"/>
              <a:t>мероприятий  и творческих проектов; </a:t>
            </a:r>
          </a:p>
          <a:p>
            <a:pPr lvl="0" algn="just"/>
            <a:r>
              <a:rPr lang="ru-RU" sz="2000" dirty="0" smtClean="0"/>
              <a:t>используются </a:t>
            </a:r>
            <a:r>
              <a:rPr lang="ru-RU" sz="2000" dirty="0"/>
              <a:t>новые подходы к организации воспитательного процесса и внедряются современные технологии в процесс патриотического воспитания.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747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072"/>
            <a:ext cx="8229600" cy="170122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Т</a:t>
            </a:r>
            <a:r>
              <a:rPr lang="ru-RU" sz="2800" b="1" dirty="0" smtClean="0"/>
              <a:t>ОРЖЕСТВЕННАЯ </a:t>
            </a:r>
            <a:r>
              <a:rPr lang="ru-RU" sz="2800" b="1" dirty="0"/>
              <a:t>ЛИНЕЙКА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147248" cy="40653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Komp\Desktop\фоточки РФ\смотр строя и песни\Изображение 6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933" r="7971" b="7824"/>
          <a:stretch/>
        </p:blipFill>
        <p:spPr bwMode="auto">
          <a:xfrm>
            <a:off x="755576" y="2188648"/>
            <a:ext cx="2304256" cy="38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mp\Downloads\IMG-20231207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03" y="2188648"/>
            <a:ext cx="5290677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20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1447</TotalTime>
  <Words>391</Words>
  <Application>Microsoft Office PowerPoint</Application>
  <PresentationFormat>Экран (4:3)</PresentationFormat>
  <Paragraphs>98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Шаблон1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ТОРЖЕСТВЕННАЯ ЛИНЕЙКА  </vt:lpstr>
      <vt:lpstr>Презентация PowerPoint</vt:lpstr>
      <vt:lpstr>ЮНАРМИЯ</vt:lpstr>
      <vt:lpstr>СМОТР СТРОЯ И ПЕСНИ </vt:lpstr>
      <vt:lpstr>СМОТР СТРОЯ И ПЕСНИ </vt:lpstr>
      <vt:lpstr>ЗАРНИЦА</vt:lpstr>
      <vt:lpstr>Презентация PowerPoint</vt:lpstr>
      <vt:lpstr>Презентация PowerPoint</vt:lpstr>
      <vt:lpstr>ВАХТА ПАМЯТИ </vt:lpstr>
      <vt:lpstr>Презентация PowerPoint</vt:lpstr>
      <vt:lpstr>ВОЕННО-СПОРТИВНАЯ ИГРА  «РУБЕЖ»</vt:lpstr>
      <vt:lpstr>ВОЕННО-СПОРТИВНАЯ ИГРА  «РУБЕЖ»</vt:lpstr>
      <vt:lpstr>Презентация PowerPoint</vt:lpstr>
      <vt:lpstr>Презентация PowerPoint</vt:lpstr>
      <vt:lpstr>АКЦИЯ «ПАМЯТЬ»</vt:lpstr>
      <vt:lpstr>Презентация PowerPoint</vt:lpstr>
      <vt:lpstr> </vt:lpstr>
      <vt:lpstr>АКЦИЯ «ПИСЬМО СОЛДАТУ»</vt:lpstr>
      <vt:lpstr>       Пасхальные встречи</vt:lpstr>
      <vt:lpstr>Презентация PowerPoint</vt:lpstr>
      <vt:lpstr>Презентация PowerPoint</vt:lpstr>
      <vt:lpstr>История – это могучая и вечно живая сила, которая творит Патриота и Гражданина!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Komp</cp:lastModifiedBy>
  <cp:revision>162</cp:revision>
  <dcterms:created xsi:type="dcterms:W3CDTF">2014-07-06T20:10:20Z</dcterms:created>
  <dcterms:modified xsi:type="dcterms:W3CDTF">2024-02-19T11:57:17Z</dcterms:modified>
</cp:coreProperties>
</file>