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94" r:id="rId3"/>
    <p:sldId id="265" r:id="rId4"/>
    <p:sldId id="295" r:id="rId5"/>
    <p:sldId id="297" r:id="rId6"/>
    <p:sldId id="298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8A8"/>
    <a:srgbClr val="33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26" autoAdjust="0"/>
    <p:restoredTop sz="94660"/>
  </p:normalViewPr>
  <p:slideViewPr>
    <p:cSldViewPr>
      <p:cViewPr>
        <p:scale>
          <a:sx n="50" d="100"/>
          <a:sy n="50" d="100"/>
        </p:scale>
        <p:origin x="-10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6E3B6-D008-4D31-B0E2-5C4287FBC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211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DFAB0D-C9EF-4163-B008-8A0F9899C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110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F753C-743E-45C4-B11F-C9BF593F00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589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9B250-0431-4F77-8B02-E45F3C25D8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9813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3606A-AA42-4466-87DE-2490A03D4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068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4B46B-FE59-4193-ADB1-4390A5363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71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3E66F-C149-4171-8CA9-37B327EF45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099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9656A-5F66-4D84-819B-89FE93D96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27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FA7A5-1A3F-484E-8413-57AB1423D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229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04A96-4F9D-4A20-B7B1-32C162E08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667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CC7CF-44E0-4B88-BB77-50AE06606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608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CC01D-6881-4311-BE99-EB4410573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112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77048-E6E4-4348-891E-D9AF61B934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227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A645D6A-4B21-4E7C-BD3A-1A1D3A548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-1" y="152400"/>
                <a:ext cx="9132277" cy="6693877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3600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600" b="1" i="1" u="sng" kern="1200" dirty="0" smtClean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Задача от АРТИЛЛЕРИСТОВ</a:t>
                </a: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2600" b="1" kern="1200" dirty="0" smtClean="0">
                  <a:solidFill>
                    <a:srgbClr val="4F6228"/>
                  </a:solidFill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endParaRPr lang="ru-RU" sz="1000" b="1" kern="1200" dirty="0" smtClean="0">
                  <a:solidFill>
                    <a:srgbClr val="4F6228"/>
                  </a:solidFill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600" b="1" kern="1200" dirty="0" smtClean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С </a:t>
                </a: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целью уничтожения танка Т 72 рассчитать величину </a:t>
                </a:r>
                <a:r>
                  <a:rPr lang="ru-RU" sz="2600" b="1" kern="1200" dirty="0" smtClean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упреждения. 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Известно, что танк перемещается в горизонтальном направлении по канавам и насыпям с максимально возможной скоростью. До места предполагаемого уничтожения 1600 м. Скорость попутного направлению выстрела ветра равна 3 м/с, масса снаряда – 6 кг.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Формула для расчета дальности </a:t>
                </a:r>
                <a:r>
                  <a:rPr lang="ru-RU" sz="2600" b="1" i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Х</a:t>
                </a: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 полета снаряда: </a:t>
                </a:r>
                <a14:m>
                  <m:oMath xmlns:m="http://schemas.openxmlformats.org/officeDocument/2006/math">
                    <m:r>
                      <a:rPr lang="ru-RU" sz="26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𝑿</m:t>
                    </m:r>
                    <m:r>
                      <a:rPr lang="ru-RU" sz="26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sSub>
                      <m:sSubPr>
                        <m:ctrlP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𝑽</m:t>
                        </m:r>
                      </m:e>
                      <m:sub>
                        <m: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сн.</m:t>
                        </m:r>
                      </m:sub>
                    </m:sSub>
                    <m:r>
                      <a:rPr lang="ru-RU" sz="26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𝒕</m:t>
                        </m:r>
                      </m:e>
                      <m:sub>
                        <m: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сн.</m:t>
                        </m:r>
                      </m:sub>
                    </m:sSub>
                    <m:r>
                      <a:rPr lang="ru-RU" sz="26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600" b="1" i="1" kern="1200">
                                <a:solidFill>
                                  <a:srgbClr val="4F622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a:rPr lang="en-US" sz="2600" b="1" i="1" kern="1200">
                                <a:solidFill>
                                  <a:srgbClr val="4F622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𝑭</m:t>
                            </m:r>
                          </m:e>
                          <m:sub>
                            <m:r>
                              <a:rPr lang="ru-RU" sz="2600" b="1" i="1" kern="1200">
                                <a:solidFill>
                                  <a:srgbClr val="4F622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сопр. </m:t>
                            </m:r>
                          </m:sub>
                        </m:sSub>
                        <m: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∙</m:t>
                        </m:r>
                        <m:sSup>
                          <m:sSupPr>
                            <m:ctrlPr>
                              <a:rPr lang="ru-RU" sz="2600" b="1" i="1" kern="1200">
                                <a:solidFill>
                                  <a:srgbClr val="4F622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ru-RU" sz="2600" b="1" i="1" kern="1200">
                                    <a:solidFill>
                                      <a:srgbClr val="4F6228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</m:ctrlPr>
                              </m:sSubPr>
                              <m:e>
                                <m:r>
                                  <a:rPr lang="en-US" sz="2600" b="1" i="1" kern="1200">
                                    <a:solidFill>
                                      <a:srgbClr val="4F6228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𝒕</m:t>
                                </m:r>
                              </m:e>
                              <m:sub>
                                <m:r>
                                  <a:rPr lang="ru-RU" sz="2600" b="1" i="1" kern="1200">
                                    <a:solidFill>
                                      <a:srgbClr val="4F6228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сн.</m:t>
                                </m:r>
                              </m:sub>
                            </m:sSub>
                          </m:e>
                          <m:sup>
                            <m:r>
                              <a:rPr lang="en-US" sz="2600" b="1" i="1" kern="1200">
                                <a:solidFill>
                                  <a:srgbClr val="4F622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  <m:r>
                          <a:rPr lang="en-US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𝒎</m:t>
                        </m:r>
                      </m:den>
                    </m:f>
                  </m:oMath>
                </a14:m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, </a:t>
                </a:r>
                <a:r>
                  <a:rPr lang="ru-RU" sz="2400" b="1" kern="1200" dirty="0" smtClean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где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𝑽</m:t>
                        </m:r>
                      </m:e>
                      <m:sub>
                        <m:r>
                          <a:rPr lang="ru-RU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сн.</m:t>
                        </m:r>
                      </m:sub>
                    </m:sSub>
                    <m:r>
                      <a:rPr lang="ru-RU" sz="24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, </m:t>
                    </m:r>
                    <m:sSub>
                      <m:sSubPr>
                        <m:ctrlPr>
                          <a:rPr lang="ru-RU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𝒕</m:t>
                        </m:r>
                      </m:e>
                      <m:sub>
                        <m:r>
                          <a:rPr lang="ru-RU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сн.</m:t>
                        </m:r>
                      </m:sub>
                    </m:sSub>
                    <m:r>
                      <a:rPr lang="ru-RU" sz="24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, </m:t>
                    </m:r>
                    <m:r>
                      <a:rPr lang="en-US" sz="24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𝒎</m:t>
                    </m:r>
                  </m:oMath>
                </a14:m>
                <a:r>
                  <a:rPr lang="en-US" sz="2400" b="1" i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ru-RU" sz="2400" b="1" i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– </a:t>
                </a:r>
                <a:r>
                  <a:rPr lang="ru-RU" sz="24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это скорость, время полета и масса снаряда.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Графики влияния ветра на полет снаряда и технические характеристики танка прилагаются.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152400"/>
                <a:ext cx="9132277" cy="6693877"/>
              </a:xfrm>
              <a:prstGeom prst="rect">
                <a:avLst/>
              </a:prstGeom>
              <a:blipFill rotWithShape="1">
                <a:blip r:embed="rId2"/>
                <a:stretch>
                  <a:fillRect l="-1135" t="-729" r="-12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544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11723" y="152400"/>
            <a:ext cx="8763000" cy="6412165"/>
            <a:chOff x="-11723" y="152400"/>
            <a:chExt cx="8763000" cy="6412165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-11723" y="152400"/>
              <a:ext cx="8763000" cy="6412165"/>
              <a:chOff x="0" y="0"/>
              <a:chExt cx="6769289" cy="4612943"/>
            </a:xfrm>
          </p:grpSpPr>
          <p:pic>
            <p:nvPicPr>
              <p:cNvPr id="8" name="Рисунок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140"/>
              <a:stretch/>
            </p:blipFill>
            <p:spPr bwMode="auto">
              <a:xfrm>
                <a:off x="0" y="0"/>
                <a:ext cx="6769289" cy="4612943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6" name="Поле 22"/>
              <p:cNvSpPr txBox="1"/>
              <p:nvPr/>
            </p:nvSpPr>
            <p:spPr>
              <a:xfrm>
                <a:off x="258792" y="1032863"/>
                <a:ext cx="405442" cy="3200400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550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 smtClean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 </a:t>
                </a:r>
              </a:p>
              <a:p>
                <a:pPr>
                  <a:spcAft>
                    <a:spcPts val="0"/>
                  </a:spcAft>
                </a:pPr>
                <a:r>
                  <a:rPr lang="ru-RU" sz="1400" b="1" dirty="0" smtClean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500</a:t>
                </a:r>
                <a:endParaRPr lang="ru-RU" sz="1400" dirty="0" smtClean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 smtClean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400" dirty="0" smtClean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 smtClean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450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400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350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300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250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150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400" b="1" dirty="0" smtClean="0">
                    <a:solidFill>
                      <a:srgbClr val="376092"/>
                    </a:solidFill>
                    <a:effectLst/>
                    <a:latin typeface="Times New Roman"/>
                    <a:ea typeface="Times New Roman"/>
                  </a:rPr>
                  <a:t>100</a:t>
                </a:r>
                <a:endParaRPr lang="ru-RU" sz="1400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1104900" y="1434230"/>
              <a:ext cx="9144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0028A8"/>
                  </a:solidFill>
                </a:rPr>
                <a:t>(м/с)</a:t>
              </a:r>
              <a:endParaRPr lang="ru-RU" sz="1400" b="1" dirty="0">
                <a:solidFill>
                  <a:srgbClr val="0028A8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696200" y="5562600"/>
              <a:ext cx="9144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0028A8"/>
                  </a:solidFill>
                </a:rPr>
                <a:t>(м/с)</a:t>
              </a:r>
              <a:endParaRPr lang="ru-RU" sz="1400" b="1" dirty="0">
                <a:solidFill>
                  <a:srgbClr val="0028A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083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4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321425"/>
          </a:xfrm>
          <a:noFill/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2225675" y="2652713"/>
            <a:ext cx="1773238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1508" name="Line 58"/>
          <p:cNvSpPr>
            <a:spLocks noChangeShapeType="1"/>
          </p:cNvSpPr>
          <p:nvPr/>
        </p:nvSpPr>
        <p:spPr bwMode="auto">
          <a:xfrm>
            <a:off x="4583113" y="2943225"/>
            <a:ext cx="0" cy="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857450"/>
              </p:ext>
            </p:extLst>
          </p:nvPr>
        </p:nvGraphicFramePr>
        <p:xfrm>
          <a:off x="4054916" y="0"/>
          <a:ext cx="5089084" cy="65902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0400"/>
                <a:gridCol w="1888684"/>
              </a:tblGrid>
              <a:tr h="325389"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Т-72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«Урал»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Классификация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основной боевой танк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Боевая масса, т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41,0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Экипаж, чел.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Размеры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Длина корпуса, мм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6 670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Длина с пушкой вперёд, мм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9 530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Ширина корпуса, мм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3 460 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Высота, мм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2 190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Вооружение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Калибр пушки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125-мм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Тип пушки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гладкоствольная  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Дальность стрельбы, км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до 9,4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Подвижность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Скорость по шоссе, км/ч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45-50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350662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Скорость по пересечённой местности, км/ч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35-45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Ёмкость топливных баков, л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1200+400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Преодолеваемый подъём, град.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  <a:tr h="199024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Преодолеваемый ров, м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2,6-2,8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3693" marR="23693" marT="23693" marB="23693" anchor="ctr"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" r="7476" b="15422"/>
          <a:stretch/>
        </p:blipFill>
        <p:spPr bwMode="auto">
          <a:xfrm>
            <a:off x="57151" y="38100"/>
            <a:ext cx="3924299" cy="23370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1491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-1" y="152400"/>
                <a:ext cx="9132277" cy="6693877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3600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600" b="1" i="1" u="sng" kern="1200" dirty="0" smtClean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Задача от АРТИЛЛЕРИСТОВ</a:t>
                </a: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2600" b="1" kern="1200" dirty="0" smtClean="0">
                  <a:solidFill>
                    <a:srgbClr val="4F6228"/>
                  </a:solidFill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endParaRPr lang="ru-RU" sz="1000" b="1" kern="1200" dirty="0" smtClean="0">
                  <a:solidFill>
                    <a:srgbClr val="4F6228"/>
                  </a:solidFill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600" b="1" kern="1200" dirty="0" smtClean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С </a:t>
                </a: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целью уничтожения танка Т 72 рассчитать величину </a:t>
                </a:r>
                <a:r>
                  <a:rPr lang="ru-RU" sz="2600" b="1" kern="1200" dirty="0" smtClean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упреждения. 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Известно, что танк перемещается в горизонтальном направлении по канавам и насыпям с максимально возможной скоростью. До места предполагаемого уничтожения 1600 м. Скорость попутного направлению выстрела ветра равна 3 м/с, масса снаряда – 6 кг.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Формула для расчета дальности </a:t>
                </a:r>
                <a:r>
                  <a:rPr lang="ru-RU" sz="2600" b="1" i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Х</a:t>
                </a: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 полета снаряда: </a:t>
                </a:r>
                <a14:m>
                  <m:oMath xmlns:m="http://schemas.openxmlformats.org/officeDocument/2006/math">
                    <m:r>
                      <a:rPr lang="ru-RU" sz="26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𝑿</m:t>
                    </m:r>
                    <m:r>
                      <a:rPr lang="ru-RU" sz="26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sSub>
                      <m:sSubPr>
                        <m:ctrlP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𝑽</m:t>
                        </m:r>
                      </m:e>
                      <m:sub>
                        <m: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сн.</m:t>
                        </m:r>
                      </m:sub>
                    </m:sSub>
                    <m:r>
                      <a:rPr lang="ru-RU" sz="26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𝒕</m:t>
                        </m:r>
                      </m:e>
                      <m:sub>
                        <m: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сн.</m:t>
                        </m:r>
                      </m:sub>
                    </m:sSub>
                    <m:r>
                      <a:rPr lang="ru-RU" sz="26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600" b="1" i="1" kern="1200">
                                <a:solidFill>
                                  <a:srgbClr val="4F622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a:rPr lang="en-US" sz="2600" b="1" i="1" kern="1200">
                                <a:solidFill>
                                  <a:srgbClr val="4F622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𝑭</m:t>
                            </m:r>
                          </m:e>
                          <m:sub>
                            <m:r>
                              <a:rPr lang="ru-RU" sz="2600" b="1" i="1" kern="1200">
                                <a:solidFill>
                                  <a:srgbClr val="4F622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сопр. </m:t>
                            </m:r>
                          </m:sub>
                        </m:sSub>
                        <m:r>
                          <a:rPr lang="ru-RU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∙</m:t>
                        </m:r>
                        <m:sSup>
                          <m:sSupPr>
                            <m:ctrlPr>
                              <a:rPr lang="ru-RU" sz="2600" b="1" i="1" kern="1200">
                                <a:solidFill>
                                  <a:srgbClr val="4F622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ru-RU" sz="2600" b="1" i="1" kern="1200">
                                    <a:solidFill>
                                      <a:srgbClr val="4F6228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</m:ctrlPr>
                              </m:sSubPr>
                              <m:e>
                                <m:r>
                                  <a:rPr lang="en-US" sz="2600" b="1" i="1" kern="1200">
                                    <a:solidFill>
                                      <a:srgbClr val="4F6228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𝒕</m:t>
                                </m:r>
                              </m:e>
                              <m:sub>
                                <m:r>
                                  <a:rPr lang="ru-RU" sz="2600" b="1" i="1" kern="1200">
                                    <a:solidFill>
                                      <a:srgbClr val="4F6228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сн.</m:t>
                                </m:r>
                              </m:sub>
                            </m:sSub>
                          </m:e>
                          <m:sup>
                            <m:r>
                              <a:rPr lang="en-US" sz="2600" b="1" i="1" kern="1200">
                                <a:solidFill>
                                  <a:srgbClr val="4F622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  <m:r>
                          <a:rPr lang="en-US" sz="26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𝒎</m:t>
                        </m:r>
                      </m:den>
                    </m:f>
                  </m:oMath>
                </a14:m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, </a:t>
                </a:r>
                <a:r>
                  <a:rPr lang="ru-RU" sz="2400" b="1" kern="1200" dirty="0" smtClean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где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𝑽</m:t>
                        </m:r>
                      </m:e>
                      <m:sub>
                        <m:r>
                          <a:rPr lang="ru-RU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сн.</m:t>
                        </m:r>
                      </m:sub>
                    </m:sSub>
                    <m:r>
                      <a:rPr lang="ru-RU" sz="24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, </m:t>
                    </m:r>
                    <m:sSub>
                      <m:sSubPr>
                        <m:ctrlPr>
                          <a:rPr lang="ru-RU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𝒕</m:t>
                        </m:r>
                      </m:e>
                      <m:sub>
                        <m:r>
                          <a:rPr lang="ru-RU" sz="2400" b="1" i="1" kern="1200">
                            <a:solidFill>
                              <a:srgbClr val="4F622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сн.</m:t>
                        </m:r>
                      </m:sub>
                    </m:sSub>
                    <m:r>
                      <a:rPr lang="ru-RU" sz="24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, </m:t>
                    </m:r>
                    <m:r>
                      <a:rPr lang="en-US" sz="2400" b="1" i="1" kern="1200">
                        <a:solidFill>
                          <a:srgbClr val="4F622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𝒎</m:t>
                    </m:r>
                  </m:oMath>
                </a14:m>
                <a:r>
                  <a:rPr lang="en-US" sz="2400" b="1" i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ru-RU" sz="2400" b="1" i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– </a:t>
                </a:r>
                <a:r>
                  <a:rPr lang="ru-RU" sz="24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это скорость, время полета и масса снаряда.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600" b="1" kern="1200" dirty="0">
                    <a:solidFill>
                      <a:srgbClr val="4F622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152400"/>
                <a:ext cx="9132277" cy="6693877"/>
              </a:xfrm>
              <a:prstGeom prst="rect">
                <a:avLst/>
              </a:prstGeom>
              <a:blipFill rotWithShape="1">
                <a:blip r:embed="rId2"/>
                <a:stretch>
                  <a:fillRect l="-1135" t="-729" r="-12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485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-1" y="38100"/>
                <a:ext cx="9132277" cy="6693877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3600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i="1" u="sng" kern="1200" dirty="0" smtClean="0">
                    <a:solidFill>
                      <a:srgbClr val="0028A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Решение</a:t>
                </a: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u="sng" kern="1200" dirty="0" smtClean="0">
                    <a:solidFill>
                      <a:srgbClr val="0028A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1. </a:t>
                </a:r>
                <a:r>
                  <a:rPr lang="ru-RU" sz="2400" b="1" u="sng" dirty="0" smtClean="0">
                    <a:solidFill>
                      <a:srgbClr val="0028A8"/>
                    </a:solidFill>
                    <a:latin typeface="Calibri"/>
                    <a:ea typeface="Times New Roman"/>
                    <a:cs typeface="Times New Roman"/>
                  </a:rPr>
                  <a:t>Находим время полета снаряда:</a:t>
                </a:r>
                <a:endParaRPr lang="en-US" sz="2400" b="1" u="sng" kern="1200" dirty="0" smtClean="0">
                  <a:solidFill>
                    <a:srgbClr val="0028A8"/>
                  </a:solidFill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kern="1200" dirty="0" smtClean="0">
                    <a:solidFill>
                      <a:srgbClr val="0028A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В формулу </a:t>
                </a:r>
                <a14:m>
                  <m:oMath xmlns:m="http://schemas.openxmlformats.org/officeDocument/2006/math">
                    <m:r>
                      <a:rPr lang="ru-RU" sz="2400" b="1" i="1" kern="1200">
                        <a:solidFill>
                          <a:srgbClr val="0028A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𝑿</m:t>
                    </m:r>
                    <m:r>
                      <a:rPr lang="ru-RU" sz="2400" b="1" i="1" kern="1200">
                        <a:solidFill>
                          <a:srgbClr val="0028A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sSub>
                      <m:sSubPr>
                        <m:ctrlPr>
                          <a:rPr lang="ru-RU" sz="2400" b="1" i="1" kern="1200">
                            <a:solidFill>
                              <a:srgbClr val="0028A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2400" b="1" i="1" kern="1200">
                            <a:solidFill>
                              <a:srgbClr val="0028A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𝑽</m:t>
                        </m:r>
                      </m:e>
                      <m:sub>
                        <m:r>
                          <a:rPr lang="ru-RU" sz="2400" b="1" i="1" kern="1200">
                            <a:solidFill>
                              <a:srgbClr val="0028A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сн.</m:t>
                        </m:r>
                      </m:sub>
                    </m:sSub>
                    <m:r>
                      <a:rPr lang="ru-RU" sz="2400" b="1" i="1" kern="1200">
                        <a:solidFill>
                          <a:srgbClr val="0028A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400" b="1" i="1" kern="1200">
                            <a:solidFill>
                              <a:srgbClr val="0028A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b="1" i="1" kern="1200">
                            <a:solidFill>
                              <a:srgbClr val="0028A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𝒕</m:t>
                        </m:r>
                      </m:e>
                      <m:sub>
                        <m:r>
                          <a:rPr lang="ru-RU" sz="2400" b="1" i="1" kern="1200">
                            <a:solidFill>
                              <a:srgbClr val="0028A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сн.</m:t>
                        </m:r>
                      </m:sub>
                    </m:sSub>
                    <m:r>
                      <a:rPr lang="ru-RU" sz="2400" b="1" i="1" kern="1200">
                        <a:solidFill>
                          <a:srgbClr val="0028A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ru-RU" sz="2400" b="1" i="1" kern="1200">
                            <a:solidFill>
                              <a:srgbClr val="0028A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b="1" i="1" kern="1200">
                                <a:solidFill>
                                  <a:srgbClr val="0028A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a:rPr lang="en-US" sz="2400" b="1" i="1" kern="1200">
                                <a:solidFill>
                                  <a:srgbClr val="0028A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𝑭</m:t>
                            </m:r>
                          </m:e>
                          <m:sub>
                            <m:r>
                              <a:rPr lang="ru-RU" sz="2400" b="1" i="1" kern="1200">
                                <a:solidFill>
                                  <a:srgbClr val="0028A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сопр. </m:t>
                            </m:r>
                          </m:sub>
                        </m:sSub>
                        <m:r>
                          <a:rPr lang="ru-RU" sz="2400" b="1" i="1" kern="1200">
                            <a:solidFill>
                              <a:srgbClr val="0028A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∙</m:t>
                        </m:r>
                        <m:sSup>
                          <m:sSupPr>
                            <m:ctrlPr>
                              <a:rPr lang="ru-RU" sz="2400" b="1" i="1" kern="1200">
                                <a:solidFill>
                                  <a:srgbClr val="0028A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ru-RU" sz="2400" b="1" i="1" kern="1200">
                                    <a:solidFill>
                                      <a:srgbClr val="0028A8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</m:ctrlPr>
                              </m:sSubPr>
                              <m:e>
                                <m:r>
                                  <a:rPr lang="en-US" sz="2400" b="1" i="1" kern="1200" smtClean="0">
                                    <a:solidFill>
                                      <a:srgbClr val="0028A8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2400" b="1" i="1" kern="1200">
                                    <a:solidFill>
                                      <a:srgbClr val="0028A8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𝒕</m:t>
                                </m:r>
                              </m:e>
                              <m:sub>
                                <m:r>
                                  <a:rPr lang="ru-RU" sz="2400" b="1" i="1" kern="1200">
                                    <a:solidFill>
                                      <a:srgbClr val="0028A8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сн.</m:t>
                                </m:r>
                              </m:sub>
                            </m:sSub>
                          </m:e>
                          <m:sup>
                            <m:r>
                              <a:rPr lang="en-US" sz="2400" b="1" i="1" kern="1200">
                                <a:solidFill>
                                  <a:srgbClr val="0028A8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2400" b="1" i="1" kern="1200">
                            <a:solidFill>
                              <a:srgbClr val="0028A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  <m:r>
                          <a:rPr lang="en-US" sz="2400" b="1" i="1" kern="1200">
                            <a:solidFill>
                              <a:srgbClr val="0028A8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𝒎</m:t>
                        </m:r>
                      </m:den>
                    </m:f>
                    <m:r>
                      <a:rPr lang="ru-RU" sz="2400" b="1" i="1" kern="1200" smtClean="0">
                        <a:solidFill>
                          <a:srgbClr val="0028A8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ru-RU" sz="2400" b="1" kern="1200" dirty="0" smtClean="0">
                    <a:solidFill>
                      <a:srgbClr val="0028A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 подставляем все известные данные (из условий и прилагающихся графиков):</a:t>
                </a:r>
                <a:endParaRPr lang="ru-RU" sz="2400" dirty="0">
                  <a:solidFill>
                    <a:srgbClr val="0028A8"/>
                  </a:solidFill>
                  <a:effectLst/>
                  <a:latin typeface="Times New Roman"/>
                  <a:ea typeface="Times New Roman"/>
                </a:endParaRPr>
              </a:p>
              <a:p>
                <a:pPr indent="3600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kern="1200" dirty="0">
                    <a:solidFill>
                      <a:srgbClr val="0028A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r>
                  <a:rPr lang="ru-RU" sz="2400" b="1" dirty="0">
                    <a:solidFill>
                      <a:srgbClr val="0028A8"/>
                    </a:solidFill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b="1" i="1" smtClean="0">
                        <a:solidFill>
                          <a:srgbClr val="0028A8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𝟏𝟖𝟎𝟎</m:t>
                    </m:r>
                    <m:r>
                      <a:rPr lang="ru-RU" sz="2400" b="1" i="1">
                        <a:solidFill>
                          <a:srgbClr val="0028A8"/>
                        </a:solidFill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ru-RU" sz="2400" b="1" i="1" smtClean="0">
                        <a:solidFill>
                          <a:srgbClr val="0028A8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𝟒𝟎𝟎</m:t>
                    </m:r>
                    <m:r>
                      <a:rPr lang="ru-RU" sz="2400" b="1" i="1">
                        <a:solidFill>
                          <a:srgbClr val="0028A8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r>
                      <a:rPr lang="en-US" sz="2400" b="1" i="1" smtClean="0">
                        <a:solidFill>
                          <a:srgbClr val="0028A8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𝒕</m:t>
                    </m:r>
                    <m:r>
                      <a:rPr lang="ru-RU" sz="2400" b="1" i="1">
                        <a:solidFill>
                          <a:srgbClr val="0028A8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ru-RU" sz="2400" b="1" i="1">
                            <a:solidFill>
                              <a:srgbClr val="0028A8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0028A8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𝟑𝟎𝟎</m:t>
                        </m:r>
                        <m:r>
                          <a:rPr lang="ru-RU" sz="2400" b="1" i="1" smtClean="0">
                            <a:solidFill>
                              <a:srgbClr val="0028A8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∙ </m:t>
                        </m:r>
                        <m:sSup>
                          <m:sSupPr>
                            <m:ctrlPr>
                              <a:rPr lang="ru-RU" sz="2400" b="1" i="1">
                                <a:solidFill>
                                  <a:srgbClr val="0028A8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0028A8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𝒕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srgbClr val="0028A8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2400" b="1" i="1">
                            <a:solidFill>
                              <a:srgbClr val="0028A8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  <m:r>
                          <a:rPr lang="ru-RU" sz="2400" b="1" i="1" smtClean="0">
                            <a:solidFill>
                              <a:srgbClr val="0028A8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r>
                          <a:rPr lang="en-US" sz="2400" b="1" i="1" smtClean="0">
                            <a:solidFill>
                              <a:srgbClr val="0028A8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∙</m:t>
                        </m:r>
                        <m:r>
                          <a:rPr lang="ru-RU" sz="2400" b="1" i="1" smtClean="0">
                            <a:solidFill>
                              <a:srgbClr val="0028A8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 </m:t>
                        </m:r>
                        <m:r>
                          <a:rPr lang="ru-RU" sz="2400" b="1" i="1" smtClean="0">
                            <a:solidFill>
                              <a:srgbClr val="0028A8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𝟔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8A8"/>
                        </a:solidFill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ru-RU" sz="2400" b="1" i="1">
                        <a:solidFill>
                          <a:srgbClr val="0028A8"/>
                        </a:solidFill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endParaRPr lang="ru-RU" sz="2400" dirty="0">
                  <a:solidFill>
                    <a:srgbClr val="0028A8"/>
                  </a:solidFill>
                  <a:effectLst/>
                  <a:latin typeface="Times New Roman"/>
                  <a:ea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kern="1200" dirty="0" smtClean="0">
                    <a:solidFill>
                      <a:srgbClr val="0028A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Получаем квадратное уравнение:</a:t>
                </a: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𝒕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cs typeface="Times New Roman"/>
                        </a:rPr>
                        <m:t> −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cs typeface="Times New Roman"/>
                        </a:rPr>
                        <m:t>𝟏𝟔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𝒕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𝟔𝟒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𝟎</m:t>
                      </m:r>
                      <m:r>
                        <a:rPr lang="en-US" sz="2400" b="1" i="0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.</m:t>
                      </m:r>
                    </m:oMath>
                  </m:oMathPara>
                </a14:m>
                <a:endParaRPr lang="ru-RU" sz="2400" b="1" dirty="0">
                  <a:solidFill>
                    <a:srgbClr val="0028A8"/>
                  </a:solidFill>
                  <a:latin typeface="Calibri"/>
                  <a:ea typeface="Times New Roman"/>
                  <a:cs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dirty="0" smtClean="0">
                    <a:solidFill>
                      <a:srgbClr val="0028A8"/>
                    </a:solidFill>
                    <a:latin typeface="Calibri"/>
                    <a:ea typeface="Times New Roman"/>
                    <a:cs typeface="Times New Roman"/>
                  </a:rPr>
                  <a:t>Выделяем полный квадрат: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8A8"/>
                            </a:solidFill>
                            <a:latin typeface="Cambria Math"/>
                            <a:cs typeface="Times New Roman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b="1" i="1" smtClean="0">
                                <a:solidFill>
                                  <a:srgbClr val="0028A8"/>
                                </a:solidFill>
                                <a:latin typeface="Cambria Math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rgbClr val="0028A8"/>
                                </a:solidFill>
                                <a:latin typeface="Cambria Math"/>
                                <a:cs typeface="Times New Roman"/>
                              </a:rPr>
                              <m:t>𝒕</m:t>
                            </m:r>
                            <m:r>
                              <a:rPr lang="en-US" sz="2400" b="1" i="1" smtClean="0">
                                <a:solidFill>
                                  <a:srgbClr val="0028A8"/>
                                </a:solidFill>
                                <a:latin typeface="Cambria Math"/>
                                <a:cs typeface="Times New Roman"/>
                              </a:rPr>
                              <m:t>−</m:t>
                            </m:r>
                            <m:r>
                              <a:rPr lang="en-US" sz="2400" b="1" i="1" smtClean="0">
                                <a:solidFill>
                                  <a:srgbClr val="0028A8"/>
                                </a:solidFill>
                                <a:latin typeface="Cambria Math"/>
                                <a:cs typeface="Times New Roman"/>
                              </a:rPr>
                              <m:t>𝟖</m:t>
                            </m:r>
                          </m:e>
                        </m:d>
                      </m:e>
                      <m:sup>
                        <m:r>
                          <a:rPr lang="en-US" sz="2400" b="1" i="1" smtClean="0">
                            <a:solidFill>
                              <a:srgbClr val="0028A8"/>
                            </a:solidFill>
                            <a:latin typeface="Cambria Math"/>
                            <a:cs typeface="Times New Roman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8A8"/>
                        </a:solidFill>
                        <a:latin typeface="Cambria Math"/>
                        <a:cs typeface="Times New Roman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8A8"/>
                        </a:solidFill>
                        <a:latin typeface="Cambria Math"/>
                        <a:cs typeface="Times New Roman"/>
                      </a:rPr>
                      <m:t>𝟎</m:t>
                    </m:r>
                    <m:r>
                      <a:rPr lang="en-US" sz="2400" b="1" i="1" smtClean="0">
                        <a:solidFill>
                          <a:srgbClr val="0028A8"/>
                        </a:solidFill>
                        <a:latin typeface="Cambria Math"/>
                        <a:cs typeface="Times New Roman"/>
                      </a:rPr>
                      <m:t>.</m:t>
                    </m:r>
                  </m:oMath>
                </a14:m>
                <a:r>
                  <a:rPr lang="en-US" sz="2400" dirty="0" smtClean="0">
                    <a:solidFill>
                      <a:srgbClr val="0028A8"/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ru-RU" sz="2400" b="1" dirty="0" smtClean="0">
                    <a:solidFill>
                      <a:srgbClr val="0028A8"/>
                    </a:solidFill>
                    <a:latin typeface="Times New Roman"/>
                    <a:ea typeface="Times New Roman"/>
                  </a:rPr>
                  <a:t>Отсюда </a:t>
                </a:r>
                <a:r>
                  <a:rPr lang="en-US" sz="2400" b="1" dirty="0" smtClean="0">
                    <a:solidFill>
                      <a:srgbClr val="0028A8"/>
                    </a:solidFill>
                    <a:latin typeface="Times New Roman"/>
                    <a:ea typeface="Times New Roman"/>
                  </a:rPr>
                  <a:t>t = 8 c.</a:t>
                </a:r>
                <a:endParaRPr lang="ru-RU" sz="2400" dirty="0">
                  <a:solidFill>
                    <a:srgbClr val="0028A8"/>
                  </a:solidFill>
                  <a:effectLst/>
                  <a:latin typeface="Times New Roman"/>
                  <a:ea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u="sng" dirty="0" smtClean="0">
                    <a:solidFill>
                      <a:srgbClr val="0028A8"/>
                    </a:solidFill>
                    <a:latin typeface="Calibri"/>
                    <a:ea typeface="Times New Roman"/>
                    <a:cs typeface="Times New Roman"/>
                  </a:rPr>
                  <a:t>2. Переводим скорость танка из км/ч в м/с:</a:t>
                </a: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𝑽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𝟒𝟓</m:t>
                          </m:r>
                          <m: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 км</m:t>
                          </m:r>
                        </m:num>
                        <m:den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𝟔𝟎</m:t>
                          </m:r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 мин</m:t>
                          </m:r>
                        </m:den>
                      </m:f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𝟑</m:t>
                          </m:r>
                          <m: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 км</m:t>
                          </m:r>
                        </m:num>
                        <m:den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𝟒</m:t>
                          </m:r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 мин</m:t>
                          </m:r>
                        </m:den>
                      </m:f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𝟑</m:t>
                          </m:r>
                          <m: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 км</m:t>
                          </m:r>
                        </m:num>
                        <m:den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𝟐𝟒𝟎</m:t>
                          </m:r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 сек</m:t>
                          </m:r>
                        </m:den>
                      </m:f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𝟏</m:t>
                          </m:r>
                          <m: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 км</m:t>
                          </m:r>
                        </m:num>
                        <m:den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𝟖𝟎</m:t>
                          </m:r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 сек</m:t>
                          </m:r>
                        </m:den>
                      </m:f>
                      <m:r>
                        <a:rPr lang="ru-RU" sz="2400" b="1" i="1" smtClean="0">
                          <a:solidFill>
                            <a:srgbClr val="0028A8"/>
                          </a:solidFill>
                          <a:latin typeface="Cambria Math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𝟏𝟎𝟎𝟎</m:t>
                          </m:r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 м</m:t>
                          </m:r>
                        </m:num>
                        <m:den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𝟖𝟎</m:t>
                          </m:r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 сек</m:t>
                          </m:r>
                        </m:den>
                      </m:f>
                      <m:r>
                        <a:rPr lang="ru-RU" sz="2400" b="1" i="1" smtClean="0">
                          <a:solidFill>
                            <a:srgbClr val="0028A8"/>
                          </a:solidFill>
                          <a:latin typeface="Cambria Math"/>
                          <a:cs typeface="Times New Roman"/>
                        </a:rPr>
                        <m:t>=</m:t>
                      </m:r>
                      <m:r>
                        <a:rPr lang="ru-RU" sz="2400" b="1" i="1" smtClean="0">
                          <a:solidFill>
                            <a:srgbClr val="0028A8"/>
                          </a:solidFill>
                          <a:latin typeface="Cambria Math"/>
                          <a:cs typeface="Times New Roman"/>
                        </a:rPr>
                        <m:t>𝟏𝟐</m:t>
                      </m:r>
                      <m:r>
                        <a:rPr lang="ru-RU" sz="2400" b="1" i="1" smtClean="0">
                          <a:solidFill>
                            <a:srgbClr val="0028A8"/>
                          </a:solidFill>
                          <a:latin typeface="Cambria Math"/>
                          <a:cs typeface="Times New Roman"/>
                        </a:rPr>
                        <m:t>,</m:t>
                      </m:r>
                      <m:r>
                        <a:rPr lang="ru-RU" sz="2400" b="1" i="1" smtClean="0">
                          <a:solidFill>
                            <a:srgbClr val="0028A8"/>
                          </a:solidFill>
                          <a:latin typeface="Cambria Math"/>
                          <a:cs typeface="Times New Roman"/>
                        </a:rPr>
                        <m:t>𝟓</m:t>
                      </m:r>
                      <m:f>
                        <m:fPr>
                          <m:ctrlP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м</m:t>
                          </m:r>
                        </m:num>
                        <m:den>
                          <m:r>
                            <a:rPr lang="ru-RU" sz="2400" b="1" i="1" smtClean="0">
                              <a:solidFill>
                                <a:srgbClr val="0028A8"/>
                              </a:solidFill>
                              <a:latin typeface="Cambria Math"/>
                              <a:cs typeface="Times New Roman"/>
                            </a:rPr>
                            <m:t>с</m:t>
                          </m:r>
                        </m:den>
                      </m:f>
                      <m:r>
                        <a:rPr lang="ru-RU" sz="2400" b="1" i="1" smtClean="0">
                          <a:solidFill>
                            <a:srgbClr val="0028A8"/>
                          </a:solidFill>
                          <a:latin typeface="Cambria Math"/>
                          <a:cs typeface="Times New Roman"/>
                        </a:rPr>
                        <m:t> .</m:t>
                      </m:r>
                    </m:oMath>
                  </m:oMathPara>
                </a14:m>
                <a:endParaRPr lang="ru-RU" sz="2400" b="1" dirty="0" smtClean="0">
                  <a:solidFill>
                    <a:srgbClr val="0028A8"/>
                  </a:solidFill>
                  <a:latin typeface="Calibri"/>
                  <a:cs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u="sng" dirty="0" smtClean="0">
                    <a:solidFill>
                      <a:srgbClr val="0028A8"/>
                    </a:solidFill>
                    <a:latin typeface="Calibri"/>
                    <a:ea typeface="Times New Roman"/>
                    <a:cs typeface="Times New Roman"/>
                  </a:rPr>
                  <a:t>3. Рассчитываем упреждение </a:t>
                </a:r>
                <a:r>
                  <a:rPr lang="en-US" sz="2400" b="1" u="sng" dirty="0" smtClean="0">
                    <a:solidFill>
                      <a:srgbClr val="0028A8"/>
                    </a:solidFill>
                    <a:latin typeface="Calibri"/>
                    <a:ea typeface="Times New Roman"/>
                    <a:cs typeface="Times New Roman"/>
                  </a:rPr>
                  <a:t>S</a:t>
                </a:r>
                <a:r>
                  <a:rPr lang="ru-RU" sz="2400" b="1" u="sng" dirty="0" smtClean="0">
                    <a:solidFill>
                      <a:srgbClr val="0028A8"/>
                    </a:solidFill>
                    <a:latin typeface="Calibri"/>
                    <a:ea typeface="Times New Roman"/>
                    <a:cs typeface="Times New Roman"/>
                  </a:rPr>
                  <a:t>:</a:t>
                </a: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𝑺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𝟏𝟐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,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𝟓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 ∙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Cambria Math"/>
                          <a:cs typeface="Times New Roman"/>
                        </a:rPr>
                        <m:t>𝟖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Cambria Math"/>
                          <a:cs typeface="Times New Roman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Cambria Math"/>
                          <a:cs typeface="Times New Roman"/>
                        </a:rPr>
                        <m:t>𝟏𝟎𝟎</m:t>
                      </m:r>
                      <m:r>
                        <a:rPr lang="en-US" sz="2400" b="1" i="1" smtClean="0">
                          <a:solidFill>
                            <a:srgbClr val="0028A8"/>
                          </a:solidFill>
                          <a:latin typeface="Cambria Math"/>
                          <a:ea typeface="Cambria Math"/>
                          <a:cs typeface="Times New Roman"/>
                        </a:rPr>
                        <m:t> м.</m:t>
                      </m:r>
                    </m:oMath>
                  </m:oMathPara>
                </a14:m>
                <a:endParaRPr lang="ru-RU" sz="2400" b="1" dirty="0" smtClean="0">
                  <a:solidFill>
                    <a:srgbClr val="0028A8"/>
                  </a:solidFill>
                  <a:latin typeface="Calibri"/>
                  <a:ea typeface="Cambria Math"/>
                  <a:cs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800" b="1" i="1" dirty="0" smtClean="0">
                    <a:solidFill>
                      <a:srgbClr val="FF0000"/>
                    </a:solidFill>
                    <a:latin typeface="Calibri"/>
                    <a:ea typeface="Times New Roman"/>
                    <a:cs typeface="Times New Roman"/>
                  </a:rPr>
                  <a:t>Ответ: 100 м.</a:t>
                </a: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endParaRPr lang="en-US" sz="2400" b="1" dirty="0">
                  <a:solidFill>
                    <a:srgbClr val="0028A8"/>
                  </a:solidFill>
                  <a:latin typeface="Calibri"/>
                  <a:ea typeface="Times New Roman"/>
                  <a:cs typeface="Times New Roman"/>
                </a:endParaRPr>
              </a:p>
              <a:p>
                <a:pPr indent="360000"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2400" b="1" kern="1200" dirty="0">
                    <a:solidFill>
                      <a:srgbClr val="0028A8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2400" dirty="0">
                  <a:solidFill>
                    <a:srgbClr val="0028A8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38100"/>
                <a:ext cx="9132277" cy="6693877"/>
              </a:xfrm>
              <a:prstGeom prst="rect">
                <a:avLst/>
              </a:prstGeom>
              <a:blipFill rotWithShape="1">
                <a:blip r:embed="rId2"/>
                <a:stretch>
                  <a:fillRect l="-1001" t="-729" r="-1001" b="-4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218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</TotalTime>
  <Words>136</Words>
  <Application>Microsoft Office PowerPoint</Application>
  <PresentationFormat>Экран (4:3)</PresentationFormat>
  <Paragraphs>83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Your User Name</cp:lastModifiedBy>
  <cp:revision>82</cp:revision>
  <cp:lastPrinted>1601-01-01T00:00:00Z</cp:lastPrinted>
  <dcterms:created xsi:type="dcterms:W3CDTF">1601-01-01T00:00:00Z</dcterms:created>
  <dcterms:modified xsi:type="dcterms:W3CDTF">2016-01-27T23:07:59Z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