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56" r:id="rId4"/>
    <p:sldId id="260" r:id="rId5"/>
    <p:sldId id="265" r:id="rId6"/>
    <p:sldId id="258" r:id="rId7"/>
    <p:sldId id="267" r:id="rId8"/>
    <p:sldId id="271" r:id="rId9"/>
    <p:sldId id="259" r:id="rId10"/>
    <p:sldId id="27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842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gif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2" r="12671"/>
          <a:stretch/>
        </p:blipFill>
        <p:spPr>
          <a:xfrm>
            <a:off x="0" y="-10917"/>
            <a:ext cx="9144000" cy="686891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68555" y="9230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АРТИЛЛЕРИЙСКИЕ ВОЙСКА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5185" y="680821"/>
            <a:ext cx="7130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chemeClr val="accent3">
                    <a:lumMod val="50000"/>
                  </a:schemeClr>
                </a:solidFill>
              </a:rPr>
              <a:t>ЗАДАЧА: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Уничтожение живой силы и боевой техники противника</a:t>
            </a:r>
          </a:p>
          <a:p>
            <a:pPr algn="ctr"/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205" name="Группа 204"/>
          <p:cNvGrpSpPr/>
          <p:nvPr/>
        </p:nvGrpSpPr>
        <p:grpSpPr>
          <a:xfrm>
            <a:off x="5509463" y="2034999"/>
            <a:ext cx="3328285" cy="385937"/>
            <a:chOff x="5509463" y="2034999"/>
            <a:chExt cx="3328285" cy="385937"/>
          </a:xfrm>
        </p:grpSpPr>
        <p:grpSp>
          <p:nvGrpSpPr>
            <p:cNvPr id="82" name="Группа 81"/>
            <p:cNvGrpSpPr/>
            <p:nvPr/>
          </p:nvGrpSpPr>
          <p:grpSpPr>
            <a:xfrm>
              <a:off x="5509463" y="2078699"/>
              <a:ext cx="1188750" cy="342237"/>
              <a:chOff x="611560" y="4236942"/>
              <a:chExt cx="1435126" cy="399421"/>
            </a:xfrm>
          </p:grpSpPr>
          <p:grpSp>
            <p:nvGrpSpPr>
              <p:cNvPr id="83" name="Группа 82"/>
              <p:cNvGrpSpPr/>
              <p:nvPr/>
            </p:nvGrpSpPr>
            <p:grpSpPr>
              <a:xfrm>
                <a:off x="611560" y="4236942"/>
                <a:ext cx="1435126" cy="327269"/>
                <a:chOff x="611560" y="4236942"/>
                <a:chExt cx="1435126" cy="327269"/>
              </a:xfrm>
            </p:grpSpPr>
            <p:cxnSp>
              <p:nvCxnSpPr>
                <p:cNvPr id="99" name="Прямая соединительная линия 98"/>
                <p:cNvCxnSpPr/>
                <p:nvPr/>
              </p:nvCxnSpPr>
              <p:spPr>
                <a:xfrm flipV="1">
                  <a:off x="611560" y="4244731"/>
                  <a:ext cx="756084" cy="264389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Прямая соединительная линия 99"/>
                <p:cNvCxnSpPr/>
                <p:nvPr/>
              </p:nvCxnSpPr>
              <p:spPr>
                <a:xfrm>
                  <a:off x="1331640" y="4236942"/>
                  <a:ext cx="715046" cy="327269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4" name="Прямая соединительная линия 83"/>
              <p:cNvCxnSpPr/>
              <p:nvPr/>
            </p:nvCxnSpPr>
            <p:spPr>
              <a:xfrm>
                <a:off x="638414" y="4492203"/>
                <a:ext cx="72008" cy="72008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Прямая соединительная линия 84"/>
              <p:cNvCxnSpPr/>
              <p:nvPr/>
            </p:nvCxnSpPr>
            <p:spPr>
              <a:xfrm>
                <a:off x="754858" y="4456199"/>
                <a:ext cx="72008" cy="72008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Прямая соединительная линия 85"/>
              <p:cNvCxnSpPr/>
              <p:nvPr/>
            </p:nvCxnSpPr>
            <p:spPr>
              <a:xfrm>
                <a:off x="871206" y="4429742"/>
                <a:ext cx="72008" cy="72008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Прямая соединительная линия 86"/>
              <p:cNvCxnSpPr/>
              <p:nvPr/>
            </p:nvCxnSpPr>
            <p:spPr>
              <a:xfrm>
                <a:off x="953598" y="4384235"/>
                <a:ext cx="72008" cy="72008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Прямая соединительная линия 87"/>
              <p:cNvCxnSpPr/>
              <p:nvPr/>
            </p:nvCxnSpPr>
            <p:spPr>
              <a:xfrm>
                <a:off x="1043608" y="4364572"/>
                <a:ext cx="72008" cy="72008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Прямая соединительная линия 88"/>
              <p:cNvCxnSpPr/>
              <p:nvPr/>
            </p:nvCxnSpPr>
            <p:spPr>
              <a:xfrm>
                <a:off x="1144814" y="4340921"/>
                <a:ext cx="72008" cy="72008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Прямая соединительная линия 89"/>
              <p:cNvCxnSpPr/>
              <p:nvPr/>
            </p:nvCxnSpPr>
            <p:spPr>
              <a:xfrm>
                <a:off x="1222394" y="4294126"/>
                <a:ext cx="72008" cy="72008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Прямая соединительная линия 90"/>
              <p:cNvCxnSpPr/>
              <p:nvPr/>
            </p:nvCxnSpPr>
            <p:spPr>
              <a:xfrm flipH="1">
                <a:off x="1403648" y="4306328"/>
                <a:ext cx="44388" cy="80436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Прямая соединительная линия 91"/>
              <p:cNvCxnSpPr/>
              <p:nvPr/>
            </p:nvCxnSpPr>
            <p:spPr>
              <a:xfrm>
                <a:off x="1344648" y="4268913"/>
                <a:ext cx="22996" cy="97221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Прямая соединительная линия 92"/>
              <p:cNvCxnSpPr/>
              <p:nvPr/>
            </p:nvCxnSpPr>
            <p:spPr>
              <a:xfrm flipH="1">
                <a:off x="1512944" y="4356144"/>
                <a:ext cx="44388" cy="80436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Прямая соединительная линия 93"/>
              <p:cNvCxnSpPr/>
              <p:nvPr/>
            </p:nvCxnSpPr>
            <p:spPr>
              <a:xfrm flipH="1">
                <a:off x="1979712" y="4555927"/>
                <a:ext cx="44388" cy="80436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Прямая соединительная линия 94"/>
              <p:cNvCxnSpPr/>
              <p:nvPr/>
            </p:nvCxnSpPr>
            <p:spPr>
              <a:xfrm flipH="1">
                <a:off x="1600436" y="4394597"/>
                <a:ext cx="44388" cy="80436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Прямая соединительная линия 95"/>
              <p:cNvCxnSpPr/>
              <p:nvPr/>
            </p:nvCxnSpPr>
            <p:spPr>
              <a:xfrm flipH="1">
                <a:off x="1697685" y="4436580"/>
                <a:ext cx="44388" cy="80436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Прямая соединительная линия 96"/>
              <p:cNvCxnSpPr/>
              <p:nvPr/>
            </p:nvCxnSpPr>
            <p:spPr>
              <a:xfrm flipH="1">
                <a:off x="1800310" y="4483775"/>
                <a:ext cx="44388" cy="80436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Прямая соединительная линия 97"/>
              <p:cNvCxnSpPr/>
              <p:nvPr/>
            </p:nvCxnSpPr>
            <p:spPr>
              <a:xfrm flipH="1">
                <a:off x="1907704" y="4528207"/>
                <a:ext cx="44388" cy="80436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1" name="TextBox 100"/>
            <p:cNvSpPr txBox="1"/>
            <p:nvPr/>
          </p:nvSpPr>
          <p:spPr>
            <a:xfrm>
              <a:off x="6774298" y="2034999"/>
              <a:ext cx="20634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accent1">
                      <a:lumMod val="75000"/>
                    </a:schemeClr>
                  </a:solidFill>
                </a:rPr>
                <a:t>окопы противника</a:t>
              </a:r>
              <a:endParaRPr lang="ru-RU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06" name="Группа 205"/>
          <p:cNvGrpSpPr/>
          <p:nvPr/>
        </p:nvGrpSpPr>
        <p:grpSpPr>
          <a:xfrm>
            <a:off x="5775253" y="2617467"/>
            <a:ext cx="3026010" cy="479698"/>
            <a:chOff x="5775253" y="2617467"/>
            <a:chExt cx="3026010" cy="479698"/>
          </a:xfrm>
        </p:grpSpPr>
        <p:sp>
          <p:nvSpPr>
            <p:cNvPr id="105" name="Блок-схема: решение 104"/>
            <p:cNvSpPr/>
            <p:nvPr/>
          </p:nvSpPr>
          <p:spPr>
            <a:xfrm>
              <a:off x="5775253" y="2617467"/>
              <a:ext cx="670642" cy="479698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810782" y="2672650"/>
              <a:ext cx="19904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accent1">
                      <a:lumMod val="75000"/>
                    </a:schemeClr>
                  </a:solidFill>
                </a:rPr>
                <a:t>танки противника</a:t>
              </a:r>
              <a:endParaRPr lang="ru-RU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07" name="Группа 206"/>
          <p:cNvGrpSpPr/>
          <p:nvPr/>
        </p:nvGrpSpPr>
        <p:grpSpPr>
          <a:xfrm>
            <a:off x="5922765" y="3265626"/>
            <a:ext cx="3132720" cy="538087"/>
            <a:chOff x="5922765" y="3265626"/>
            <a:chExt cx="3132720" cy="538087"/>
          </a:xfrm>
        </p:grpSpPr>
        <p:sp>
          <p:nvSpPr>
            <p:cNvPr id="109" name="TextBox 108"/>
            <p:cNvSpPr txBox="1"/>
            <p:nvPr/>
          </p:nvSpPr>
          <p:spPr>
            <a:xfrm>
              <a:off x="6455863" y="3305773"/>
              <a:ext cx="25996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accent1">
                      <a:lumMod val="75000"/>
                    </a:schemeClr>
                  </a:solidFill>
                </a:rPr>
                <a:t>артиллерия противника</a:t>
              </a:r>
              <a:endParaRPr lang="ru-RU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grpSp>
          <p:nvGrpSpPr>
            <p:cNvPr id="130" name="Группа 129"/>
            <p:cNvGrpSpPr/>
            <p:nvPr/>
          </p:nvGrpSpPr>
          <p:grpSpPr>
            <a:xfrm>
              <a:off x="5922765" y="3265626"/>
              <a:ext cx="405808" cy="538087"/>
              <a:chOff x="1216822" y="2106093"/>
              <a:chExt cx="405808" cy="538087"/>
            </a:xfrm>
          </p:grpSpPr>
          <p:sp>
            <p:nvSpPr>
              <p:cNvPr id="131" name="Прямоугольник 130"/>
              <p:cNvSpPr/>
              <p:nvPr/>
            </p:nvSpPr>
            <p:spPr>
              <a:xfrm>
                <a:off x="1216822" y="2106093"/>
                <a:ext cx="405808" cy="538087"/>
              </a:xfrm>
              <a:prstGeom prst="rect">
                <a:avLst/>
              </a:prstGeom>
              <a:noFill/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32" name="Прямая соединительная линия 131"/>
              <p:cNvCxnSpPr/>
              <p:nvPr/>
            </p:nvCxnSpPr>
            <p:spPr>
              <a:xfrm>
                <a:off x="1419726" y="2138151"/>
                <a:ext cx="0" cy="479316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Прямая соединительная линия 132"/>
              <p:cNvCxnSpPr/>
              <p:nvPr/>
            </p:nvCxnSpPr>
            <p:spPr>
              <a:xfrm>
                <a:off x="1329316" y="2266566"/>
                <a:ext cx="4647" cy="239658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Прямая соединительная линия 133"/>
              <p:cNvCxnSpPr/>
              <p:nvPr/>
            </p:nvCxnSpPr>
            <p:spPr>
              <a:xfrm>
                <a:off x="1512944" y="2274745"/>
                <a:ext cx="4647" cy="239658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8" name="Группа 207"/>
          <p:cNvGrpSpPr/>
          <p:nvPr/>
        </p:nvGrpSpPr>
        <p:grpSpPr>
          <a:xfrm>
            <a:off x="5888181" y="4076903"/>
            <a:ext cx="3216687" cy="868422"/>
            <a:chOff x="5888181" y="4076903"/>
            <a:chExt cx="3216687" cy="868422"/>
          </a:xfrm>
        </p:grpSpPr>
        <p:grpSp>
          <p:nvGrpSpPr>
            <p:cNvPr id="166" name="Группа 165"/>
            <p:cNvGrpSpPr/>
            <p:nvPr/>
          </p:nvGrpSpPr>
          <p:grpSpPr>
            <a:xfrm>
              <a:off x="5888181" y="4126254"/>
              <a:ext cx="495129" cy="819071"/>
              <a:chOff x="1697685" y="5637715"/>
              <a:chExt cx="495129" cy="819071"/>
            </a:xfrm>
          </p:grpSpPr>
          <p:grpSp>
            <p:nvGrpSpPr>
              <p:cNvPr id="167" name="Группа 166"/>
              <p:cNvGrpSpPr/>
              <p:nvPr/>
            </p:nvGrpSpPr>
            <p:grpSpPr>
              <a:xfrm>
                <a:off x="1762747" y="5637715"/>
                <a:ext cx="405808" cy="538087"/>
                <a:chOff x="1216822" y="2106093"/>
                <a:chExt cx="405808" cy="538087"/>
              </a:xfrm>
            </p:grpSpPr>
            <p:sp>
              <p:nvSpPr>
                <p:cNvPr id="169" name="Прямоугольник 168"/>
                <p:cNvSpPr/>
                <p:nvPr/>
              </p:nvSpPr>
              <p:spPr>
                <a:xfrm>
                  <a:off x="1216822" y="2106093"/>
                  <a:ext cx="405808" cy="538087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170" name="Прямая соединительная линия 169"/>
                <p:cNvCxnSpPr/>
                <p:nvPr/>
              </p:nvCxnSpPr>
              <p:spPr>
                <a:xfrm>
                  <a:off x="1419726" y="2138151"/>
                  <a:ext cx="0" cy="47931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Прямая соединительная линия 170"/>
                <p:cNvCxnSpPr/>
                <p:nvPr/>
              </p:nvCxnSpPr>
              <p:spPr>
                <a:xfrm>
                  <a:off x="1329316" y="2266566"/>
                  <a:ext cx="4647" cy="23965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Прямая соединительная линия 171"/>
                <p:cNvCxnSpPr/>
                <p:nvPr/>
              </p:nvCxnSpPr>
              <p:spPr>
                <a:xfrm>
                  <a:off x="1512944" y="2274745"/>
                  <a:ext cx="4647" cy="23965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8" name="TextBox 167"/>
              <p:cNvSpPr txBox="1"/>
              <p:nvPr/>
            </p:nvSpPr>
            <p:spPr>
              <a:xfrm>
                <a:off x="1697685" y="6149009"/>
                <a:ext cx="49512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b="1" dirty="0" smtClean="0"/>
                  <a:t>1АВ</a:t>
                </a:r>
                <a:endParaRPr lang="ru-RU" sz="1400" b="1" dirty="0"/>
              </a:p>
            </p:txBody>
          </p:sp>
        </p:grpSp>
        <p:sp>
          <p:nvSpPr>
            <p:cNvPr id="173" name="TextBox 172"/>
            <p:cNvSpPr txBox="1"/>
            <p:nvPr/>
          </p:nvSpPr>
          <p:spPr>
            <a:xfrm>
              <a:off x="6458951" y="4076903"/>
              <a:ext cx="26459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наша артиллерия</a:t>
              </a:r>
            </a:p>
            <a:p>
              <a:r>
                <a:rPr lang="ru-RU" b="1" dirty="0" smtClean="0"/>
                <a:t>1 артиллерийский взвод</a:t>
              </a:r>
              <a:endParaRPr lang="ru-RU" b="1" dirty="0"/>
            </a:p>
          </p:txBody>
        </p:sp>
      </p:grpSp>
      <p:grpSp>
        <p:nvGrpSpPr>
          <p:cNvPr id="202" name="Группа 201"/>
          <p:cNvGrpSpPr/>
          <p:nvPr/>
        </p:nvGrpSpPr>
        <p:grpSpPr>
          <a:xfrm>
            <a:off x="395536" y="1941238"/>
            <a:ext cx="5026031" cy="4644099"/>
            <a:chOff x="395536" y="1941238"/>
            <a:chExt cx="5026031" cy="4644099"/>
          </a:xfrm>
        </p:grpSpPr>
        <p:grpSp>
          <p:nvGrpSpPr>
            <p:cNvPr id="184" name="Группа 183"/>
            <p:cNvGrpSpPr/>
            <p:nvPr/>
          </p:nvGrpSpPr>
          <p:grpSpPr>
            <a:xfrm>
              <a:off x="395536" y="1941238"/>
              <a:ext cx="5026031" cy="4644099"/>
              <a:chOff x="395536" y="1941238"/>
              <a:chExt cx="5026031" cy="4644099"/>
            </a:xfrm>
          </p:grpSpPr>
          <p:grpSp>
            <p:nvGrpSpPr>
              <p:cNvPr id="174" name="Группа 173"/>
              <p:cNvGrpSpPr/>
              <p:nvPr/>
            </p:nvGrpSpPr>
            <p:grpSpPr>
              <a:xfrm>
                <a:off x="395536" y="1941238"/>
                <a:ext cx="5026031" cy="4644099"/>
                <a:chOff x="395536" y="1941238"/>
                <a:chExt cx="5026031" cy="4644099"/>
              </a:xfrm>
            </p:grpSpPr>
            <p:grpSp>
              <p:nvGrpSpPr>
                <p:cNvPr id="107" name="Группа 106"/>
                <p:cNvGrpSpPr/>
                <p:nvPr/>
              </p:nvGrpSpPr>
              <p:grpSpPr>
                <a:xfrm>
                  <a:off x="395536" y="1941238"/>
                  <a:ext cx="5026031" cy="4606987"/>
                  <a:chOff x="395536" y="1941238"/>
                  <a:chExt cx="5026031" cy="4606987"/>
                </a:xfrm>
              </p:grpSpPr>
              <p:pic>
                <p:nvPicPr>
                  <p:cNvPr id="7" name="Picture 2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3"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4133" t="34931" r="68821" b="42151"/>
                  <a:stretch/>
                </p:blipFill>
                <p:spPr bwMode="auto">
                  <a:xfrm>
                    <a:off x="395536" y="1941238"/>
                    <a:ext cx="5026031" cy="4606987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>
                        <a:lumMod val="50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grpSp>
                <p:nvGrpSpPr>
                  <p:cNvPr id="81" name="Группа 80"/>
                  <p:cNvGrpSpPr/>
                  <p:nvPr/>
                </p:nvGrpSpPr>
                <p:grpSpPr>
                  <a:xfrm>
                    <a:off x="611560" y="4101893"/>
                    <a:ext cx="4557388" cy="622870"/>
                    <a:chOff x="611560" y="4230031"/>
                    <a:chExt cx="4557388" cy="622870"/>
                  </a:xfrm>
                </p:grpSpPr>
                <p:grpSp>
                  <p:nvGrpSpPr>
                    <p:cNvPr id="40" name="Группа 39"/>
                    <p:cNvGrpSpPr/>
                    <p:nvPr/>
                  </p:nvGrpSpPr>
                  <p:grpSpPr>
                    <a:xfrm>
                      <a:off x="611560" y="4236942"/>
                      <a:ext cx="1435126" cy="399421"/>
                      <a:chOff x="611560" y="4236942"/>
                      <a:chExt cx="1435126" cy="399421"/>
                    </a:xfrm>
                  </p:grpSpPr>
                  <p:grpSp>
                    <p:nvGrpSpPr>
                      <p:cNvPr id="19" name="Группа 18"/>
                      <p:cNvGrpSpPr/>
                      <p:nvPr/>
                    </p:nvGrpSpPr>
                    <p:grpSpPr>
                      <a:xfrm>
                        <a:off x="611560" y="4236942"/>
                        <a:ext cx="1435126" cy="327269"/>
                        <a:chOff x="611560" y="4236942"/>
                        <a:chExt cx="1435126" cy="327269"/>
                      </a:xfrm>
                    </p:grpSpPr>
                    <p:cxnSp>
                      <p:nvCxnSpPr>
                        <p:cNvPr id="13" name="Прямая соединительная линия 12"/>
                        <p:cNvCxnSpPr/>
                        <p:nvPr/>
                      </p:nvCxnSpPr>
                      <p:spPr>
                        <a:xfrm flipV="1">
                          <a:off x="611560" y="4244731"/>
                          <a:ext cx="756084" cy="264389"/>
                        </a:xfrm>
                        <a:prstGeom prst="line">
                          <a:avLst/>
                        </a:prstGeom>
                        <a:ln w="381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" name="Прямая соединительная линия 13"/>
                        <p:cNvCxnSpPr/>
                        <p:nvPr/>
                      </p:nvCxnSpPr>
                      <p:spPr>
                        <a:xfrm>
                          <a:off x="1331640" y="4236942"/>
                          <a:ext cx="715046" cy="327269"/>
                        </a:xfrm>
                        <a:prstGeom prst="line">
                          <a:avLst/>
                        </a:prstGeom>
                        <a:ln w="381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21" name="Прямая соединительная линия 20"/>
                      <p:cNvCxnSpPr/>
                      <p:nvPr/>
                    </p:nvCxnSpPr>
                    <p:spPr>
                      <a:xfrm>
                        <a:off x="638414" y="4492203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" name="Прямая соединительная линия 22"/>
                      <p:cNvCxnSpPr/>
                      <p:nvPr/>
                    </p:nvCxnSpPr>
                    <p:spPr>
                      <a:xfrm>
                        <a:off x="754858" y="4456199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" name="Прямая соединительная линия 23"/>
                      <p:cNvCxnSpPr/>
                      <p:nvPr/>
                    </p:nvCxnSpPr>
                    <p:spPr>
                      <a:xfrm>
                        <a:off x="871206" y="4429742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" name="Прямая соединительная линия 24"/>
                      <p:cNvCxnSpPr/>
                      <p:nvPr/>
                    </p:nvCxnSpPr>
                    <p:spPr>
                      <a:xfrm>
                        <a:off x="953598" y="4384235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" name="Прямая соединительная линия 25"/>
                      <p:cNvCxnSpPr/>
                      <p:nvPr/>
                    </p:nvCxnSpPr>
                    <p:spPr>
                      <a:xfrm>
                        <a:off x="1043608" y="4364572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" name="Прямая соединительная линия 26"/>
                      <p:cNvCxnSpPr/>
                      <p:nvPr/>
                    </p:nvCxnSpPr>
                    <p:spPr>
                      <a:xfrm>
                        <a:off x="1144814" y="4340921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8" name="Прямая соединительная линия 27"/>
                      <p:cNvCxnSpPr/>
                      <p:nvPr/>
                    </p:nvCxnSpPr>
                    <p:spPr>
                      <a:xfrm>
                        <a:off x="1222394" y="4294126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" name="Прямая соединительная линия 28"/>
                      <p:cNvCxnSpPr/>
                      <p:nvPr/>
                    </p:nvCxnSpPr>
                    <p:spPr>
                      <a:xfrm flipH="1">
                        <a:off x="1403648" y="4306328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" name="Прямая соединительная линия 29"/>
                      <p:cNvCxnSpPr/>
                      <p:nvPr/>
                    </p:nvCxnSpPr>
                    <p:spPr>
                      <a:xfrm>
                        <a:off x="1344648" y="4268913"/>
                        <a:ext cx="22996" cy="97221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3" name="Прямая соединительная линия 32"/>
                      <p:cNvCxnSpPr/>
                      <p:nvPr/>
                    </p:nvCxnSpPr>
                    <p:spPr>
                      <a:xfrm flipH="1">
                        <a:off x="1512944" y="4356144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4" name="Прямая соединительная линия 33"/>
                      <p:cNvCxnSpPr/>
                      <p:nvPr/>
                    </p:nvCxnSpPr>
                    <p:spPr>
                      <a:xfrm flipH="1">
                        <a:off x="1979712" y="4555927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5" name="Прямая соединительная линия 34"/>
                      <p:cNvCxnSpPr/>
                      <p:nvPr/>
                    </p:nvCxnSpPr>
                    <p:spPr>
                      <a:xfrm flipH="1">
                        <a:off x="1600436" y="4394597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" name="Прямая соединительная линия 35"/>
                      <p:cNvCxnSpPr/>
                      <p:nvPr/>
                    </p:nvCxnSpPr>
                    <p:spPr>
                      <a:xfrm flipH="1">
                        <a:off x="1697685" y="4436580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7" name="Прямая соединительная линия 36"/>
                      <p:cNvCxnSpPr/>
                      <p:nvPr/>
                    </p:nvCxnSpPr>
                    <p:spPr>
                      <a:xfrm flipH="1">
                        <a:off x="1800310" y="4483775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" name="Прямая соединительная линия 37"/>
                      <p:cNvCxnSpPr/>
                      <p:nvPr/>
                    </p:nvCxnSpPr>
                    <p:spPr>
                      <a:xfrm flipH="1">
                        <a:off x="1907704" y="4528207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41" name="Группа 40"/>
                    <p:cNvGrpSpPr/>
                    <p:nvPr/>
                  </p:nvGrpSpPr>
                  <p:grpSpPr>
                    <a:xfrm>
                      <a:off x="3733822" y="4230031"/>
                      <a:ext cx="1435126" cy="399421"/>
                      <a:chOff x="611560" y="4236942"/>
                      <a:chExt cx="1435126" cy="399421"/>
                    </a:xfrm>
                  </p:grpSpPr>
                  <p:grpSp>
                    <p:nvGrpSpPr>
                      <p:cNvPr id="42" name="Группа 41"/>
                      <p:cNvGrpSpPr/>
                      <p:nvPr/>
                    </p:nvGrpSpPr>
                    <p:grpSpPr>
                      <a:xfrm>
                        <a:off x="611560" y="4236942"/>
                        <a:ext cx="1435126" cy="327269"/>
                        <a:chOff x="611560" y="4236942"/>
                        <a:chExt cx="1435126" cy="327269"/>
                      </a:xfrm>
                    </p:grpSpPr>
                    <p:cxnSp>
                      <p:nvCxnSpPr>
                        <p:cNvPr id="58" name="Прямая соединительная линия 57"/>
                        <p:cNvCxnSpPr/>
                        <p:nvPr/>
                      </p:nvCxnSpPr>
                      <p:spPr>
                        <a:xfrm flipV="1">
                          <a:off x="611560" y="4244731"/>
                          <a:ext cx="756084" cy="264389"/>
                        </a:xfrm>
                        <a:prstGeom prst="line">
                          <a:avLst/>
                        </a:prstGeom>
                        <a:ln w="381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9" name="Прямая соединительная линия 58"/>
                        <p:cNvCxnSpPr/>
                        <p:nvPr/>
                      </p:nvCxnSpPr>
                      <p:spPr>
                        <a:xfrm>
                          <a:off x="1331640" y="4236942"/>
                          <a:ext cx="715046" cy="327269"/>
                        </a:xfrm>
                        <a:prstGeom prst="line">
                          <a:avLst/>
                        </a:prstGeom>
                        <a:ln w="381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43" name="Прямая соединительная линия 42"/>
                      <p:cNvCxnSpPr/>
                      <p:nvPr/>
                    </p:nvCxnSpPr>
                    <p:spPr>
                      <a:xfrm>
                        <a:off x="638414" y="4492203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4" name="Прямая соединительная линия 43"/>
                      <p:cNvCxnSpPr/>
                      <p:nvPr/>
                    </p:nvCxnSpPr>
                    <p:spPr>
                      <a:xfrm>
                        <a:off x="754858" y="4456199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5" name="Прямая соединительная линия 44"/>
                      <p:cNvCxnSpPr/>
                      <p:nvPr/>
                    </p:nvCxnSpPr>
                    <p:spPr>
                      <a:xfrm>
                        <a:off x="871206" y="4429742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6" name="Прямая соединительная линия 45"/>
                      <p:cNvCxnSpPr/>
                      <p:nvPr/>
                    </p:nvCxnSpPr>
                    <p:spPr>
                      <a:xfrm>
                        <a:off x="953598" y="4384235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7" name="Прямая соединительная линия 46"/>
                      <p:cNvCxnSpPr/>
                      <p:nvPr/>
                    </p:nvCxnSpPr>
                    <p:spPr>
                      <a:xfrm>
                        <a:off x="1043608" y="4364572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8" name="Прямая соединительная линия 47"/>
                      <p:cNvCxnSpPr/>
                      <p:nvPr/>
                    </p:nvCxnSpPr>
                    <p:spPr>
                      <a:xfrm>
                        <a:off x="1144814" y="4340921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9" name="Прямая соединительная линия 48"/>
                      <p:cNvCxnSpPr/>
                      <p:nvPr/>
                    </p:nvCxnSpPr>
                    <p:spPr>
                      <a:xfrm>
                        <a:off x="1222394" y="4294126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0" name="Прямая соединительная линия 49"/>
                      <p:cNvCxnSpPr/>
                      <p:nvPr/>
                    </p:nvCxnSpPr>
                    <p:spPr>
                      <a:xfrm flipH="1">
                        <a:off x="1403648" y="4306328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1" name="Прямая соединительная линия 50"/>
                      <p:cNvCxnSpPr/>
                      <p:nvPr/>
                    </p:nvCxnSpPr>
                    <p:spPr>
                      <a:xfrm>
                        <a:off x="1344648" y="4268913"/>
                        <a:ext cx="22996" cy="97221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2" name="Прямая соединительная линия 51"/>
                      <p:cNvCxnSpPr/>
                      <p:nvPr/>
                    </p:nvCxnSpPr>
                    <p:spPr>
                      <a:xfrm flipH="1">
                        <a:off x="1512944" y="4356144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3" name="Прямая соединительная линия 52"/>
                      <p:cNvCxnSpPr/>
                      <p:nvPr/>
                    </p:nvCxnSpPr>
                    <p:spPr>
                      <a:xfrm flipH="1">
                        <a:off x="1979712" y="4555927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4" name="Прямая соединительная линия 53"/>
                      <p:cNvCxnSpPr/>
                      <p:nvPr/>
                    </p:nvCxnSpPr>
                    <p:spPr>
                      <a:xfrm flipH="1">
                        <a:off x="1600436" y="4394597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5" name="Прямая соединительная линия 54"/>
                      <p:cNvCxnSpPr/>
                      <p:nvPr/>
                    </p:nvCxnSpPr>
                    <p:spPr>
                      <a:xfrm flipH="1">
                        <a:off x="1697685" y="4436580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6" name="Прямая соединительная линия 55"/>
                      <p:cNvCxnSpPr/>
                      <p:nvPr/>
                    </p:nvCxnSpPr>
                    <p:spPr>
                      <a:xfrm flipH="1">
                        <a:off x="1800310" y="4483775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7" name="Прямая соединительная линия 56"/>
                      <p:cNvCxnSpPr/>
                      <p:nvPr/>
                    </p:nvCxnSpPr>
                    <p:spPr>
                      <a:xfrm flipH="1">
                        <a:off x="1907704" y="4528207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60" name="Группа 59"/>
                    <p:cNvGrpSpPr/>
                    <p:nvPr/>
                  </p:nvGrpSpPr>
                  <p:grpSpPr>
                    <a:xfrm rot="10979083">
                      <a:off x="2162890" y="4445494"/>
                      <a:ext cx="1447658" cy="407407"/>
                      <a:chOff x="610161" y="4156804"/>
                      <a:chExt cx="1447658" cy="407407"/>
                    </a:xfrm>
                  </p:grpSpPr>
                  <p:grpSp>
                    <p:nvGrpSpPr>
                      <p:cNvPr id="61" name="Группа 60"/>
                      <p:cNvGrpSpPr/>
                      <p:nvPr/>
                    </p:nvGrpSpPr>
                    <p:grpSpPr>
                      <a:xfrm>
                        <a:off x="611560" y="4236942"/>
                        <a:ext cx="1435126" cy="327269"/>
                        <a:chOff x="611560" y="4236942"/>
                        <a:chExt cx="1435126" cy="327269"/>
                      </a:xfrm>
                    </p:grpSpPr>
                    <p:cxnSp>
                      <p:nvCxnSpPr>
                        <p:cNvPr id="77" name="Прямая соединительная линия 76"/>
                        <p:cNvCxnSpPr/>
                        <p:nvPr/>
                      </p:nvCxnSpPr>
                      <p:spPr>
                        <a:xfrm flipV="1">
                          <a:off x="611560" y="4244731"/>
                          <a:ext cx="756084" cy="264389"/>
                        </a:xfrm>
                        <a:prstGeom prst="line">
                          <a:avLst/>
                        </a:prstGeom>
                        <a:ln w="381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78" name="Прямая соединительная линия 77"/>
                        <p:cNvCxnSpPr/>
                        <p:nvPr/>
                      </p:nvCxnSpPr>
                      <p:spPr>
                        <a:xfrm>
                          <a:off x="1331640" y="4236942"/>
                          <a:ext cx="715046" cy="327269"/>
                        </a:xfrm>
                        <a:prstGeom prst="line">
                          <a:avLst/>
                        </a:prstGeom>
                        <a:ln w="381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62" name="Прямая соединительная линия 61"/>
                      <p:cNvCxnSpPr/>
                      <p:nvPr/>
                    </p:nvCxnSpPr>
                    <p:spPr>
                      <a:xfrm>
                        <a:off x="610161" y="4410289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3" name="Прямая соединительная линия 62"/>
                      <p:cNvCxnSpPr/>
                      <p:nvPr/>
                    </p:nvCxnSpPr>
                    <p:spPr>
                      <a:xfrm>
                        <a:off x="690587" y="4371417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4" name="Прямая соединительная линия 63"/>
                      <p:cNvCxnSpPr/>
                      <p:nvPr/>
                    </p:nvCxnSpPr>
                    <p:spPr>
                      <a:xfrm>
                        <a:off x="802296" y="4344695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5" name="Прямая соединительная линия 64"/>
                      <p:cNvCxnSpPr/>
                      <p:nvPr/>
                    </p:nvCxnSpPr>
                    <p:spPr>
                      <a:xfrm>
                        <a:off x="898306" y="4307981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6" name="Прямая соединительная линия 65"/>
                      <p:cNvCxnSpPr/>
                      <p:nvPr/>
                    </p:nvCxnSpPr>
                    <p:spPr>
                      <a:xfrm>
                        <a:off x="1031484" y="4270721"/>
                        <a:ext cx="72008" cy="72008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7" name="Прямая соединительная линия 66"/>
                      <p:cNvCxnSpPr/>
                      <p:nvPr/>
                    </p:nvCxnSpPr>
                    <p:spPr>
                      <a:xfrm rot="10620917" flipH="1" flipV="1">
                        <a:off x="1110488" y="4216213"/>
                        <a:ext cx="98550" cy="97439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8" name="Прямая соединительная линия 67"/>
                      <p:cNvCxnSpPr/>
                      <p:nvPr/>
                    </p:nvCxnSpPr>
                    <p:spPr>
                      <a:xfrm rot="10620917" flipH="1" flipV="1">
                        <a:off x="1252455" y="4161289"/>
                        <a:ext cx="34080" cy="108824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9" name="Прямая соединительная линия 68"/>
                      <p:cNvCxnSpPr/>
                      <p:nvPr/>
                    </p:nvCxnSpPr>
                    <p:spPr>
                      <a:xfrm flipH="1">
                        <a:off x="1446146" y="4189595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0" name="Прямая соединительная линия 69"/>
                      <p:cNvCxnSpPr/>
                      <p:nvPr/>
                    </p:nvCxnSpPr>
                    <p:spPr>
                      <a:xfrm>
                        <a:off x="1354097" y="4156804"/>
                        <a:ext cx="22996" cy="97221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1" name="Прямая соединительная линия 70"/>
                      <p:cNvCxnSpPr/>
                      <p:nvPr/>
                    </p:nvCxnSpPr>
                    <p:spPr>
                      <a:xfrm flipH="1">
                        <a:off x="1543431" y="4255833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2" name="Прямая соединительная линия 71"/>
                      <p:cNvCxnSpPr/>
                      <p:nvPr/>
                    </p:nvCxnSpPr>
                    <p:spPr>
                      <a:xfrm flipH="1">
                        <a:off x="2013431" y="4450456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3" name="Прямая соединительная линия 72"/>
                      <p:cNvCxnSpPr/>
                      <p:nvPr/>
                    </p:nvCxnSpPr>
                    <p:spPr>
                      <a:xfrm flipH="1">
                        <a:off x="1646647" y="4292233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4" name="Прямая соединительная линия 73"/>
                      <p:cNvCxnSpPr/>
                      <p:nvPr/>
                    </p:nvCxnSpPr>
                    <p:spPr>
                      <a:xfrm flipH="1">
                        <a:off x="1757065" y="4337682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5" name="Прямая соединительная линия 74"/>
                      <p:cNvCxnSpPr/>
                      <p:nvPr/>
                    </p:nvCxnSpPr>
                    <p:spPr>
                      <a:xfrm flipH="1">
                        <a:off x="1844134" y="4382156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6" name="Прямая соединительная линия 75"/>
                      <p:cNvCxnSpPr/>
                      <p:nvPr/>
                    </p:nvCxnSpPr>
                    <p:spPr>
                      <a:xfrm flipH="1">
                        <a:off x="1920742" y="4408667"/>
                        <a:ext cx="44388" cy="80436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106" name="Группа 105"/>
                  <p:cNvGrpSpPr/>
                  <p:nvPr/>
                </p:nvGrpSpPr>
                <p:grpSpPr>
                  <a:xfrm>
                    <a:off x="3819264" y="2022507"/>
                    <a:ext cx="1460823" cy="879985"/>
                    <a:chOff x="3819264" y="2022507"/>
                    <a:chExt cx="1460823" cy="879985"/>
                  </a:xfrm>
                </p:grpSpPr>
                <p:sp>
                  <p:nvSpPr>
                    <p:cNvPr id="102" name="Блок-схема: решение 101"/>
                    <p:cNvSpPr/>
                    <p:nvPr/>
                  </p:nvSpPr>
                  <p:spPr>
                    <a:xfrm>
                      <a:off x="3819264" y="2422794"/>
                      <a:ext cx="670642" cy="479698"/>
                    </a:xfrm>
                    <a:prstGeom prst="flowChartDecision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03" name="Блок-схема: решение 102"/>
                    <p:cNvSpPr/>
                    <p:nvPr/>
                  </p:nvSpPr>
                  <p:spPr>
                    <a:xfrm>
                      <a:off x="4212783" y="2022507"/>
                      <a:ext cx="670642" cy="479698"/>
                    </a:xfrm>
                    <a:prstGeom prst="flowChartDecision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04" name="Блок-схема: решение 103"/>
                    <p:cNvSpPr/>
                    <p:nvPr/>
                  </p:nvSpPr>
                  <p:spPr>
                    <a:xfrm>
                      <a:off x="4609445" y="2404331"/>
                      <a:ext cx="670642" cy="479698"/>
                    </a:xfrm>
                    <a:prstGeom prst="flowChartDecision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grpSp>
              <p:nvGrpSpPr>
                <p:cNvPr id="151" name="Группа 150"/>
                <p:cNvGrpSpPr/>
                <p:nvPr/>
              </p:nvGrpSpPr>
              <p:grpSpPr>
                <a:xfrm>
                  <a:off x="1697685" y="5766266"/>
                  <a:ext cx="495129" cy="819071"/>
                  <a:chOff x="1697685" y="5637715"/>
                  <a:chExt cx="495129" cy="819071"/>
                </a:xfrm>
              </p:grpSpPr>
              <p:grpSp>
                <p:nvGrpSpPr>
                  <p:cNvPr id="145" name="Группа 144"/>
                  <p:cNvGrpSpPr/>
                  <p:nvPr/>
                </p:nvGrpSpPr>
                <p:grpSpPr>
                  <a:xfrm>
                    <a:off x="1762747" y="5637715"/>
                    <a:ext cx="405808" cy="538087"/>
                    <a:chOff x="1216822" y="2106093"/>
                    <a:chExt cx="405808" cy="538087"/>
                  </a:xfrm>
                </p:grpSpPr>
                <p:sp>
                  <p:nvSpPr>
                    <p:cNvPr id="146" name="Прямоугольник 145"/>
                    <p:cNvSpPr/>
                    <p:nvPr/>
                  </p:nvSpPr>
                  <p:spPr>
                    <a:xfrm>
                      <a:off x="1216822" y="2106093"/>
                      <a:ext cx="405808" cy="538087"/>
                    </a:xfrm>
                    <a:prstGeom prst="rect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cxnSp>
                  <p:nvCxnSpPr>
                    <p:cNvPr id="147" name="Прямая соединительная линия 146"/>
                    <p:cNvCxnSpPr/>
                    <p:nvPr/>
                  </p:nvCxnSpPr>
                  <p:spPr>
                    <a:xfrm>
                      <a:off x="1419726" y="2138151"/>
                      <a:ext cx="0" cy="47931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8" name="Прямая соединительная линия 147"/>
                    <p:cNvCxnSpPr/>
                    <p:nvPr/>
                  </p:nvCxnSpPr>
                  <p:spPr>
                    <a:xfrm>
                      <a:off x="1329316" y="2266566"/>
                      <a:ext cx="4647" cy="239658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9" name="Прямая соединительная линия 148"/>
                    <p:cNvCxnSpPr/>
                    <p:nvPr/>
                  </p:nvCxnSpPr>
                  <p:spPr>
                    <a:xfrm>
                      <a:off x="1512944" y="2274745"/>
                      <a:ext cx="4647" cy="239658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50" name="TextBox 149"/>
                  <p:cNvSpPr txBox="1"/>
                  <p:nvPr/>
                </p:nvSpPr>
                <p:spPr>
                  <a:xfrm>
                    <a:off x="1697685" y="6149009"/>
                    <a:ext cx="495129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400" b="1" dirty="0" smtClean="0"/>
                      <a:t>2АВ</a:t>
                    </a:r>
                    <a:endParaRPr lang="ru-RU" sz="1400" b="1" dirty="0"/>
                  </a:p>
                </p:txBody>
              </p:sp>
            </p:grpSp>
            <p:grpSp>
              <p:nvGrpSpPr>
                <p:cNvPr id="152" name="Группа 151"/>
                <p:cNvGrpSpPr/>
                <p:nvPr/>
              </p:nvGrpSpPr>
              <p:grpSpPr>
                <a:xfrm>
                  <a:off x="3616735" y="5766266"/>
                  <a:ext cx="495129" cy="819071"/>
                  <a:chOff x="1697685" y="5637715"/>
                  <a:chExt cx="495129" cy="819071"/>
                </a:xfrm>
              </p:grpSpPr>
              <p:grpSp>
                <p:nvGrpSpPr>
                  <p:cNvPr id="153" name="Группа 152"/>
                  <p:cNvGrpSpPr/>
                  <p:nvPr/>
                </p:nvGrpSpPr>
                <p:grpSpPr>
                  <a:xfrm>
                    <a:off x="1762747" y="5637715"/>
                    <a:ext cx="405808" cy="538087"/>
                    <a:chOff x="1216822" y="2106093"/>
                    <a:chExt cx="405808" cy="538087"/>
                  </a:xfrm>
                </p:grpSpPr>
                <p:sp>
                  <p:nvSpPr>
                    <p:cNvPr id="155" name="Прямоугольник 154"/>
                    <p:cNvSpPr/>
                    <p:nvPr/>
                  </p:nvSpPr>
                  <p:spPr>
                    <a:xfrm>
                      <a:off x="1216822" y="2106093"/>
                      <a:ext cx="405808" cy="538087"/>
                    </a:xfrm>
                    <a:prstGeom prst="rect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cxnSp>
                  <p:nvCxnSpPr>
                    <p:cNvPr id="156" name="Прямая соединительная линия 155"/>
                    <p:cNvCxnSpPr/>
                    <p:nvPr/>
                  </p:nvCxnSpPr>
                  <p:spPr>
                    <a:xfrm>
                      <a:off x="1419726" y="2138151"/>
                      <a:ext cx="0" cy="47931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7" name="Прямая соединительная линия 156"/>
                    <p:cNvCxnSpPr/>
                    <p:nvPr/>
                  </p:nvCxnSpPr>
                  <p:spPr>
                    <a:xfrm>
                      <a:off x="1329316" y="2266566"/>
                      <a:ext cx="4647" cy="239658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8" name="Прямая соединительная линия 157"/>
                    <p:cNvCxnSpPr/>
                    <p:nvPr/>
                  </p:nvCxnSpPr>
                  <p:spPr>
                    <a:xfrm>
                      <a:off x="1512944" y="2274745"/>
                      <a:ext cx="4647" cy="239658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54" name="TextBox 153"/>
                  <p:cNvSpPr txBox="1"/>
                  <p:nvPr/>
                </p:nvSpPr>
                <p:spPr>
                  <a:xfrm>
                    <a:off x="1697685" y="6149009"/>
                    <a:ext cx="495129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400" b="1" dirty="0" smtClean="0"/>
                      <a:t>3АВ</a:t>
                    </a:r>
                    <a:endParaRPr lang="ru-RU" sz="1400" b="1" dirty="0"/>
                  </a:p>
                </p:txBody>
              </p:sp>
            </p:grpSp>
            <p:grpSp>
              <p:nvGrpSpPr>
                <p:cNvPr id="159" name="Группа 158"/>
                <p:cNvGrpSpPr/>
                <p:nvPr/>
              </p:nvGrpSpPr>
              <p:grpSpPr>
                <a:xfrm>
                  <a:off x="2676301" y="5355505"/>
                  <a:ext cx="495129" cy="819071"/>
                  <a:chOff x="1697685" y="5637715"/>
                  <a:chExt cx="495129" cy="819071"/>
                </a:xfrm>
              </p:grpSpPr>
              <p:grpSp>
                <p:nvGrpSpPr>
                  <p:cNvPr id="160" name="Группа 159"/>
                  <p:cNvGrpSpPr/>
                  <p:nvPr/>
                </p:nvGrpSpPr>
                <p:grpSpPr>
                  <a:xfrm>
                    <a:off x="1762747" y="5637715"/>
                    <a:ext cx="405808" cy="538087"/>
                    <a:chOff x="1216822" y="2106093"/>
                    <a:chExt cx="405808" cy="538087"/>
                  </a:xfrm>
                </p:grpSpPr>
                <p:sp>
                  <p:nvSpPr>
                    <p:cNvPr id="162" name="Прямоугольник 161"/>
                    <p:cNvSpPr/>
                    <p:nvPr/>
                  </p:nvSpPr>
                  <p:spPr>
                    <a:xfrm>
                      <a:off x="1216822" y="2106093"/>
                      <a:ext cx="405808" cy="538087"/>
                    </a:xfrm>
                    <a:prstGeom prst="rect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cxnSp>
                  <p:nvCxnSpPr>
                    <p:cNvPr id="163" name="Прямая соединительная линия 162"/>
                    <p:cNvCxnSpPr/>
                    <p:nvPr/>
                  </p:nvCxnSpPr>
                  <p:spPr>
                    <a:xfrm>
                      <a:off x="1419726" y="2138151"/>
                      <a:ext cx="0" cy="47931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4" name="Прямая соединительная линия 163"/>
                    <p:cNvCxnSpPr/>
                    <p:nvPr/>
                  </p:nvCxnSpPr>
                  <p:spPr>
                    <a:xfrm>
                      <a:off x="1329316" y="2266566"/>
                      <a:ext cx="4647" cy="239658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5" name="Прямая соединительная линия 164"/>
                    <p:cNvCxnSpPr/>
                    <p:nvPr/>
                  </p:nvCxnSpPr>
                  <p:spPr>
                    <a:xfrm>
                      <a:off x="1512944" y="2274745"/>
                      <a:ext cx="4647" cy="239658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61" name="TextBox 160"/>
                  <p:cNvSpPr txBox="1"/>
                  <p:nvPr/>
                </p:nvSpPr>
                <p:spPr>
                  <a:xfrm>
                    <a:off x="1697685" y="6149009"/>
                    <a:ext cx="495129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400" b="1" dirty="0" smtClean="0"/>
                      <a:t>1АВ</a:t>
                    </a:r>
                    <a:endParaRPr lang="ru-RU" sz="1400" b="1" dirty="0"/>
                  </a:p>
                </p:txBody>
              </p:sp>
            </p:grpSp>
          </p:grpSp>
          <p:grpSp>
            <p:nvGrpSpPr>
              <p:cNvPr id="183" name="Группа 182"/>
              <p:cNvGrpSpPr/>
              <p:nvPr/>
            </p:nvGrpSpPr>
            <p:grpSpPr>
              <a:xfrm>
                <a:off x="1393270" y="4723440"/>
                <a:ext cx="3534491" cy="457200"/>
                <a:chOff x="1393270" y="4723440"/>
                <a:chExt cx="3534491" cy="457200"/>
              </a:xfrm>
            </p:grpSpPr>
            <p:cxnSp>
              <p:nvCxnSpPr>
                <p:cNvPr id="176" name="Прямая со стрелкой 175"/>
                <p:cNvCxnSpPr/>
                <p:nvPr/>
              </p:nvCxnSpPr>
              <p:spPr>
                <a:xfrm flipH="1" flipV="1">
                  <a:off x="1393270" y="4723440"/>
                  <a:ext cx="10378" cy="289736"/>
                </a:xfrm>
                <a:prstGeom prst="straightConnector1">
                  <a:avLst/>
                </a:prstGeom>
                <a:ln w="381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Прямая со стрелкой 180"/>
                <p:cNvCxnSpPr/>
                <p:nvPr/>
              </p:nvCxnSpPr>
              <p:spPr>
                <a:xfrm flipH="1" flipV="1">
                  <a:off x="4917383" y="4814996"/>
                  <a:ext cx="10378" cy="289736"/>
                </a:xfrm>
                <a:prstGeom prst="straightConnector1">
                  <a:avLst/>
                </a:prstGeom>
                <a:ln w="381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Прямая со стрелкой 181"/>
                <p:cNvCxnSpPr/>
                <p:nvPr/>
              </p:nvCxnSpPr>
              <p:spPr>
                <a:xfrm flipH="1" flipV="1">
                  <a:off x="3274618" y="4890904"/>
                  <a:ext cx="10378" cy="289736"/>
                </a:xfrm>
                <a:prstGeom prst="straightConnector1">
                  <a:avLst/>
                </a:prstGeom>
                <a:ln w="381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6" name="Группа 185"/>
            <p:cNvGrpSpPr/>
            <p:nvPr/>
          </p:nvGrpSpPr>
          <p:grpSpPr>
            <a:xfrm>
              <a:off x="507518" y="2078699"/>
              <a:ext cx="1824782" cy="1316704"/>
              <a:chOff x="507518" y="2078699"/>
              <a:chExt cx="1824782" cy="1316704"/>
            </a:xfrm>
          </p:grpSpPr>
          <p:grpSp>
            <p:nvGrpSpPr>
              <p:cNvPr id="187" name="Группа 186"/>
              <p:cNvGrpSpPr/>
              <p:nvPr/>
            </p:nvGrpSpPr>
            <p:grpSpPr>
              <a:xfrm>
                <a:off x="507518" y="2078699"/>
                <a:ext cx="405808" cy="538087"/>
                <a:chOff x="1216822" y="2106093"/>
                <a:chExt cx="405808" cy="538087"/>
              </a:xfrm>
            </p:grpSpPr>
            <p:sp>
              <p:nvSpPr>
                <p:cNvPr id="198" name="Прямоугольник 197"/>
                <p:cNvSpPr/>
                <p:nvPr/>
              </p:nvSpPr>
              <p:spPr>
                <a:xfrm>
                  <a:off x="1216822" y="2106093"/>
                  <a:ext cx="405808" cy="538087"/>
                </a:xfrm>
                <a:prstGeom prst="rect">
                  <a:avLst/>
                </a:prstGeom>
                <a:noFill/>
                <a:ln w="190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199" name="Прямая соединительная линия 198"/>
                <p:cNvCxnSpPr/>
                <p:nvPr/>
              </p:nvCxnSpPr>
              <p:spPr>
                <a:xfrm>
                  <a:off x="1419726" y="2138151"/>
                  <a:ext cx="0" cy="479316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0" name="Прямая соединительная линия 199"/>
                <p:cNvCxnSpPr/>
                <p:nvPr/>
              </p:nvCxnSpPr>
              <p:spPr>
                <a:xfrm>
                  <a:off x="1329316" y="2266566"/>
                  <a:ext cx="4647" cy="239658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Прямая соединительная линия 200"/>
                <p:cNvCxnSpPr/>
                <p:nvPr/>
              </p:nvCxnSpPr>
              <p:spPr>
                <a:xfrm>
                  <a:off x="1512944" y="2274745"/>
                  <a:ext cx="4647" cy="239658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8" name="Группа 187"/>
              <p:cNvGrpSpPr/>
              <p:nvPr/>
            </p:nvGrpSpPr>
            <p:grpSpPr>
              <a:xfrm>
                <a:off x="1926492" y="2119407"/>
                <a:ext cx="405808" cy="538087"/>
                <a:chOff x="1216822" y="2106093"/>
                <a:chExt cx="405808" cy="538087"/>
              </a:xfrm>
            </p:grpSpPr>
            <p:sp>
              <p:nvSpPr>
                <p:cNvPr id="194" name="Прямоугольник 193"/>
                <p:cNvSpPr/>
                <p:nvPr/>
              </p:nvSpPr>
              <p:spPr>
                <a:xfrm>
                  <a:off x="1216822" y="2106093"/>
                  <a:ext cx="405808" cy="538087"/>
                </a:xfrm>
                <a:prstGeom prst="rect">
                  <a:avLst/>
                </a:prstGeom>
                <a:noFill/>
                <a:ln w="190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195" name="Прямая соединительная линия 194"/>
                <p:cNvCxnSpPr/>
                <p:nvPr/>
              </p:nvCxnSpPr>
              <p:spPr>
                <a:xfrm>
                  <a:off x="1419726" y="2138151"/>
                  <a:ext cx="0" cy="479316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Прямая соединительная линия 195"/>
                <p:cNvCxnSpPr/>
                <p:nvPr/>
              </p:nvCxnSpPr>
              <p:spPr>
                <a:xfrm>
                  <a:off x="1329316" y="2266566"/>
                  <a:ext cx="4647" cy="239658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Прямая соединительная линия 196"/>
                <p:cNvCxnSpPr/>
                <p:nvPr/>
              </p:nvCxnSpPr>
              <p:spPr>
                <a:xfrm>
                  <a:off x="1512944" y="2274745"/>
                  <a:ext cx="4647" cy="239658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9" name="Группа 188"/>
              <p:cNvGrpSpPr/>
              <p:nvPr/>
            </p:nvGrpSpPr>
            <p:grpSpPr>
              <a:xfrm>
                <a:off x="1190366" y="2857316"/>
                <a:ext cx="405808" cy="538087"/>
                <a:chOff x="1216822" y="2106093"/>
                <a:chExt cx="405808" cy="538087"/>
              </a:xfrm>
            </p:grpSpPr>
            <p:sp>
              <p:nvSpPr>
                <p:cNvPr id="190" name="Прямоугольник 189"/>
                <p:cNvSpPr/>
                <p:nvPr/>
              </p:nvSpPr>
              <p:spPr>
                <a:xfrm>
                  <a:off x="1216822" y="2106093"/>
                  <a:ext cx="405808" cy="538087"/>
                </a:xfrm>
                <a:prstGeom prst="rect">
                  <a:avLst/>
                </a:prstGeom>
                <a:noFill/>
                <a:ln w="190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191" name="Прямая соединительная линия 190"/>
                <p:cNvCxnSpPr/>
                <p:nvPr/>
              </p:nvCxnSpPr>
              <p:spPr>
                <a:xfrm>
                  <a:off x="1419726" y="2138151"/>
                  <a:ext cx="0" cy="479316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Прямая соединительная линия 191"/>
                <p:cNvCxnSpPr/>
                <p:nvPr/>
              </p:nvCxnSpPr>
              <p:spPr>
                <a:xfrm>
                  <a:off x="1329316" y="2266566"/>
                  <a:ext cx="4647" cy="239658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Прямая соединительная линия 192"/>
                <p:cNvCxnSpPr/>
                <p:nvPr/>
              </p:nvCxnSpPr>
              <p:spPr>
                <a:xfrm>
                  <a:off x="1512944" y="2274745"/>
                  <a:ext cx="4647" cy="239658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09" name="Группа 208"/>
          <p:cNvGrpSpPr/>
          <p:nvPr/>
        </p:nvGrpSpPr>
        <p:grpSpPr>
          <a:xfrm>
            <a:off x="6138671" y="5063276"/>
            <a:ext cx="2330210" cy="369332"/>
            <a:chOff x="6138671" y="5063276"/>
            <a:chExt cx="2330210" cy="369332"/>
          </a:xfrm>
        </p:grpSpPr>
        <p:cxnSp>
          <p:nvCxnSpPr>
            <p:cNvPr id="180" name="Прямая со стрелкой 179"/>
            <p:cNvCxnSpPr/>
            <p:nvPr/>
          </p:nvCxnSpPr>
          <p:spPr>
            <a:xfrm flipH="1" flipV="1">
              <a:off x="6138671" y="5103074"/>
              <a:ext cx="10378" cy="28973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3" name="TextBox 202"/>
            <p:cNvSpPr txBox="1"/>
            <p:nvPr/>
          </p:nvSpPr>
          <p:spPr>
            <a:xfrm>
              <a:off x="6383310" y="5063276"/>
              <a:ext cx="20855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</a:rPr>
                <a:t>наши </a:t>
              </a:r>
              <a:r>
                <a:rPr lang="ru-RU" b="1" dirty="0" err="1" smtClean="0">
                  <a:solidFill>
                    <a:srgbClr val="FF0000"/>
                  </a:solidFill>
                </a:rPr>
                <a:t>мотострелки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5122" name="Picture 2" descr="ART-emblem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2" y="316214"/>
            <a:ext cx="22479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98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2" r="12671"/>
          <a:stretch/>
        </p:blipFill>
        <p:spPr>
          <a:xfrm>
            <a:off x="0" y="-10917"/>
            <a:ext cx="9144000" cy="6868917"/>
          </a:xfrm>
          <a:prstGeom prst="rect">
            <a:avLst/>
          </a:prstGeom>
        </p:spPr>
      </p:pic>
      <p:pic>
        <p:nvPicPr>
          <p:cNvPr id="6146" name="Picture 2" descr="http://souvenirka.ru/@images/calendar/Den-Raketnyh-vojsk-i-artiller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4664"/>
            <a:ext cx="5706886" cy="570688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7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2" r="12671"/>
          <a:stretch/>
        </p:blipFill>
        <p:spPr>
          <a:xfrm>
            <a:off x="0" y="-10917"/>
            <a:ext cx="9144000" cy="68689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-10917"/>
            <a:ext cx="87849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ЗАДАЧА 1 АВ: 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Уничтожение живой силы противника в окопах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(стрельба по неподвижным мишеням)</a:t>
            </a:r>
          </a:p>
          <a:p>
            <a:pPr algn="ctr"/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5840" y="1512577"/>
            <a:ext cx="7093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На вооружении 1 АВ: Миномет</a:t>
            </a:r>
          </a:p>
          <a:p>
            <a:pPr algn="ctr"/>
            <a:endParaRPr lang="ru-RU" sz="3200" b="1" dirty="0"/>
          </a:p>
        </p:txBody>
      </p:sp>
      <p:pic>
        <p:nvPicPr>
          <p:cNvPr id="1026" name="Picture 2" descr="2S12 Sani (heavy mortar system) 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99" r="20140"/>
          <a:stretch/>
        </p:blipFill>
        <p:spPr bwMode="auto">
          <a:xfrm>
            <a:off x="323528" y="2420888"/>
            <a:ext cx="3289465" cy="406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97837" y="2348880"/>
            <a:ext cx="5184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Миномет </a:t>
            </a:r>
            <a:r>
              <a:rPr lang="ru-RU" sz="3200" b="1" dirty="0"/>
              <a:t>2С12 «Сани</a:t>
            </a:r>
            <a:r>
              <a:rPr lang="ru-RU" sz="3200" b="1" dirty="0" smtClean="0"/>
              <a:t>»:</a:t>
            </a:r>
          </a:p>
          <a:p>
            <a:pPr algn="just"/>
            <a:endParaRPr lang="ru-RU" sz="3200" b="1" dirty="0" smtClean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284524"/>
              </p:ext>
            </p:extLst>
          </p:nvPr>
        </p:nvGraphicFramePr>
        <p:xfrm>
          <a:off x="3761833" y="3100021"/>
          <a:ext cx="5256584" cy="3383280"/>
        </p:xfrm>
        <a:graphic>
          <a:graphicData uri="http://schemas.openxmlformats.org/drawingml/2006/table">
            <a:tbl>
              <a:tblPr/>
              <a:tblGrid>
                <a:gridCol w="2746648"/>
                <a:gridCol w="2509936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Масса, кг:</a:t>
                      </a:r>
                    </a:p>
                  </a:txBody>
                  <a:tcPr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190,5 кг</a:t>
                      </a:r>
                    </a:p>
                  </a:txBody>
                  <a:tcPr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Экипаж (расчёт), чел.:</a:t>
                      </a:r>
                    </a:p>
                  </a:txBody>
                  <a:tcPr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</a:p>
                  </a:txBody>
                  <a:tcPr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Снаряд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</a:p>
                  </a:txBody>
                  <a:tcPr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120 мм</a:t>
                      </a:r>
                    </a:p>
                  </a:txBody>
                  <a:tcPr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Угол возвышения:</a:t>
                      </a:r>
                    </a:p>
                  </a:txBody>
                  <a:tcPr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45°–80°</a:t>
                      </a:r>
                    </a:p>
                  </a:txBody>
                  <a:tcPr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Угол поворота:</a:t>
                      </a:r>
                    </a:p>
                  </a:txBody>
                  <a:tcPr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±5°</a:t>
                      </a:r>
                    </a:p>
                  </a:txBody>
                  <a:tcPr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Скорострельность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b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выстрелов/мин:</a:t>
                      </a:r>
                    </a:p>
                  </a:txBody>
                  <a:tcPr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Прицельная дальность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, м:</a:t>
                      </a:r>
                    </a:p>
                  </a:txBody>
                  <a:tcPr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Минимум: 0,5 км</a:t>
                      </a:r>
                      <a:b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Максимум: 7,1 км</a:t>
                      </a:r>
                    </a:p>
                  </a:txBody>
                  <a:tcPr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03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2" r="12671"/>
          <a:stretch/>
        </p:blipFill>
        <p:spPr>
          <a:xfrm>
            <a:off x="0" y="-10917"/>
            <a:ext cx="9144000" cy="686891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24230" y="24764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Задача</a:t>
            </a:r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 1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Окоп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противника на расстоянии 1 км виден под углом 0,17 артиллерийских единиц (а.е.). </a:t>
            </a:r>
            <a:endParaRPr lang="ru-RU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Какова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его длина?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1449214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>
                <a:solidFill>
                  <a:srgbClr val="C00000"/>
                </a:solidFill>
              </a:rPr>
              <a:t>Для справки:</a:t>
            </a:r>
          </a:p>
          <a:p>
            <a:pPr indent="360000"/>
            <a:endParaRPr lang="ru-RU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indent="360000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 круге 60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больших </a:t>
            </a:r>
            <a:r>
              <a:rPr lang="ru-RU" sz="2800" b="1" i="1" dirty="0" smtClean="0">
                <a:solidFill>
                  <a:srgbClr val="C00000"/>
                </a:solidFill>
              </a:rPr>
              <a:t>артиллерийских единиц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</a:p>
          <a:p>
            <a:pPr indent="360000"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60 а.е. =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360</a:t>
            </a:r>
            <a:r>
              <a:rPr lang="ru-RU" sz="2800" b="1" baseline="30000" dirty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3200" b="1" dirty="0" smtClean="0">
                <a:solidFill>
                  <a:srgbClr val="C00000"/>
                </a:solidFill>
              </a:rPr>
              <a:t>1 а.е. = </a:t>
            </a:r>
            <a:r>
              <a:rPr lang="ru-RU" sz="3200" b="1" dirty="0">
                <a:solidFill>
                  <a:srgbClr val="C00000"/>
                </a:solidFill>
              </a:rPr>
              <a:t>6</a:t>
            </a:r>
            <a:r>
              <a:rPr lang="ru-RU" sz="3200" b="1" baseline="30000" dirty="0">
                <a:solidFill>
                  <a:srgbClr val="C00000"/>
                </a:solidFill>
              </a:rPr>
              <a:t>0</a:t>
            </a:r>
            <a:r>
              <a:rPr lang="ru-RU" sz="3200" b="1" dirty="0">
                <a:solidFill>
                  <a:srgbClr val="002060"/>
                </a:solidFill>
              </a:rPr>
              <a:t> </a:t>
            </a:r>
            <a:r>
              <a:rPr lang="ru-RU" sz="2800" b="1" dirty="0" smtClean="0">
                <a:solidFill>
                  <a:srgbClr val="C00000"/>
                </a:solidFill>
              </a:rPr>
              <a:t>. </a:t>
            </a:r>
          </a:p>
          <a:p>
            <a:pPr indent="360000" algn="ctr"/>
            <a:r>
              <a:rPr lang="ru-RU" sz="3200" b="1" dirty="0" smtClean="0">
                <a:solidFill>
                  <a:srgbClr val="C00000"/>
                </a:solidFill>
              </a:rPr>
              <a:t>0,01</a:t>
            </a:r>
            <a:r>
              <a:rPr lang="ru-RU" sz="3200" b="1" dirty="0" smtClean="0">
                <a:solidFill>
                  <a:srgbClr val="002060"/>
                </a:solidFill>
              </a:rPr>
              <a:t> а.е. </a:t>
            </a:r>
            <a:r>
              <a:rPr lang="ru-RU" sz="2800" b="1" dirty="0" smtClean="0">
                <a:solidFill>
                  <a:srgbClr val="002060"/>
                </a:solidFill>
              </a:rPr>
              <a:t>называется </a:t>
            </a:r>
            <a:r>
              <a:rPr lang="ru-RU" sz="2800" b="1" i="1" dirty="0">
                <a:solidFill>
                  <a:srgbClr val="C00000"/>
                </a:solidFill>
              </a:rPr>
              <a:t>малой единицей</a:t>
            </a:r>
            <a:r>
              <a:rPr lang="ru-RU" sz="2800" b="1" i="1" dirty="0">
                <a:solidFill>
                  <a:srgbClr val="002060"/>
                </a:solidFill>
              </a:rPr>
              <a:t>. </a:t>
            </a:r>
          </a:p>
          <a:p>
            <a:pPr indent="360000"/>
            <a:endParaRPr lang="ru-RU" sz="2800" b="1" dirty="0" smtClean="0">
              <a:solidFill>
                <a:srgbClr val="C00000"/>
              </a:solidFill>
            </a:endParaRPr>
          </a:p>
          <a:p>
            <a:pPr indent="360000" algn="ctr"/>
            <a:r>
              <a:rPr lang="ru-RU" sz="2800" b="1" dirty="0" smtClean="0">
                <a:solidFill>
                  <a:srgbClr val="C00000"/>
                </a:solidFill>
              </a:rPr>
              <a:t>Например: </a:t>
            </a:r>
            <a:endParaRPr lang="ru-RU" sz="2800" b="1" dirty="0">
              <a:solidFill>
                <a:srgbClr val="C00000"/>
              </a:solidFill>
            </a:endParaRPr>
          </a:p>
          <a:p>
            <a:r>
              <a:rPr lang="ru-RU" sz="3200" b="1" dirty="0" smtClean="0">
                <a:solidFill>
                  <a:srgbClr val="C00000"/>
                </a:solidFill>
              </a:rPr>
              <a:t>«</a:t>
            </a:r>
            <a:r>
              <a:rPr lang="ru-RU" sz="2800" b="1" dirty="0" smtClean="0">
                <a:solidFill>
                  <a:srgbClr val="C00000"/>
                </a:solidFill>
              </a:rPr>
              <a:t>Прицел 3-10» </a:t>
            </a:r>
            <a:r>
              <a:rPr lang="ru-RU" sz="2800" b="1" dirty="0" smtClean="0">
                <a:solidFill>
                  <a:srgbClr val="002060"/>
                </a:solidFill>
              </a:rPr>
              <a:t>означает 3 </a:t>
            </a:r>
            <a:r>
              <a:rPr lang="ru-RU" sz="2800" b="1" i="1" dirty="0">
                <a:solidFill>
                  <a:srgbClr val="002060"/>
                </a:solidFill>
              </a:rPr>
              <a:t>большие единицы </a:t>
            </a:r>
            <a:r>
              <a:rPr lang="ru-RU" sz="2800" b="1" dirty="0">
                <a:solidFill>
                  <a:srgbClr val="002060"/>
                </a:solidFill>
              </a:rPr>
              <a:t>и </a:t>
            </a:r>
            <a:r>
              <a:rPr lang="ru-RU" sz="2800" b="1" dirty="0" smtClean="0">
                <a:solidFill>
                  <a:srgbClr val="002060"/>
                </a:solidFill>
              </a:rPr>
              <a:t>10 </a:t>
            </a:r>
            <a:r>
              <a:rPr lang="ru-RU" sz="2800" b="1" i="1" dirty="0" smtClean="0">
                <a:solidFill>
                  <a:srgbClr val="002060"/>
                </a:solidFill>
              </a:rPr>
              <a:t>малых</a:t>
            </a:r>
            <a:r>
              <a:rPr lang="ru-RU" sz="2800" b="1" dirty="0" smtClean="0">
                <a:solidFill>
                  <a:srgbClr val="002060"/>
                </a:solidFill>
              </a:rPr>
              <a:t>. </a:t>
            </a:r>
            <a:endParaRPr lang="ru-RU" sz="2800" b="1" dirty="0">
              <a:solidFill>
                <a:srgbClr val="002060"/>
              </a:solidFill>
            </a:endParaRPr>
          </a:p>
          <a:p>
            <a:pPr indent="360000"/>
            <a:r>
              <a:rPr lang="ru-RU" sz="2800" b="1" dirty="0">
                <a:solidFill>
                  <a:srgbClr val="002060"/>
                </a:solidFill>
              </a:rPr>
              <a:t>Эту величину легко перевести в градусы:</a:t>
            </a:r>
          </a:p>
          <a:p>
            <a:pPr indent="360000"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3-10 это 3,10 а.е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. :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360000" algn="ctr"/>
            <a:r>
              <a:rPr lang="ru-RU" sz="3200" b="1" dirty="0">
                <a:solidFill>
                  <a:srgbClr val="C00000"/>
                </a:solidFill>
              </a:rPr>
              <a:t>3,10 • 6</a:t>
            </a:r>
            <a:r>
              <a:rPr lang="ru-RU" sz="3200" b="1" baseline="30000" dirty="0">
                <a:solidFill>
                  <a:srgbClr val="C00000"/>
                </a:solidFill>
              </a:rPr>
              <a:t>0</a:t>
            </a:r>
            <a:r>
              <a:rPr lang="ru-RU" sz="3200" b="1" dirty="0">
                <a:solidFill>
                  <a:srgbClr val="C00000"/>
                </a:solidFill>
              </a:rPr>
              <a:t> = 18,6</a:t>
            </a:r>
            <a:r>
              <a:rPr lang="ru-RU" sz="3200" b="1" baseline="30000" dirty="0">
                <a:solidFill>
                  <a:srgbClr val="C00000"/>
                </a:solidFill>
              </a:rPr>
              <a:t>0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45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2" r="12671"/>
          <a:stretch/>
        </p:blipFill>
        <p:spPr>
          <a:xfrm>
            <a:off x="0" y="-10917"/>
            <a:ext cx="9144000" cy="686891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24230" y="24764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Задача</a:t>
            </a:r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 1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Окоп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противника на расстоянии 1 км виден под углом 0,17 артиллерийских единиц (а.е.). </a:t>
            </a:r>
            <a:endParaRPr lang="ru-RU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Какова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его длина?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-17352" y="1480178"/>
            <a:ext cx="6397453" cy="230832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0" marR="0" lvl="0" indent="36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Обозначим расстояние 1000 м </a:t>
            </a:r>
          </a:p>
          <a:p>
            <a:pPr marL="0" marR="0" lvl="0" indent="36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длину окопа L катетами</a:t>
            </a:r>
          </a:p>
          <a:p>
            <a:pPr marL="0" marR="0" lvl="0" indent="36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прямоугольного треугольника.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91479" y="4244880"/>
            <a:ext cx="5870376" cy="172354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Найдем тангенс 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tg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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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0,017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Найдем длину окопа: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 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1000 •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tg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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1000 • 0,017 =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 (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5797151" y="1094899"/>
            <a:ext cx="3159277" cy="2725376"/>
            <a:chOff x="5534473" y="1282373"/>
            <a:chExt cx="3585297" cy="3562271"/>
          </a:xfrm>
        </p:grpSpPr>
        <p:sp>
          <p:nvSpPr>
            <p:cNvPr id="10" name="Прямоугольный треугольник 9"/>
            <p:cNvSpPr/>
            <p:nvPr/>
          </p:nvSpPr>
          <p:spPr>
            <a:xfrm rot="10800000">
              <a:off x="5534473" y="1960070"/>
              <a:ext cx="1725960" cy="2884574"/>
            </a:xfrm>
            <a:prstGeom prst="rtTriangle">
              <a:avLst/>
            </a:prstGeom>
            <a:no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833714" y="4034285"/>
              <a:ext cx="2286056" cy="55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l-GR" sz="2400" b="1" dirty="0" smtClean="0">
                  <a:solidFill>
                    <a:schemeClr val="accent3">
                      <a:lumMod val="50000"/>
                    </a:schemeClr>
                  </a:solidFill>
                </a:rPr>
                <a:t>α</a:t>
              </a:r>
              <a:r>
                <a:rPr lang="ru-RU" sz="2400" b="1" dirty="0" smtClean="0">
                  <a:solidFill>
                    <a:schemeClr val="accent3">
                      <a:lumMod val="50000"/>
                    </a:schemeClr>
                  </a:solidFill>
                </a:rPr>
                <a:t> =0,17 а.е.</a:t>
              </a:r>
              <a:endParaRPr lang="ru-RU" sz="24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260434" y="2863748"/>
              <a:ext cx="1488030" cy="55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solidFill>
                    <a:schemeClr val="accent3">
                      <a:lumMod val="50000"/>
                    </a:schemeClr>
                  </a:solidFill>
                </a:rPr>
                <a:t>1000 м</a:t>
              </a:r>
              <a:endParaRPr lang="ru-RU" sz="2400" b="1" i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163576" y="1282373"/>
              <a:ext cx="7537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solidFill>
                    <a:srgbClr val="FF0000"/>
                  </a:solidFill>
                </a:rPr>
                <a:t>L=</a:t>
              </a:r>
              <a:r>
                <a:rPr lang="ru-RU" sz="3200" b="1" dirty="0" smtClean="0">
                  <a:solidFill>
                    <a:srgbClr val="FF0000"/>
                  </a:solidFill>
                </a:rPr>
                <a:t>?</a:t>
              </a:r>
              <a:endParaRPr lang="ru-RU" sz="3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5553211" y="3776868"/>
            <a:ext cx="3602103" cy="2610334"/>
            <a:chOff x="5553211" y="3776868"/>
            <a:chExt cx="3602103" cy="2610334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5553211" y="3776868"/>
              <a:ext cx="3602103" cy="2610334"/>
              <a:chOff x="5463999" y="4059026"/>
              <a:chExt cx="3602103" cy="2610334"/>
            </a:xfrm>
          </p:grpSpPr>
          <p:grpSp>
            <p:nvGrpSpPr>
              <p:cNvPr id="16" name="Группа 15"/>
              <p:cNvGrpSpPr/>
              <p:nvPr/>
            </p:nvGrpSpPr>
            <p:grpSpPr>
              <a:xfrm>
                <a:off x="5463999" y="4059026"/>
                <a:ext cx="3542710" cy="2610334"/>
                <a:chOff x="0" y="0"/>
                <a:chExt cx="2318609" cy="1628775"/>
              </a:xfrm>
            </p:grpSpPr>
            <p:sp>
              <p:nvSpPr>
                <p:cNvPr id="17" name="Овал 16"/>
                <p:cNvSpPr/>
                <p:nvPr/>
              </p:nvSpPr>
              <p:spPr>
                <a:xfrm>
                  <a:off x="142875" y="276225"/>
                  <a:ext cx="1181100" cy="1181100"/>
                </a:xfrm>
                <a:prstGeom prst="ellipse">
                  <a:avLst/>
                </a:prstGeom>
                <a:noFill/>
                <a:ln w="38100">
                  <a:solidFill>
                    <a:schemeClr val="accent3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cxnSp>
              <p:nvCxnSpPr>
                <p:cNvPr id="18" name="Прямая со стрелкой 17"/>
                <p:cNvCxnSpPr/>
                <p:nvPr/>
              </p:nvCxnSpPr>
              <p:spPr>
                <a:xfrm flipV="1">
                  <a:off x="723900" y="0"/>
                  <a:ext cx="12433" cy="1628775"/>
                </a:xfrm>
                <a:prstGeom prst="straightConnector1">
                  <a:avLst/>
                </a:prstGeom>
                <a:ln w="38100">
                  <a:solidFill>
                    <a:schemeClr val="accent3">
                      <a:lumMod val="50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Прямая со стрелкой 18"/>
                <p:cNvCxnSpPr/>
                <p:nvPr/>
              </p:nvCxnSpPr>
              <p:spPr>
                <a:xfrm>
                  <a:off x="0" y="904875"/>
                  <a:ext cx="1600200" cy="0"/>
                </a:xfrm>
                <a:prstGeom prst="straightConnector1">
                  <a:avLst/>
                </a:prstGeom>
                <a:ln w="38100">
                  <a:solidFill>
                    <a:schemeClr val="accent3">
                      <a:lumMod val="50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Прямая со стрелкой 19"/>
                <p:cNvCxnSpPr/>
                <p:nvPr/>
              </p:nvCxnSpPr>
              <p:spPr>
                <a:xfrm flipV="1">
                  <a:off x="1304925" y="0"/>
                  <a:ext cx="19050" cy="1628775"/>
                </a:xfrm>
                <a:prstGeom prst="straightConnector1">
                  <a:avLst/>
                </a:prstGeom>
                <a:ln w="38100">
                  <a:solidFill>
                    <a:schemeClr val="accent5">
                      <a:lumMod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Прямая соединительная линия 20"/>
                <p:cNvCxnSpPr/>
                <p:nvPr/>
              </p:nvCxnSpPr>
              <p:spPr>
                <a:xfrm flipV="1">
                  <a:off x="723900" y="814388"/>
                  <a:ext cx="1594709" cy="90488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Прямая соединительная линия 21"/>
                <p:cNvCxnSpPr/>
                <p:nvPr/>
              </p:nvCxnSpPr>
              <p:spPr>
                <a:xfrm flipV="1">
                  <a:off x="733425" y="276225"/>
                  <a:ext cx="590550" cy="1"/>
                </a:xfrm>
                <a:prstGeom prst="line">
                  <a:avLst/>
                </a:prstGeom>
                <a:ln w="12700"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Поле 14"/>
                <p:cNvSpPr txBox="1"/>
                <p:nvPr/>
              </p:nvSpPr>
              <p:spPr>
                <a:xfrm>
                  <a:off x="1261334" y="562878"/>
                  <a:ext cx="1057275" cy="276225"/>
                </a:xfrm>
                <a:prstGeom prst="rect">
                  <a:avLst/>
                </a:prstGeom>
                <a:noFill/>
                <a:ln w="3810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2800" b="1" dirty="0">
                      <a:solidFill>
                        <a:srgbClr val="FF0000"/>
                      </a:solidFill>
                      <a:effectLst/>
                      <a:ea typeface="Calibri"/>
                      <a:cs typeface="Times New Roman"/>
                      <a:sym typeface="Symbol"/>
                    </a:rPr>
                    <a:t></a:t>
                  </a:r>
                  <a:r>
                    <a:rPr lang="en-US" sz="2800" b="1" dirty="0">
                      <a:solidFill>
                        <a:srgbClr val="FF0000"/>
                      </a:solidFill>
                      <a:effectLst/>
                      <a:ea typeface="Calibri"/>
                      <a:cs typeface="Times New Roman"/>
                    </a:rPr>
                    <a:t>0,</a:t>
                  </a:r>
                  <a:r>
                    <a:rPr lang="ru-RU" sz="2800" b="1" dirty="0">
                      <a:solidFill>
                        <a:srgbClr val="FF0000"/>
                      </a:solidFill>
                      <a:effectLst/>
                      <a:ea typeface="Calibri"/>
                      <a:cs typeface="Times New Roman"/>
                    </a:rPr>
                    <a:t>017 </a:t>
                  </a:r>
                  <a:endParaRPr lang="ru-RU" sz="2800" dirty="0">
                    <a:effectLst/>
                    <a:ea typeface="Calibri"/>
                    <a:cs typeface="Times New Roman"/>
                  </a:endParaRPr>
                </a:p>
              </p:txBody>
            </p:sp>
          </p:grpSp>
          <p:sp>
            <p:nvSpPr>
              <p:cNvPr id="25" name="Поле 14"/>
              <p:cNvSpPr txBox="1"/>
              <p:nvPr/>
            </p:nvSpPr>
            <p:spPr>
              <a:xfrm>
                <a:off x="8433437" y="5285007"/>
                <a:ext cx="632665" cy="442688"/>
              </a:xfrm>
              <a:prstGeom prst="rect">
                <a:avLst/>
              </a:prstGeom>
              <a:noFill/>
              <a:ln w="3810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800" b="1" dirty="0" smtClean="0">
                    <a:solidFill>
                      <a:srgbClr val="FF0000"/>
                    </a:solidFill>
                    <a:effectLst/>
                    <a:ea typeface="Calibri"/>
                    <a:cs typeface="Times New Roman"/>
                    <a:sym typeface="Symbol"/>
                  </a:rPr>
                  <a:t> 1</a:t>
                </a:r>
                <a:endParaRPr lang="ru-RU" sz="28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6" name="Поле 14"/>
              <p:cNvSpPr txBox="1"/>
              <p:nvPr/>
            </p:nvSpPr>
            <p:spPr>
              <a:xfrm>
                <a:off x="7457854" y="4079125"/>
                <a:ext cx="632665" cy="442688"/>
              </a:xfrm>
              <a:prstGeom prst="rect">
                <a:avLst/>
              </a:prstGeom>
              <a:noFill/>
              <a:ln w="3810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8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ea typeface="Calibri"/>
                    <a:cs typeface="Times New Roman"/>
                    <a:sym typeface="Symbol"/>
                  </a:rPr>
                  <a:t>1</a:t>
                </a:r>
                <a:endParaRPr lang="ru-RU" sz="2800" dirty="0">
                  <a:solidFill>
                    <a:schemeClr val="accent5">
                      <a:lumMod val="50000"/>
                    </a:schemeClr>
                  </a:solidFill>
                  <a:effectLst/>
                  <a:ea typeface="Calibri"/>
                  <a:cs typeface="Times New Roman"/>
                </a:endParaRPr>
              </a:p>
            </p:txBody>
          </p:sp>
        </p:grpSp>
        <p:sp>
          <p:nvSpPr>
            <p:cNvPr id="28" name="Поле 14"/>
            <p:cNvSpPr txBox="1"/>
            <p:nvPr/>
          </p:nvSpPr>
          <p:spPr>
            <a:xfrm>
              <a:off x="7547065" y="5944514"/>
              <a:ext cx="632665" cy="442688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800" b="1" dirty="0" err="1" smtClean="0">
                  <a:solidFill>
                    <a:schemeClr val="accent5">
                      <a:lumMod val="50000"/>
                    </a:schemeClr>
                  </a:solidFill>
                  <a:ea typeface="Calibri"/>
                  <a:cs typeface="Times New Roman"/>
                  <a:sym typeface="Symbol"/>
                </a:rPr>
                <a:t>tg</a:t>
              </a:r>
              <a:endParaRPr lang="ru-RU" sz="2800" dirty="0">
                <a:solidFill>
                  <a:schemeClr val="accent5">
                    <a:lumMod val="50000"/>
                  </a:schemeClr>
                </a:solidFill>
                <a:effectLst/>
                <a:ea typeface="Calibri"/>
                <a:cs typeface="Times New Roman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51520" y="3187314"/>
            <a:ext cx="51576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Переведем а.е. в градусы: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0,17 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6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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 1</a:t>
            </a:r>
            <a:endParaRPr lang="en-US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60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2" r="12671"/>
          <a:stretch/>
        </p:blipFill>
        <p:spPr>
          <a:xfrm>
            <a:off x="0" y="-10917"/>
            <a:ext cx="9144000" cy="68689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11875" y="-82169"/>
            <a:ext cx="87849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ЗАДАЧА 2 АВ: 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Уничтожение артиллерии противника</a:t>
            </a:r>
          </a:p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(стрельба по неподвижным мишеням)</a:t>
            </a:r>
          </a:p>
          <a:p>
            <a:pPr algn="ctr"/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5840" y="1405699"/>
            <a:ext cx="7093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На вооружении 2 АВ: Гаубица</a:t>
            </a:r>
          </a:p>
          <a:p>
            <a:pPr algn="ctr"/>
            <a:endParaRPr lang="ru-RU" sz="3200" b="1" dirty="0"/>
          </a:p>
        </p:txBody>
      </p:sp>
      <p:pic>
        <p:nvPicPr>
          <p:cNvPr id="2050" name="Picture 2" descr="Д-30А с учебного полигона Алматинского Института Сухопутных Войск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8"/>
          <a:stretch/>
        </p:blipFill>
        <p:spPr bwMode="auto">
          <a:xfrm>
            <a:off x="0" y="2576463"/>
            <a:ext cx="4211960" cy="334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21365"/>
              </p:ext>
            </p:extLst>
          </p:nvPr>
        </p:nvGraphicFramePr>
        <p:xfrm>
          <a:off x="4211960" y="2420888"/>
          <a:ext cx="4861047" cy="4296160"/>
        </p:xfrm>
        <a:graphic>
          <a:graphicData uri="http://schemas.openxmlformats.org/drawingml/2006/table">
            <a:tbl>
              <a:tblPr/>
              <a:tblGrid>
                <a:gridCol w="2586117"/>
                <a:gridCol w="2274930"/>
              </a:tblGrid>
              <a:tr h="291998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Масса, кг:</a:t>
                      </a: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3200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91998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Длина, мм:</a:t>
                      </a: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5400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91998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Длина 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ствола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, мм:</a:t>
                      </a: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4660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91998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Экипаж (расчёт), чел.:</a:t>
                      </a: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91998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Калибр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, мм:</a:t>
                      </a: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122</a:t>
                      </a: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91998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Угол возвышения:</a:t>
                      </a: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от −7° до +70°</a:t>
                      </a: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91998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Угол поворота:</a:t>
                      </a: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360°</a:t>
                      </a: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510996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Скорострельность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b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выстрелов/мин:</a:t>
                      </a: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1 (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effectLst/>
                        </a:rPr>
                        <a:t>долговременая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), </a:t>
                      </a:r>
                      <a:endParaRPr lang="ru-RU" sz="18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fontAlgn="t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7-8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(максимальная)</a:t>
                      </a: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91998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Прицельная дальность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, м:</a:t>
                      </a: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15300</a:t>
                      </a: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510996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Максимальная</a:t>
                      </a:r>
                      <a:b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дальность, м:</a:t>
                      </a: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22000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72999" marR="72999" marT="36500" marB="3650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797837" y="1944308"/>
            <a:ext cx="5184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Гаубица Д 30:</a:t>
            </a:r>
          </a:p>
          <a:p>
            <a:pPr algn="ctr"/>
            <a:endParaRPr lang="ru-RU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33755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2" r="12671"/>
          <a:stretch/>
        </p:blipFill>
        <p:spPr>
          <a:xfrm>
            <a:off x="0" y="0"/>
            <a:ext cx="9144000" cy="686891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24230" y="24764"/>
            <a:ext cx="91440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i="1" dirty="0" smtClean="0">
                <a:solidFill>
                  <a:schemeClr val="accent3">
                    <a:lumMod val="50000"/>
                  </a:schemeClr>
                </a:solidFill>
              </a:rPr>
              <a:t>Задача</a:t>
            </a:r>
            <a:r>
              <a:rPr lang="en-US" sz="2500" b="1" i="1" dirty="0" smtClean="0">
                <a:solidFill>
                  <a:schemeClr val="accent3">
                    <a:lumMod val="50000"/>
                  </a:schemeClr>
                </a:solidFill>
              </a:rPr>
              <a:t> 2</a:t>
            </a:r>
            <a:r>
              <a:rPr lang="ru-RU" sz="2500" b="1" i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</a:rPr>
              <a:t>Определить площадь участка сосредоточения трех артиллерийских орудий противника, имеющего форму треугольника, если расстояние до ближней и дальней позиций орудий 2 км и 2,5 км соответственно, а расстояние между орудиями дальней позиции – 500 м. Рассчитать 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</a:rPr>
              <a:t>количество 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</a:rPr>
              <a:t>снарядов с радиусом действия </a:t>
            </a:r>
            <a:r>
              <a:rPr lang="en-US" sz="2500" b="1" dirty="0" smtClean="0">
                <a:solidFill>
                  <a:schemeClr val="accent3">
                    <a:lumMod val="50000"/>
                  </a:schemeClr>
                </a:solidFill>
              </a:rPr>
              <a:t>100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</a:rPr>
              <a:t> м для его поражения.  </a:t>
            </a:r>
            <a:endParaRPr lang="ru-RU" sz="25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"/>
              <p:cNvSpPr>
                <a:spLocks noChangeArrowheads="1"/>
              </p:cNvSpPr>
              <p:nvPr/>
            </p:nvSpPr>
            <p:spPr bwMode="auto">
              <a:xfrm>
                <a:off x="4572000" y="2530609"/>
                <a:ext cx="4590371" cy="308013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000" b="1" i="1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Решение:</a:t>
                </a:r>
                <a:endParaRPr kumimoji="0" lang="en-US" sz="2000" b="1" i="1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000" b="1" i="1" dirty="0" smtClean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1)</a:t>
                </a:r>
                <a:r>
                  <a:rPr lang="ru-RU" sz="2000" b="1" i="1" dirty="0" smtClean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Площадь участка:</a:t>
                </a: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∆</m:t>
                          </m:r>
                        </m:sub>
                      </m:sSub>
                      <m:r>
                        <a:rPr lang="en-US" b="1" i="1" smtClean="0">
                          <a:solidFill>
                            <a:srgbClr val="002060"/>
                          </a:solidFill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b="1" i="1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b="1" i="1" smtClean="0">
                          <a:solidFill>
                            <a:srgbClr val="002060"/>
                          </a:solidFill>
                          <a:latin typeface="Cambria Math"/>
                          <a:cs typeface="Times New Roman" pitchFamily="18" charset="0"/>
                        </a:rPr>
                        <m:t>𝒂𝒉</m:t>
                      </m:r>
                      <m:r>
                        <a:rPr lang="en-US" b="1" i="1" smtClean="0">
                          <a:solidFill>
                            <a:srgbClr val="002060"/>
                          </a:solidFill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b="1" i="1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b="1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∙</m:t>
                      </m:r>
                      <m:r>
                        <a:rPr lang="en-US" b="1" i="1" smtClean="0">
                          <a:solidFill>
                            <a:srgbClr val="002060"/>
                          </a:solidFill>
                          <a:latin typeface="Cambria Math"/>
                          <a:cs typeface="Times New Roman" pitchFamily="18" charset="0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002060"/>
                          </a:solidFill>
                          <a:latin typeface="Cambria Math"/>
                          <a:cs typeface="Times New Roman" pitchFamily="18" charset="0"/>
                        </a:rPr>
                        <m:t>,</m:t>
                      </m:r>
                      <m:r>
                        <a:rPr lang="en-US" b="1" i="1" smtClean="0">
                          <a:solidFill>
                            <a:srgbClr val="002060"/>
                          </a:solidFill>
                          <a:latin typeface="Cambria Math"/>
                          <a:cs typeface="Times New Roman" pitchFamily="18" charset="0"/>
                        </a:rPr>
                        <m:t>𝟓</m:t>
                      </m:r>
                      <m:r>
                        <a:rPr lang="en-US" b="1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∙</m:t>
                      </m:r>
                      <m:r>
                        <a:rPr lang="en-US" b="1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,</m:t>
                      </m:r>
                      <m:r>
                        <a:rPr lang="en-US" b="1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𝟓</m:t>
                      </m:r>
                      <m:r>
                        <a:rPr lang="en-US" b="1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b="1" i="1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𝟎</m:t>
                      </m:r>
                      <m:r>
                        <a:rPr lang="en-US" b="1" i="1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,</m:t>
                      </m:r>
                      <m:r>
                        <a:rPr lang="en-US" b="1" i="1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𝟏𝟐𝟓</m:t>
                      </m:r>
                      <m:d>
                        <m:dPr>
                          <m:ctrlPr>
                            <a:rPr lang="en-US" b="1" i="1"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1" i="1">
                                  <a:solidFill>
                                    <a:srgbClr val="002060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1" i="1">
                                  <a:solidFill>
                                    <a:srgbClr val="002060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км</m:t>
                              </m:r>
                            </m:e>
                            <m:sup>
                              <m:r>
                                <a:rPr lang="ru-RU" b="1" i="1">
                                  <a:solidFill>
                                    <a:srgbClr val="002060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𝟐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kumimoji="0" lang="ru-RU" sz="2000" b="1" i="1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1" i="1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000" b="1" i="1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2) Площадь поражения</a:t>
                </a:r>
                <a:r>
                  <a:rPr kumimoji="0" lang="ru-RU" sz="2000" b="1" i="1" u="none" strike="noStrike" cap="none" normalizeH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снаряда:</a:t>
                </a: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000" b="1" i="1" dirty="0" smtClean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 </a:t>
                </a:r>
                <a:r>
                  <a:rPr lang="en-US" sz="2000" b="1" i="1" dirty="0" smtClean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S=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𝝅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𝑹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≈</m:t>
                    </m:r>
                    <m:r>
                      <a:rPr lang="en-US" sz="2000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𝟑</m:t>
                    </m:r>
                    <m:r>
                      <a:rPr lang="en-US" sz="2000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,</m:t>
                    </m:r>
                    <m:r>
                      <a:rPr lang="en-US" sz="2000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𝟏𝟒</m:t>
                    </m:r>
                    <m:r>
                      <a:rPr lang="en-US" sz="2000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</m:t>
                        </m:r>
                        <m:r>
                          <a:rPr lang="en-US" sz="2000" b="1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,</m:t>
                        </m:r>
                        <m:r>
                          <a:rPr lang="en-US" sz="2000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𝟏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en-US" sz="2000" b="1" i="0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=</m:t>
                    </m:r>
                    <m:r>
                      <a:rPr lang="en-US" sz="2000" b="1" i="0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  <m:r>
                      <a:rPr lang="en-US" sz="2000" b="1" i="0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,</m:t>
                    </m:r>
                    <m:r>
                      <a:rPr lang="en-US" sz="2000" b="1" i="0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𝟎𝟑𝟏𝟒</m:t>
                    </m:r>
                    <m:r>
                      <a:rPr lang="en-US" sz="2000" b="1" i="0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(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ru-RU" sz="2000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км</m:t>
                        </m:r>
                      </m:e>
                      <m:sup>
                        <m:r>
                          <a:rPr lang="ru-RU" sz="2000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)</m:t>
                    </m:r>
                  </m:oMath>
                </a14:m>
                <a:r>
                  <a:rPr kumimoji="0" lang="en-US" sz="2000" b="1" i="1" u="none" strike="noStrike" cap="none" normalizeH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</a:t>
                </a:r>
                <a:endParaRPr kumimoji="0" lang="ru-RU" sz="2000" b="1" i="1" u="none" strike="noStrike" cap="none" normalizeH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000" b="1" i="1" dirty="0" smtClean="0">
                  <a:solidFill>
                    <a:srgbClr val="00206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000" b="1" i="1" dirty="0" smtClean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3) Количество снарядов:</a:t>
                </a: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000" b="1" dirty="0" smtClean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   0,125 : 0,0314 </a:t>
                </a:r>
                <a:r>
                  <a:rPr lang="ru-RU" sz="2000" b="1" dirty="0" smtClean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  <a:sym typeface="Symbol"/>
                  </a:rPr>
                  <a:t> 4</a:t>
                </a:r>
                <a:r>
                  <a:rPr kumimoji="0" lang="ru-RU" sz="2000" b="1" i="1" u="none" strike="noStrike" cap="none" normalizeH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 </a:t>
                </a:r>
                <a:endParaRPr kumimoji="0" lang="ru-RU" sz="2000" b="1" i="1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6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0" y="2530609"/>
                <a:ext cx="4590371" cy="3080139"/>
              </a:xfrm>
              <a:prstGeom prst="rect">
                <a:avLst/>
              </a:prstGeom>
              <a:blipFill rotWithShape="1">
                <a:blip r:embed="rId3"/>
                <a:stretch>
                  <a:fillRect l="-1328" t="-396" b="-336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Группа 23"/>
          <p:cNvGrpSpPr/>
          <p:nvPr/>
        </p:nvGrpSpPr>
        <p:grpSpPr>
          <a:xfrm>
            <a:off x="117255" y="2432729"/>
            <a:ext cx="4407018" cy="4096448"/>
            <a:chOff x="117255" y="2216242"/>
            <a:chExt cx="4711661" cy="4525122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117255" y="2279057"/>
              <a:ext cx="4711661" cy="4462307"/>
              <a:chOff x="157592" y="2192455"/>
              <a:chExt cx="4437956" cy="3953885"/>
            </a:xfrm>
          </p:grpSpPr>
          <p:grpSp>
            <p:nvGrpSpPr>
              <p:cNvPr id="13" name="Группа 12"/>
              <p:cNvGrpSpPr/>
              <p:nvPr/>
            </p:nvGrpSpPr>
            <p:grpSpPr>
              <a:xfrm>
                <a:off x="157592" y="2192455"/>
                <a:ext cx="4437956" cy="3953885"/>
                <a:chOff x="592059" y="2169730"/>
                <a:chExt cx="4437956" cy="3953885"/>
              </a:xfrm>
            </p:grpSpPr>
            <p:grpSp>
              <p:nvGrpSpPr>
                <p:cNvPr id="12" name="Группа 11"/>
                <p:cNvGrpSpPr/>
                <p:nvPr/>
              </p:nvGrpSpPr>
              <p:grpSpPr>
                <a:xfrm>
                  <a:off x="592059" y="2169730"/>
                  <a:ext cx="4437956" cy="3953885"/>
                  <a:chOff x="592059" y="2169730"/>
                  <a:chExt cx="4437956" cy="3953885"/>
                </a:xfrm>
              </p:grpSpPr>
              <p:pic>
                <p:nvPicPr>
                  <p:cNvPr id="2050" name="Picture 2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4"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4133" t="34931" r="68821" b="42151"/>
                  <a:stretch/>
                </p:blipFill>
                <p:spPr bwMode="auto">
                  <a:xfrm>
                    <a:off x="592059" y="2169730"/>
                    <a:ext cx="4437956" cy="3953885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>
                        <a:lumMod val="50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grpSp>
                <p:nvGrpSpPr>
                  <p:cNvPr id="6" name="Группа 5"/>
                  <p:cNvGrpSpPr/>
                  <p:nvPr/>
                </p:nvGrpSpPr>
                <p:grpSpPr>
                  <a:xfrm>
                    <a:off x="1303159" y="2410341"/>
                    <a:ext cx="2719983" cy="1732287"/>
                    <a:chOff x="944391" y="2410341"/>
                    <a:chExt cx="2719983" cy="1732287"/>
                  </a:xfrm>
                </p:grpSpPr>
                <p:pic>
                  <p:nvPicPr>
                    <p:cNvPr id="2052" name="Picture 4" descr="http://wow-2.ru/picture/da.gif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947030" y="3394546"/>
                      <a:ext cx="815152" cy="433592"/>
                    </a:xfrm>
                    <a:prstGeom prst="rect">
                      <a:avLst/>
                    </a:prstGeom>
                    <a:noFill/>
                    <a:ln w="28575"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9" name="Picture 4" descr="http://wow-2.ru/picture/da.gif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160455" y="2410341"/>
                      <a:ext cx="815152" cy="433592"/>
                    </a:xfrm>
                    <a:prstGeom prst="rect">
                      <a:avLst/>
                    </a:prstGeom>
                    <a:noFill/>
                    <a:ln w="28575"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10" name="Picture 4" descr="http://wow-2.ru/picture/da.gif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682568" y="2453272"/>
                      <a:ext cx="815152" cy="433592"/>
                    </a:xfrm>
                    <a:prstGeom prst="rect">
                      <a:avLst/>
                    </a:prstGeom>
                    <a:noFill/>
                    <a:ln w="28575"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3" name="Равнобедренный треугольник 2"/>
                    <p:cNvSpPr/>
                    <p:nvPr/>
                  </p:nvSpPr>
                  <p:spPr>
                    <a:xfrm rot="10800000">
                      <a:off x="944391" y="2462828"/>
                      <a:ext cx="2719983" cy="1679800"/>
                    </a:xfrm>
                    <a:prstGeom prst="triangl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pic>
              <p:nvPicPr>
                <p:cNvPr id="2054" name="Picture 6" descr="http://bastion-karpenko.ru/kartinki/122-D-30A_MVSV-2006_02.jpg"/>
                <p:cNvPicPr>
                  <a:picLocks noChangeAspect="1" noChangeArrowheads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785" r="12846" b="16719"/>
                <a:stretch/>
              </p:blipFill>
              <p:spPr bwMode="auto">
                <a:xfrm>
                  <a:off x="1519223" y="5489296"/>
                  <a:ext cx="969941" cy="634319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cxnSp>
            <p:nvCxnSpPr>
              <p:cNvPr id="15" name="Прямая соединительная линия 14"/>
              <p:cNvCxnSpPr>
                <a:endCxn id="3" idx="0"/>
              </p:cNvCxnSpPr>
              <p:nvPr/>
            </p:nvCxnSpPr>
            <p:spPr>
              <a:xfrm flipH="1" flipV="1">
                <a:off x="2228683" y="4165353"/>
                <a:ext cx="14175" cy="1980987"/>
              </a:xfrm>
              <a:prstGeom prst="line">
                <a:avLst/>
              </a:prstGeom>
              <a:ln w="28575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 flipV="1">
                <a:off x="868691" y="2491320"/>
                <a:ext cx="0" cy="3655020"/>
              </a:xfrm>
              <a:prstGeom prst="line">
                <a:avLst/>
              </a:prstGeom>
              <a:ln w="28575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22"/>
            <p:cNvSpPr txBox="1"/>
            <p:nvPr/>
          </p:nvSpPr>
          <p:spPr>
            <a:xfrm>
              <a:off x="2343822" y="4976864"/>
              <a:ext cx="9444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chemeClr val="accent3">
                      <a:lumMod val="50000"/>
                    </a:schemeClr>
                  </a:solidFill>
                </a:rPr>
                <a:t>2000 м</a:t>
              </a:r>
              <a:endParaRPr lang="ru-RU" sz="20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40297" y="4979076"/>
              <a:ext cx="9444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chemeClr val="accent3">
                      <a:lumMod val="50000"/>
                    </a:schemeClr>
                  </a:solidFill>
                </a:rPr>
                <a:t>2500 м</a:t>
              </a:r>
              <a:endParaRPr lang="ru-RU" sz="20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880655" y="2216242"/>
              <a:ext cx="8146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chemeClr val="accent3">
                      <a:lumMod val="50000"/>
                    </a:schemeClr>
                  </a:solidFill>
                </a:rPr>
                <a:t>500 м</a:t>
              </a:r>
              <a:endParaRPr lang="ru-RU" sz="20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957340" y="3008666"/>
              <a:ext cx="7745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</a:rPr>
                <a:t>S - ? 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058" name="Группа 2057"/>
          <p:cNvGrpSpPr/>
          <p:nvPr/>
        </p:nvGrpSpPr>
        <p:grpSpPr>
          <a:xfrm>
            <a:off x="2173908" y="2801594"/>
            <a:ext cx="2468496" cy="1707791"/>
            <a:chOff x="2173908" y="2801594"/>
            <a:chExt cx="2468496" cy="1707791"/>
          </a:xfrm>
        </p:grpSpPr>
        <p:cxnSp>
          <p:nvCxnSpPr>
            <p:cNvPr id="2056" name="Прямая соединительная линия 2055"/>
            <p:cNvCxnSpPr/>
            <p:nvPr/>
          </p:nvCxnSpPr>
          <p:spPr>
            <a:xfrm flipV="1">
              <a:off x="2173908" y="4505253"/>
              <a:ext cx="1350511" cy="4132"/>
            </a:xfrm>
            <a:prstGeom prst="line">
              <a:avLst/>
            </a:prstGeom>
            <a:ln w="28575">
              <a:solidFill>
                <a:srgbClr val="00206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>
              <a:off x="3524419" y="2801594"/>
              <a:ext cx="0" cy="1703659"/>
            </a:xfrm>
            <a:prstGeom prst="line">
              <a:avLst/>
            </a:prstGeom>
            <a:ln w="28575">
              <a:solidFill>
                <a:srgbClr val="00206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3446243" y="3498723"/>
              <a:ext cx="11961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r>
                <a:rPr lang="en-US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= 0,5 </a:t>
              </a:r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км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8" name="Овал 47"/>
          <p:cNvSpPr/>
          <p:nvPr/>
        </p:nvSpPr>
        <p:spPr>
          <a:xfrm>
            <a:off x="2356493" y="2588176"/>
            <a:ext cx="1135461" cy="1152780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876674" y="2573695"/>
            <a:ext cx="1135461" cy="1152780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1579894" y="2645881"/>
            <a:ext cx="1135461" cy="1152780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1601855" y="3342636"/>
            <a:ext cx="1135461" cy="1152780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21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 animBg="1"/>
      <p:bldP spid="53" grpId="0" animBg="1"/>
      <p:bldP spid="5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2" r="12671"/>
          <a:stretch/>
        </p:blipFill>
        <p:spPr>
          <a:xfrm>
            <a:off x="0" y="-10917"/>
            <a:ext cx="9144000" cy="68689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-10917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ЗАДАЧА 3 АВ:  Уничтожение танков противника 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(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стрельба по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подвижным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мишеням)</a:t>
            </a:r>
          </a:p>
          <a:p>
            <a:pPr algn="ctr"/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1018183"/>
            <a:ext cx="88569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На вооружении 3 АВ: Противотанковая пушка</a:t>
            </a:r>
          </a:p>
          <a:p>
            <a:pPr algn="ctr"/>
            <a:endParaRPr lang="ru-RU" sz="28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292080" y="1663117"/>
            <a:ext cx="3528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Противотанковая пушка</a:t>
            </a:r>
          </a:p>
          <a:p>
            <a:pPr algn="ctr"/>
            <a:r>
              <a:rPr lang="ru-RU" sz="2400" b="1" dirty="0" smtClean="0"/>
              <a:t>МТ-12 </a:t>
            </a:r>
            <a:r>
              <a:rPr lang="ru-RU" sz="2400" b="1" dirty="0"/>
              <a:t>«Рапира»</a:t>
            </a:r>
          </a:p>
        </p:txBody>
      </p:sp>
      <p:pic>
        <p:nvPicPr>
          <p:cNvPr id="4098" name="Picture 2" descr="100-мм противотанковая пушка МТ-12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01" y="2078615"/>
            <a:ext cx="4442699" cy="385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184473"/>
              </p:ext>
            </p:extLst>
          </p:nvPr>
        </p:nvGraphicFramePr>
        <p:xfrm>
          <a:off x="4663747" y="2564904"/>
          <a:ext cx="4480253" cy="4017228"/>
        </p:xfrm>
        <a:graphic>
          <a:graphicData uri="http://schemas.openxmlformats.org/drawingml/2006/table">
            <a:tbl>
              <a:tblPr/>
              <a:tblGrid>
                <a:gridCol w="3328125"/>
                <a:gridCol w="1152128"/>
              </a:tblGrid>
              <a:tr h="21051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Масса, кг:</a:t>
                      </a: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>
                          <a:effectLst/>
                        </a:rPr>
                        <a:t>3100</a:t>
                      </a: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051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Длина, мм:</a:t>
                      </a: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>
                          <a:effectLst/>
                        </a:rPr>
                        <a:t>9650</a:t>
                      </a: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051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Длина </a:t>
                      </a:r>
                      <a:r>
                        <a:rPr lang="ru-RU" sz="2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ствола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, мм:</a:t>
                      </a: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>
                          <a:effectLst/>
                        </a:rPr>
                        <a:t>6300</a:t>
                      </a: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051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Калибр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, мм:</a:t>
                      </a: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>
                          <a:effectLst/>
                        </a:rPr>
                        <a:t>100</a:t>
                      </a: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051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Угол возвышения:</a:t>
                      </a: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 dirty="0">
                          <a:effectLst/>
                        </a:rPr>
                        <a:t>−7..+20</a:t>
                      </a: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051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Угол поворота:</a:t>
                      </a: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>
                          <a:effectLst/>
                        </a:rPr>
                        <a:t>-27..+27</a:t>
                      </a: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68392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Скорострельность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b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выстрелов/мин:</a:t>
                      </a: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>
                          <a:effectLst/>
                        </a:rPr>
                        <a:t>6..14</a:t>
                      </a: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526275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Прицельная дальность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, м:</a:t>
                      </a: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 dirty="0" smtClean="0">
                          <a:effectLst/>
                        </a:rPr>
                        <a:t>2130</a:t>
                      </a:r>
                      <a:endParaRPr lang="ru-RU" sz="2000" dirty="0">
                        <a:effectLst/>
                      </a:endParaRP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684157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Максимальная дальность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, м:</a:t>
                      </a: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 dirty="0" smtClean="0">
                          <a:effectLst/>
                        </a:rPr>
                        <a:t>8200</a:t>
                      </a:r>
                      <a:endParaRPr lang="ru-RU" sz="2000" dirty="0">
                        <a:effectLst/>
                      </a:endParaRPr>
                    </a:p>
                  </a:txBody>
                  <a:tcPr marL="52627" marR="52627" marT="26314" marB="263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203450" y="1600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48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2" r="12671"/>
          <a:stretch/>
        </p:blipFill>
        <p:spPr>
          <a:xfrm>
            <a:off x="0" y="-10917"/>
            <a:ext cx="9144000" cy="6868917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-17451" y="908720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>
                <a:solidFill>
                  <a:srgbClr val="C00000"/>
                </a:solidFill>
              </a:rPr>
              <a:t>Для справки:</a:t>
            </a:r>
          </a:p>
          <a:p>
            <a:pPr indent="360000" algn="ctr"/>
            <a:endParaRPr lang="ru-RU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3600" b="1" dirty="0">
                <a:solidFill>
                  <a:srgbClr val="C00000"/>
                </a:solidFill>
              </a:rPr>
              <a:t>Упреждение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– это вынос точки прицеливания навстречу движению танка; </a:t>
            </a:r>
          </a:p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состоит из расчёта расстояния танка от момента пуска снаряда до предполагаемого момента их встречи</a:t>
            </a:r>
          </a:p>
        </p:txBody>
      </p:sp>
    </p:spTree>
    <p:extLst>
      <p:ext uri="{BB962C8B-B14F-4D97-AF65-F5344CB8AC3E}">
        <p14:creationId xmlns:p14="http://schemas.microsoft.com/office/powerpoint/2010/main" val="107894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2" r="12671"/>
          <a:stretch/>
        </p:blipFill>
        <p:spPr>
          <a:xfrm>
            <a:off x="0" y="0"/>
            <a:ext cx="9144000" cy="686891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24230" y="24764"/>
            <a:ext cx="91440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 smtClean="0">
                <a:solidFill>
                  <a:schemeClr val="accent3">
                    <a:lumMod val="50000"/>
                  </a:schemeClr>
                </a:solidFill>
              </a:rPr>
              <a:t>Задача</a:t>
            </a:r>
            <a:r>
              <a:rPr lang="en-US" sz="2600" b="1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600" b="1" i="1" dirty="0" smtClean="0">
                <a:solidFill>
                  <a:schemeClr val="accent3">
                    <a:lumMod val="50000"/>
                  </a:schemeClr>
                </a:solidFill>
              </a:rPr>
              <a:t>3.</a:t>
            </a:r>
            <a:r>
              <a:rPr lang="ru-RU" sz="2600" b="1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sz="2600" b="1" dirty="0" smtClean="0">
                <a:solidFill>
                  <a:schemeClr val="accent3">
                    <a:lumMod val="50000"/>
                  </a:schemeClr>
                </a:solidFill>
              </a:rPr>
              <a:t>Рассчитать скорость танка Т 80, движущегося в горизонтальном направлении, и величину упреждения, если скорость снаряда 600 м/с, расстояние до линии движения танка 1800 м, его длина вместе с пушкой 10 м и за 2с  танк перемещается на расстояние, равное трем своим длинам.     </a:t>
            </a:r>
            <a:endParaRPr lang="ru-RU" sz="2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2558658" y="3484942"/>
                <a:ext cx="6552728" cy="22570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360000" algn="ctr">
                  <a:spcBef>
                    <a:spcPts val="1200"/>
                  </a:spcBef>
                </a:pPr>
                <a:r>
                  <a:rPr lang="ru-RU" sz="2800" b="1" dirty="0" smtClean="0">
                    <a:solidFill>
                      <a:srgbClr val="002060"/>
                    </a:solidFill>
                  </a:rPr>
                  <a:t>Решение:</a:t>
                </a:r>
              </a:p>
              <a:p>
                <a:pPr marL="457200" indent="-457200" algn="just">
                  <a:spcBef>
                    <a:spcPts val="1200"/>
                  </a:spcBef>
                  <a:buAutoNum type="arabicParenR"/>
                </a:pPr>
                <a:r>
                  <a:rPr lang="ru-RU" sz="2400" b="1" dirty="0" smtClean="0">
                    <a:solidFill>
                      <a:srgbClr val="002060"/>
                    </a:solidFill>
                  </a:rPr>
                  <a:t>Скорость танка: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/>
                      </a:rPr>
                      <m:t>𝑽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𝟑𝟎</m:t>
                        </m:r>
                        <m: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м</m:t>
                        </m:r>
                      </m:num>
                      <m:den>
                        <m: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 с</m:t>
                        </m:r>
                      </m:den>
                    </m:f>
                    <m:r>
                      <a:rPr lang="ru-RU" sz="2400" b="1" i="1" smtClean="0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r>
                      <a:rPr lang="ru-RU" sz="2400" b="1" i="1" smtClean="0">
                        <a:solidFill>
                          <a:srgbClr val="002060"/>
                        </a:solidFill>
                        <a:latin typeface="Cambria Math"/>
                      </a:rPr>
                      <m:t>𝟏𝟓</m:t>
                    </m:r>
                    <m:r>
                      <a:rPr lang="ru-RU" sz="2400" b="1" i="1" smtClean="0">
                        <a:solidFill>
                          <a:srgbClr val="00206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sz="2400" b="1" dirty="0" smtClean="0">
                    <a:solidFill>
                      <a:srgbClr val="002060"/>
                    </a:solidFill>
                  </a:rPr>
                  <a:t>м/с.</a:t>
                </a:r>
              </a:p>
              <a:p>
                <a:pPr algn="just">
                  <a:spcBef>
                    <a:spcPts val="1200"/>
                  </a:spcBef>
                </a:pPr>
                <a:r>
                  <a:rPr lang="ru-RU" sz="2400" b="1" dirty="0" smtClean="0">
                    <a:solidFill>
                      <a:srgbClr val="002060"/>
                    </a:solidFill>
                  </a:rPr>
                  <a:t>2) Время полета снаряда: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𝒕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𝒄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/>
                      </a:rPr>
                      <m:t>𝟏𝟖𝟎𝟎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/>
                      </a:rPr>
                      <m:t>: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/>
                      </a:rPr>
                      <m:t>𝟔𝟎𝟎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/>
                      </a:rPr>
                      <m:t>𝟑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/>
                      </a:rPr>
                      <m:t> с.</m:t>
                    </m:r>
                  </m:oMath>
                </a14:m>
                <a:endParaRPr lang="ru-RU" sz="2400" b="1" dirty="0" smtClean="0">
                  <a:solidFill>
                    <a:srgbClr val="002060"/>
                  </a:solidFill>
                </a:endParaRPr>
              </a:p>
              <a:p>
                <a:pPr algn="just">
                  <a:spcBef>
                    <a:spcPts val="1200"/>
                  </a:spcBef>
                </a:pPr>
                <a:r>
                  <a:rPr lang="ru-RU" sz="2400" b="1" dirty="0" smtClean="0">
                    <a:solidFill>
                      <a:srgbClr val="002060"/>
                    </a:solidFill>
                  </a:rPr>
                  <a:t>3) Упреждение:  </a:t>
                </a:r>
                <a14:m>
                  <m:oMath xmlns:m="http://schemas.openxmlformats.org/officeDocument/2006/math">
                    <m:r>
                      <a:rPr lang="ru-RU" sz="2400" b="1" i="1" smtClean="0">
                        <a:solidFill>
                          <a:srgbClr val="002060"/>
                        </a:solidFill>
                        <a:latin typeface="Cambria Math"/>
                      </a:rPr>
                      <m:t>𝟑</m:t>
                    </m:r>
                    <m:r>
                      <a:rPr lang="ru-RU" sz="2400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∙</m:t>
                    </m:r>
                    <m:r>
                      <a:rPr lang="ru-RU" sz="2400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𝟏𝟓</m:t>
                    </m:r>
                    <m:r>
                      <a:rPr lang="ru-RU" sz="2400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ru-RU" sz="2400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𝟒𝟓</m:t>
                    </m:r>
                    <m:r>
                      <a:rPr lang="ru-RU" sz="2400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 м.</m:t>
                    </m:r>
                  </m:oMath>
                </a14:m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8658" y="3484942"/>
                <a:ext cx="6552728" cy="2257028"/>
              </a:xfrm>
              <a:prstGeom prst="rect">
                <a:avLst/>
              </a:prstGeom>
              <a:blipFill rotWithShape="1">
                <a:blip r:embed="rId3"/>
                <a:stretch>
                  <a:fillRect l="-1488" t="-2432" b="-54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 descr="http://www.opoccuu.com/t-80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385055"/>
            <a:ext cx="1453076" cy="44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bastion-karpenko.ru/kartinki/122-D-30A_MVSV-2006_0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" r="12846" b="16719"/>
          <a:stretch/>
        </p:blipFill>
        <p:spPr bwMode="auto">
          <a:xfrm>
            <a:off x="179512" y="5871613"/>
            <a:ext cx="1101543" cy="74116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148735" y="2834391"/>
            <a:ext cx="8869900" cy="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6" idx="0"/>
          </p:cNvCxnSpPr>
          <p:nvPr/>
        </p:nvCxnSpPr>
        <p:spPr>
          <a:xfrm flipH="1" flipV="1">
            <a:off x="730283" y="2834391"/>
            <a:ext cx="1" cy="3037222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6" idx="0"/>
          </p:cNvCxnSpPr>
          <p:nvPr/>
        </p:nvCxnSpPr>
        <p:spPr>
          <a:xfrm flipV="1">
            <a:off x="730284" y="2834391"/>
            <a:ext cx="817380" cy="3037222"/>
          </a:xfrm>
          <a:prstGeom prst="line">
            <a:avLst/>
          </a:prstGeom>
          <a:ln w="19050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30284" y="5348393"/>
            <a:ext cx="1656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V=60</a:t>
            </a:r>
            <a:r>
              <a:rPr lang="ru-RU" sz="2400" b="1" dirty="0" smtClean="0">
                <a:solidFill>
                  <a:srgbClr val="C00000"/>
                </a:solidFill>
              </a:rPr>
              <a:t>0м/с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16200000">
            <a:off x="-566481" y="3975416"/>
            <a:ext cx="1656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1800 м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4928" y="2431340"/>
            <a:ext cx="828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45 м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0" name="AutoShape 4" descr="http://img.allzip.org/g/42/orig/21471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64" r="4210" b="2532"/>
          <a:stretch/>
        </p:blipFill>
        <p:spPr bwMode="auto">
          <a:xfrm>
            <a:off x="674154" y="5065119"/>
            <a:ext cx="121498" cy="806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Овал 24"/>
          <p:cNvSpPr/>
          <p:nvPr/>
        </p:nvSpPr>
        <p:spPr>
          <a:xfrm>
            <a:off x="106423" y="2174213"/>
            <a:ext cx="1135461" cy="1152780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02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L -0.85104 0.00278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52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6 L 0.00226 -0.31851 " pathEditMode="relative" rAng="0" ptsTypes="AA">
                                      <p:cBhvr>
                                        <p:cTn id="35" dur="25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1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1052</TotalTime>
  <Words>518</Words>
  <Application>Microsoft Office PowerPoint</Application>
  <PresentationFormat>Экран (4:3)</PresentationFormat>
  <Paragraphs>143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Н. Аллагулова</dc:creator>
  <cp:lastModifiedBy>Ирина Н. Аллагулова</cp:lastModifiedBy>
  <cp:revision>81</cp:revision>
  <dcterms:modified xsi:type="dcterms:W3CDTF">2016-02-08T03:41:11Z</dcterms:modified>
</cp:coreProperties>
</file>