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9" r:id="rId8"/>
    <p:sldId id="27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694D4-BA80-4740-BB12-92DF5AFA686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15F99-6EB7-48CE-963F-FAA5C0BD47AF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241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75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316A5-21F1-458B-B6F2-7D01BD78A7F6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28A62-B8EA-4553-9655-8BFC318BDB96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 descr="12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75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wmf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459173"/>
            <a:ext cx="4142834" cy="1470025"/>
          </a:xfrm>
        </p:spPr>
        <p:txBody>
          <a:bodyPr>
            <a:noAutofit/>
          </a:bodyPr>
          <a:lstStyle/>
          <a:p>
            <a:pPr algn="l"/>
            <a:br>
              <a:rPr lang="ru-RU" sz="4000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000" dirty="0">
                <a:solidFill>
                  <a:srgbClr val="FF0000"/>
                </a:solidFill>
                <a:latin typeface="Monotype Corsiva" pitchFamily="66" charset="0"/>
              </a:rPr>
              <a:t>«Логарифмические уравнения и неравенства»</a:t>
            </a:r>
            <a:br>
              <a:rPr lang="ru-RU" sz="4000" dirty="0">
                <a:solidFill>
                  <a:srgbClr val="FF0000"/>
                </a:solidFill>
              </a:rPr>
            </a:b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72330" y="500042"/>
            <a:ext cx="1643074" cy="642942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11 класс 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000364" y="6143644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06E87B-447A-4379-BADF-BFE438E55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accent4">
                    <a:lumMod val="50000"/>
                  </a:schemeClr>
                </a:solidFill>
                <a:latin typeface="Cambria Math" pitchFamily="18" charset="0"/>
                <a:ea typeface="Cambria Math" pitchFamily="18" charset="0"/>
              </a:rPr>
              <a:t>Смотри не ошибись!                 11класс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6A242B-04F2-46BB-B2B4-3E45B623A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1)   log</a:t>
            </a:r>
            <a:r>
              <a:rPr lang="en-US" sz="1800" dirty="0">
                <a:latin typeface="Cambria Math" pitchFamily="18" charset="0"/>
                <a:ea typeface="Cambria Math" pitchFamily="18" charset="0"/>
              </a:rPr>
              <a:t>2  </a:t>
            </a:r>
            <a:r>
              <a:rPr lang="en-US" sz="2400" dirty="0">
                <a:latin typeface="Cambria Math" pitchFamily="18" charset="0"/>
                <a:ea typeface="Cambria Math" pitchFamily="18" charset="0"/>
              </a:rPr>
              <a:t>(2+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log3</a:t>
            </a:r>
            <a:r>
              <a:rPr lang="en-US" sz="40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(3+x)</a:t>
            </a:r>
            <a:r>
              <a:rPr lang="en-US" sz="2400" dirty="0">
                <a:latin typeface="Cambria Math" pitchFamily="18" charset="0"/>
                <a:ea typeface="Cambria Math" pitchFamily="18" charset="0"/>
              </a:rPr>
              <a:t> )=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0                 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 2) lg(3x-2)-1/2lg(x+2)=2-lg50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 3) lg </a:t>
            </a:r>
            <a:r>
              <a:rPr lang="en-US" baseline="30000" dirty="0">
                <a:latin typeface="Cambria Math" pitchFamily="18" charset="0"/>
                <a:ea typeface="Cambria Math" pitchFamily="18" charset="0"/>
              </a:rPr>
              <a:t>2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x-5lgx+6=0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 4) log</a:t>
            </a:r>
            <a:r>
              <a:rPr lang="ru-RU" baseline="-25000" dirty="0">
                <a:latin typeface="Cambria Math" pitchFamily="18" charset="0"/>
                <a:ea typeface="Cambria Math" pitchFamily="18" charset="0"/>
              </a:rPr>
              <a:t>х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4+log</a:t>
            </a:r>
            <a:r>
              <a:rPr lang="ru-RU" baseline="-25000" dirty="0">
                <a:latin typeface="Cambria Math" pitchFamily="18" charset="0"/>
                <a:ea typeface="Cambria Math" pitchFamily="18" charset="0"/>
              </a:rPr>
              <a:t>Х</a:t>
            </a:r>
            <a:r>
              <a:rPr lang="en-US" baseline="30000" dirty="0">
                <a:latin typeface="Cambria Math" pitchFamily="18" charset="0"/>
                <a:ea typeface="Cambria Math" pitchFamily="18" charset="0"/>
              </a:rPr>
              <a:t>2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64=5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 5) log </a:t>
            </a:r>
            <a:r>
              <a:rPr lang="en-US" sz="1800" dirty="0">
                <a:latin typeface="Cambria Math" pitchFamily="18" charset="0"/>
                <a:ea typeface="Cambria Math" pitchFamily="18" charset="0"/>
              </a:rPr>
              <a:t>3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x +log </a:t>
            </a:r>
            <a:r>
              <a:rPr lang="en-US" sz="2400" dirty="0">
                <a:latin typeface="Cambria Math" pitchFamily="18" charset="0"/>
                <a:ea typeface="Cambria Math" pitchFamily="18" charset="0"/>
              </a:rPr>
              <a:t>x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9   = 3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396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719BF-F1AC-4CAB-8C55-DD9F22DE5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Математический поединок 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69925C7D-A49E-4B56-9494-2915F156DB2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52410"/>
            <a:ext cx="3240360" cy="680446"/>
          </a:xfrm>
          <a:prstGeom prst="rect">
            <a:avLst/>
          </a:prstGeom>
          <a:noFill/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AC99103-DF89-49FF-84D7-73D176C6A23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388515"/>
            <a:ext cx="3606824" cy="427032"/>
          </a:xfrm>
          <a:prstGeom prst="rect">
            <a:avLst/>
          </a:prstGeom>
          <a:noFill/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99CFE49-2F43-4B6F-8EFB-D33CAB2C98C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8" y="2907115"/>
            <a:ext cx="2858040" cy="718229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B5B1F17-DF77-4A1E-966E-98325C06CFE8}"/>
              </a:ext>
            </a:extLst>
          </p:cNvPr>
          <p:cNvSpPr/>
          <p:nvPr/>
        </p:nvSpPr>
        <p:spPr>
          <a:xfrm>
            <a:off x="1691680" y="3786424"/>
            <a:ext cx="5256584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en-US" sz="3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Iog</a:t>
            </a:r>
            <a:r>
              <a:rPr lang="ru-RU" sz="36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36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 </a:t>
            </a:r>
            <a:r>
              <a:rPr lang="ru-RU" sz="36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-2&lt;0</a:t>
            </a:r>
          </a:p>
        </p:txBody>
      </p:sp>
    </p:spTree>
    <p:extLst>
      <p:ext uri="{BB962C8B-B14F-4D97-AF65-F5344CB8AC3E}">
        <p14:creationId xmlns:p14="http://schemas.microsoft.com/office/powerpoint/2010/main" val="1529354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5FA8F4-6998-4D3C-9F2C-CC7CD12A7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Проверяй!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0BF980D-CBE8-457C-8FD5-8982A60555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07" y="2636912"/>
            <a:ext cx="8426829" cy="191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56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D4A5E-C9A0-45A5-B743-F4103B001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/>
                </a:solidFill>
                <a:latin typeface="Century" pitchFamily="18" charset="0"/>
              </a:rPr>
              <a:t>Логарифмическая загадка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A376AB-03ED-45BF-9F41-8EADA43BD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b="1" dirty="0">
                <a:solidFill>
                  <a:srgbClr val="DEF5FA">
                    <a:lumMod val="25000"/>
                  </a:srgbClr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7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«Доказательство» неравенства 2&gt;3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Рассмотрим неравенство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1/4&gt;1/8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Затем сделаем следующее преобразование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(1/2)</a:t>
            </a:r>
            <a:r>
              <a:rPr lang="ru-RU" sz="2700" baseline="300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2</a:t>
            </a: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&gt;(1/2)</a:t>
            </a:r>
            <a:r>
              <a:rPr lang="ru-RU" sz="2700" baseline="300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3</a:t>
            </a: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Большему числу соответствует больший логарифм, значит,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 2</a:t>
            </a:r>
            <a:r>
              <a:rPr lang="en-US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lg </a:t>
            </a: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1/2 &gt;3</a:t>
            </a:r>
            <a:r>
              <a:rPr lang="en-US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lg </a:t>
            </a: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1/2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После сокращения на </a:t>
            </a:r>
            <a:r>
              <a:rPr lang="ru-RU" sz="2700" dirty="0" err="1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lg</a:t>
            </a: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1/2  имеем: 2&gt;3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EF5FA">
                    <a:lumMod val="25000"/>
                  </a:srgbClr>
                </a:solidFill>
                <a:latin typeface="Lucida Sans Unicode"/>
              </a:rPr>
              <a:t> В чем ошибка этого доказательства? </a:t>
            </a:r>
          </a:p>
        </p:txBody>
      </p:sp>
    </p:spTree>
    <p:extLst>
      <p:ext uri="{BB962C8B-B14F-4D97-AF65-F5344CB8AC3E}">
        <p14:creationId xmlns:p14="http://schemas.microsoft.com/office/powerpoint/2010/main" val="3362916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580D7-0C2C-4F3C-90CE-B2DD7CECE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или</a:t>
            </a:r>
            <a:r>
              <a:rPr lang="ru-RU" dirty="0">
                <a:solidFill>
                  <a:srgbClr val="FF0000"/>
                </a:solidFill>
              </a:rPr>
              <a:t> нет ???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9AA52925-650F-4D83-9DE3-1F163695AE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018181"/>
              </p:ext>
            </p:extLst>
          </p:nvPr>
        </p:nvGraphicFramePr>
        <p:xfrm>
          <a:off x="457200" y="1600200"/>
          <a:ext cx="8229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378652964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36614463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87751135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4413022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29052272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35563323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48927729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0549032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2550124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76226394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5558235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71272096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84634614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57564863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8791311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45719097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6470962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498127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94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778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764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332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9902C-A085-44DB-A330-E5F4B31D4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Мини – экзамен.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BA3FC8-9FAB-4C7D-A7DB-D14BC016D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1. Решить уравнение: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0,5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-7)=-1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 Найдите область определения функции: f(x)=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0,9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(3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-2) +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 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0,9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(5-2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3. Решите неравенство: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0,4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(-x)&lt;0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4. Решите неравенство: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(x-2)&lt;2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5. Решите уравнение: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aseline="30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x-lgx=0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261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5D8D6-DC96-439A-AC68-E21458DA1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Ответы: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69B95A-6167-4CE5-88FF-AAC5977753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9;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2) (2/3; 5/2);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(-∞ ; -1);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(2; 18); </a:t>
            </a: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5000"/>
              </a:lnSpc>
              <a:spcAft>
                <a:spcPts val="1000"/>
              </a:spcAft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1; 10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4564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A12F3A-464F-43D0-BC4E-C78A70021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99FF"/>
                </a:solidFill>
              </a:rPr>
              <a:t>Рефлексия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D368F2-E998-49E1-984E-F5819A52D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 </a:t>
            </a:r>
            <a:r>
              <a:rPr lang="ru-RU" dirty="0"/>
              <a:t>Задайте формулой  любую логарифмическую  функцию и запишите на листочке одним из следующих  цветов, которые на ваш взгляд соответствуют вашему настроению от проделанной вами работы</a:t>
            </a:r>
            <a:br>
              <a:rPr lang="ru-RU" dirty="0"/>
            </a:br>
            <a:r>
              <a:rPr lang="ru-RU" dirty="0">
                <a:solidFill>
                  <a:srgbClr val="FF0000"/>
                </a:solidFill>
              </a:rPr>
              <a:t>Красный - отличное</a:t>
            </a:r>
            <a:br>
              <a:rPr lang="ru-RU" dirty="0"/>
            </a:br>
            <a:r>
              <a:rPr lang="ru-RU" dirty="0">
                <a:solidFill>
                  <a:srgbClr val="00B050"/>
                </a:solidFill>
              </a:rPr>
              <a:t>Зеленый - хорошее</a:t>
            </a:r>
            <a:br>
              <a:rPr lang="ru-RU" dirty="0"/>
            </a:br>
            <a:r>
              <a:rPr lang="ru-RU" dirty="0">
                <a:solidFill>
                  <a:srgbClr val="0070C0"/>
                </a:solidFill>
              </a:rPr>
              <a:t>Синий – удовлетворительное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6917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A1B79F-42AB-4B40-B41E-BF14C4BAF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22279C-F335-4BB6-BE4F-1EF8BB9193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002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6386530" cy="147002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Рисуем погоду настроения в начале урока (тучка, облачко, солнышко). </a:t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14348" y="388620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072330" y="500042"/>
            <a:ext cx="1643074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11 класс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28596" y="714356"/>
            <a:ext cx="3000396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8199"/>
            <a:ext cx="2017713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http://dou-shkola.ru/local/cache-vignettes/L240xH171/arton3170-539c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940180"/>
            <a:ext cx="2286000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bipbap.ru/wp-content/uploads/2017/10/309545_stock-photo-cartoon-smiling-su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64300"/>
            <a:ext cx="1788438" cy="175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96752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Предмет математики настолько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серьезен,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что полезно не упускать случаев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делать его немного занимательным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Блез</a:t>
            </a:r>
            <a:r>
              <a:rPr kumimoji="0" lang="ru-RU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Паскаль – французский математик, физик, литератор 17 века.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7997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D6C4E8D-F128-421C-9F04-889C0C87F9C6}"/>
              </a:ext>
            </a:extLst>
          </p:cNvPr>
          <p:cNvSpPr/>
          <p:nvPr/>
        </p:nvSpPr>
        <p:spPr>
          <a:xfrm>
            <a:off x="2286000" y="1074510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  <a:t>Разминка</a:t>
            </a:r>
            <a:br>
              <a:rPr kumimoji="0" lang="ru-RU" sz="4000" b="1" i="1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1. Дайте определение логарифма числа по заданному основанию.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2. Основное логарифмическое тождество.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3. Чему равен логарифм единицы?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4. Чему равен логарифм числа по тому же основанию?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5. Чему равен логарифм произведения?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6. Чему равен логарифм частного?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7. Чему равен логарифм степени? </a:t>
            </a:r>
            <a:br>
              <a:rPr kumimoji="0" lang="ru-RU" sz="22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4234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1C0F6-0559-43FE-9845-B1621BEE2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                                                                                11класс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8942F16-66D6-4B47-BD62-49749F43BA26}"/>
              </a:ext>
            </a:extLst>
          </p:cNvPr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8. Какова область определения функции y=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log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</a:t>
            </a:r>
            <a:r>
              <a:rPr kumimoji="0" lang="ru-RU" sz="2400" b="1" i="0" u="none" strike="noStrike" kern="0" cap="none" spc="0" normalizeH="0" baseline="-2500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а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x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? </a:t>
            </a:r>
            <a:b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9. Какова область значения функции y= l 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og</a:t>
            </a:r>
            <a:r>
              <a:rPr kumimoji="0" lang="ru-RU" sz="2400" b="1" i="0" u="none" strike="noStrike" kern="0" cap="none" spc="0" normalizeH="0" baseline="-2500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а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x? </a:t>
            </a:r>
            <a:b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10. В каком случае функция является возрастающей            y=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log</a:t>
            </a:r>
            <a:r>
              <a:rPr kumimoji="0" lang="ru-RU" sz="2400" b="1" i="0" u="none" strike="noStrike" kern="0" cap="none" spc="0" normalizeH="0" baseline="-2500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а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x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? </a:t>
            </a:r>
            <a:b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</a:b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 11. В каком случае функция является убывающей y=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log</a:t>
            </a:r>
            <a:r>
              <a:rPr kumimoji="0" lang="ru-RU" sz="2400" b="1" i="0" u="none" strike="noStrike" kern="0" cap="none" spc="0" normalizeH="0" baseline="-2500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а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x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?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FFAD5E0-A1BA-4E4E-B3DD-568A03EC7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74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87493-F1DA-4E69-B144-DBC5DE86F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C00000"/>
                </a:solidFill>
                <a:latin typeface="Candara"/>
              </a:rPr>
              <a:t>Методы решения логарифмических уравнений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2F65BBD-0390-4E19-AA29-BA801834A0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967" y="1600200"/>
            <a:ext cx="709406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388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0BCB7-30BA-4841-8449-0BC27F742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C00000"/>
                </a:solidFill>
                <a:latin typeface="Candara"/>
              </a:rPr>
              <a:t>Решение простейших логарифмических неравенств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906D7E-2EDF-463E-ADA1-E751A54789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                              </a:t>
            </a:r>
          </a:p>
          <a:p>
            <a:pPr marL="0" indent="0">
              <a:buNone/>
            </a:pPr>
            <a:r>
              <a:rPr lang="en-US" dirty="0"/>
              <a:t>                         log</a:t>
            </a:r>
            <a:r>
              <a:rPr lang="ru-RU" sz="1600" dirty="0"/>
              <a:t>а</a:t>
            </a:r>
            <a:r>
              <a:rPr lang="ru-RU" dirty="0"/>
              <a:t> </a:t>
            </a:r>
            <a:r>
              <a:rPr lang="en-US" dirty="0"/>
              <a:t>x &gt; b</a:t>
            </a: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6649ED0-3695-4801-90C5-39467BD520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79838" y="1412875"/>
          <a:ext cx="18002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3" imgW="749300" imgH="228600" progId="">
                  <p:embed/>
                </p:oleObj>
              </mc:Choice>
              <mc:Fallback>
                <p:oleObj name="Equation" r:id="rId3" imgW="749300" imgH="228600" progId="">
                  <p:embed/>
                  <p:pic>
                    <p:nvPicPr>
                      <p:cNvPr id="4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1412875"/>
                        <a:ext cx="1800225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1B0BB55-41E8-4C4B-8B71-47DE930B2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508" y="2775993"/>
            <a:ext cx="1656184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AD188C-3B00-4641-B3C5-C4E852D34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838" y="2839206"/>
            <a:ext cx="1685714" cy="56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14">
            <a:extLst>
              <a:ext uri="{FF2B5EF4-FFF2-40B4-BE49-F238E27FC236}">
                <a16:creationId xmlns:a16="http://schemas.microsoft.com/office/drawing/2014/main" id="{CCB65625-39DF-4049-A253-2DC7B36CE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9707" y="3297918"/>
            <a:ext cx="358775" cy="647700"/>
          </a:xfrm>
          <a:prstGeom prst="downArrow">
            <a:avLst>
              <a:gd name="adj1" fmla="val 50000"/>
              <a:gd name="adj2" fmla="val 45133"/>
            </a:avLst>
          </a:prstGeom>
          <a:solidFill>
            <a:srgbClr val="FFE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id="{00AA5FC6-1722-4D22-8134-2B1DE9A43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3267" y="3373264"/>
            <a:ext cx="358775" cy="647700"/>
          </a:xfrm>
          <a:prstGeom prst="downArrow">
            <a:avLst>
              <a:gd name="adj1" fmla="val 50000"/>
              <a:gd name="adj2" fmla="val 45133"/>
            </a:avLst>
          </a:prstGeom>
          <a:solidFill>
            <a:srgbClr val="FFE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ker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2" name="Picture 10">
            <a:extLst>
              <a:ext uri="{FF2B5EF4-FFF2-40B4-BE49-F238E27FC236}">
                <a16:creationId xmlns:a16="http://schemas.microsoft.com/office/drawing/2014/main" id="{86CFB8D7-E361-4B1E-857D-5EB6FB5B7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93933"/>
            <a:ext cx="29146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>
            <a:extLst>
              <a:ext uri="{FF2B5EF4-FFF2-40B4-BE49-F238E27FC236}">
                <a16:creationId xmlns:a16="http://schemas.microsoft.com/office/drawing/2014/main" id="{884B4B05-49B7-481A-A623-594DF138B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88" y="5270068"/>
            <a:ext cx="218281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>
            <a:extLst>
              <a:ext uri="{FF2B5EF4-FFF2-40B4-BE49-F238E27FC236}">
                <a16:creationId xmlns:a16="http://schemas.microsoft.com/office/drawing/2014/main" id="{ECF7DA83-C074-4B57-8478-1CC1C4AAD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206906"/>
            <a:ext cx="17367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E647300E-97C8-4B22-96BD-BCF8AE184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939650"/>
            <a:ext cx="1219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FB462FF5-852D-4F3D-B5B6-0CB98F959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927" y="4020964"/>
            <a:ext cx="1190625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48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FF57D-D1D6-464F-9082-71126D7E1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700" b="1" i="1" dirty="0">
                <a:solidFill>
                  <a:srgbClr val="DA1F28">
                    <a:lumMod val="75000"/>
                  </a:srgb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"/>
              </a:rPr>
              <a:t>Диктант:</a:t>
            </a:r>
            <a:r>
              <a:rPr lang="ru-RU" sz="3700" b="1" dirty="0">
                <a:solidFill>
                  <a:srgbClr val="DA1F28">
                    <a:lumMod val="75000"/>
                  </a:srgb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Lucida Sans Unicode"/>
              </a:rPr>
              <a:t>  « Проверь себя»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C8DC59-B689-4957-921E-D16D47EF0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0" indent="-256032" algn="ctr"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r>
              <a:rPr lang="ru-RU" sz="2700" b="1" dirty="0">
                <a:solidFill>
                  <a:srgbClr val="39639D"/>
                </a:solidFill>
                <a:latin typeface="Lucida Sans Unicode"/>
              </a:rPr>
              <a:t>Таблица ответов.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None/>
            </a:pPr>
            <a:r>
              <a:rPr lang="ru-RU" sz="2700" dirty="0">
                <a:solidFill>
                  <a:prstClr val="black"/>
                </a:solidFill>
                <a:latin typeface="Lucida Sans Unicode"/>
              </a:rPr>
              <a:t>  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39639D"/>
                </a:solidFill>
                <a:latin typeface="Lucida Sans Unicode"/>
              </a:rPr>
              <a:t>1     2  3  4     5     6    7    8     9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700" dirty="0">
                <a:solidFill>
                  <a:srgbClr val="DA1F28">
                    <a:lumMod val="75000"/>
                  </a:srgbClr>
                </a:solidFill>
                <a:latin typeface="Lucida Sans Unicode"/>
              </a:rPr>
              <a:t>Д    Ж  О  Н    </a:t>
            </a:r>
            <a:r>
              <a:rPr lang="ru-RU" sz="2700" dirty="0" err="1">
                <a:solidFill>
                  <a:srgbClr val="DA1F28">
                    <a:lumMod val="75000"/>
                  </a:srgbClr>
                </a:solidFill>
                <a:latin typeface="Lucida Sans Unicode"/>
              </a:rPr>
              <a:t>Н</a:t>
            </a:r>
            <a:r>
              <a:rPr lang="ru-RU" sz="2700" dirty="0">
                <a:solidFill>
                  <a:srgbClr val="DA1F28">
                    <a:lumMod val="75000"/>
                  </a:srgbClr>
                </a:solidFill>
                <a:latin typeface="Lucida Sans Unicode"/>
              </a:rPr>
              <a:t>     Е    П    Е      Р</a:t>
            </a:r>
          </a:p>
          <a:p>
            <a:pPr marL="365760" lvl="0" indent="-256032">
              <a:spcBef>
                <a:spcPts val="400"/>
              </a:spcBef>
              <a:buClr>
                <a:srgbClr val="2DA2BF"/>
              </a:buClr>
              <a:buSzPct val="68000"/>
              <a:buFont typeface="Wingdings 3"/>
              <a:buChar char=""/>
            </a:pPr>
            <a:r>
              <a:rPr lang="ru-RU" sz="2400" dirty="0">
                <a:solidFill>
                  <a:srgbClr val="39639D"/>
                </a:solidFill>
                <a:latin typeface="Lucida Sans Unicode"/>
              </a:rPr>
              <a:t>1/3</a:t>
            </a:r>
            <a:r>
              <a:rPr lang="ru-RU" sz="2200" dirty="0">
                <a:solidFill>
                  <a:srgbClr val="39639D"/>
                </a:solidFill>
                <a:latin typeface="Lucida Sans Unicode"/>
              </a:rPr>
              <a:t>   </a:t>
            </a:r>
            <a:r>
              <a:rPr lang="ru-RU" sz="2700" dirty="0">
                <a:solidFill>
                  <a:srgbClr val="39639D"/>
                </a:solidFill>
                <a:latin typeface="Lucida Sans Unicode"/>
              </a:rPr>
              <a:t>2  3 -1   -1  100  1  100    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362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4FA80F-021C-452A-8CBE-92AD5857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Историческая справка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095D2C-06B3-4DE0-B70D-A90587B12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Джону Неперу принадлежит сам термин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 «логарифм», который он перевел как «искусственное число». Джон Непер –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 шотландец. В 16 лет отправился на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 континент, где в течение пяти лет в                    различных университетах Европы                                    изучал математику и другие науки.                           Затем он серьезно занимался астрономией и математикой. К идее логарифмических вычислений Непер пришел еще в 80-х годах XVI века, однако опубликовал свои таблицы только в 1614 году, после 25-летних вычислений. Они вышли под названием «Описание чудесных логарифмических таблиц». </a:t>
            </a:r>
          </a:p>
          <a:p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AC2A2B2-41EA-486D-B538-6212A7C7C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248" y="1600200"/>
            <a:ext cx="2122056" cy="24399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710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repl"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647</Words>
  <Application>Microsoft Office PowerPoint</Application>
  <PresentationFormat>Экран (4:3)</PresentationFormat>
  <Paragraphs>96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Arial</vt:lpstr>
      <vt:lpstr>Calibri</vt:lpstr>
      <vt:lpstr>Cambria Math</vt:lpstr>
      <vt:lpstr>Candara</vt:lpstr>
      <vt:lpstr>Century</vt:lpstr>
      <vt:lpstr>Constantia</vt:lpstr>
      <vt:lpstr>Lucida Sans Unicode</vt:lpstr>
      <vt:lpstr>Monotype Corsiva</vt:lpstr>
      <vt:lpstr>Times New Roman</vt:lpstr>
      <vt:lpstr>Wingdings 3</vt:lpstr>
      <vt:lpstr>Тема Office</vt:lpstr>
      <vt:lpstr>Специальное оформление</vt:lpstr>
      <vt:lpstr>Equation</vt:lpstr>
      <vt:lpstr> «Логарифмические уравнения и неравенства» </vt:lpstr>
      <vt:lpstr>Рисуем погоду настроения в начале урока (тучка, облачко, солнышко).  </vt:lpstr>
      <vt:lpstr>Презентация PowerPoint</vt:lpstr>
      <vt:lpstr>Презентация PowerPoint</vt:lpstr>
      <vt:lpstr>                                                                                11класс</vt:lpstr>
      <vt:lpstr>Методы решения логарифмических уравнений</vt:lpstr>
      <vt:lpstr>Решение простейших логарифмических неравенств</vt:lpstr>
      <vt:lpstr>Диктант:  « Проверь себя»</vt:lpstr>
      <vt:lpstr>Историческая справка</vt:lpstr>
      <vt:lpstr>Смотри не ошибись!                 11класс</vt:lpstr>
      <vt:lpstr>Математический поединок </vt:lpstr>
      <vt:lpstr>Проверяй!</vt:lpstr>
      <vt:lpstr>Логарифмическая загадка </vt:lpstr>
      <vt:lpstr>Да или нет ???</vt:lpstr>
      <vt:lpstr>Мини – экзамен. </vt:lpstr>
      <vt:lpstr>Ответы:</vt:lpstr>
      <vt:lpstr>Рефлексия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Admin</dc:creator>
  <cp:lastModifiedBy>Admin</cp:lastModifiedBy>
  <cp:revision>47</cp:revision>
  <dcterms:created xsi:type="dcterms:W3CDTF">2011-11-28T19:44:49Z</dcterms:created>
  <dcterms:modified xsi:type="dcterms:W3CDTF">2024-04-23T04:14:19Z</dcterms:modified>
</cp:coreProperties>
</file>