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7" r:id="rId3"/>
    <p:sldId id="324" r:id="rId4"/>
    <p:sldId id="264" r:id="rId5"/>
    <p:sldId id="323" r:id="rId6"/>
    <p:sldId id="258" r:id="rId7"/>
    <p:sldId id="265" r:id="rId8"/>
    <p:sldId id="266" r:id="rId9"/>
    <p:sldId id="267" r:id="rId10"/>
    <p:sldId id="268" r:id="rId11"/>
    <p:sldId id="269" r:id="rId12"/>
    <p:sldId id="272" r:id="rId13"/>
    <p:sldId id="289" r:id="rId14"/>
    <p:sldId id="281" r:id="rId15"/>
    <p:sldId id="282" r:id="rId16"/>
    <p:sldId id="325" r:id="rId17"/>
    <p:sldId id="283" r:id="rId18"/>
    <p:sldId id="284" r:id="rId19"/>
    <p:sldId id="285" r:id="rId20"/>
    <p:sldId id="286" r:id="rId21"/>
    <p:sldId id="291" r:id="rId22"/>
    <p:sldId id="293" r:id="rId23"/>
    <p:sldId id="295" r:id="rId24"/>
    <p:sldId id="306" r:id="rId25"/>
    <p:sldId id="297" r:id="rId26"/>
    <p:sldId id="298" r:id="rId27"/>
    <p:sldId id="299" r:id="rId28"/>
    <p:sldId id="300" r:id="rId29"/>
    <p:sldId id="301" r:id="rId30"/>
    <p:sldId id="303" r:id="rId31"/>
    <p:sldId id="304" r:id="rId32"/>
    <p:sldId id="302" r:id="rId33"/>
    <p:sldId id="305" r:id="rId34"/>
    <p:sldId id="331" r:id="rId35"/>
    <p:sldId id="329" r:id="rId36"/>
    <p:sldId id="327" r:id="rId37"/>
    <p:sldId id="328" r:id="rId3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BF1E8"/>
    <a:srgbClr val="362900"/>
    <a:srgbClr val="B2B2B2"/>
    <a:srgbClr val="202020"/>
    <a:srgbClr val="323232"/>
    <a:srgbClr val="CC3300"/>
    <a:srgbClr val="CC0000"/>
    <a:srgbClr val="FF3300"/>
    <a:srgbClr val="990000"/>
    <a:srgbClr val="FF8D41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425" autoAdjust="0"/>
    <p:restoredTop sz="94660" autoAdjust="0"/>
  </p:normalViewPr>
  <p:slideViewPr>
    <p:cSldViewPr snapToGrid="0" showGuides="1">
      <p:cViewPr varScale="1">
        <p:scale>
          <a:sx n="110" d="100"/>
          <a:sy n="110" d="100"/>
        </p:scale>
        <p:origin x="-114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01686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1505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pPr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pPr/>
              <a:t>4/24/2024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0.png"/><Relationship Id="rId7" Type="http://schemas.openxmlformats.org/officeDocument/2006/relationships/image" Target="../media/image1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524000" y="1045845"/>
            <a:ext cx="9144000" cy="3492500"/>
          </a:xfrm>
        </p:spPr>
        <p:txBody>
          <a:bodyPr>
            <a:normAutofit fontScale="90000"/>
          </a:bodyPr>
          <a:lstStyle/>
          <a:p>
            <a: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  <a:t>ПРЕЗЕНТАЦИЯ</a:t>
            </a:r>
            <a:b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  <a:t>логопедического проекта</a:t>
            </a:r>
            <a:b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  <a:t>«Развитие речи ребенка с помощью сказок»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524000" y="4727575"/>
            <a:ext cx="9144000" cy="1600835"/>
          </a:xfrm>
        </p:spPr>
        <p:txBody>
          <a:bodyPr/>
          <a:lstStyle/>
          <a:p>
            <a: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  <a:t>подготовила :</a:t>
            </a:r>
          </a:p>
          <a:p>
            <a: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  <a:t>учитель -логопед </a:t>
            </a:r>
            <a:r>
              <a:rPr lang="ru-RU" altLang="en-US" b="1" dirty="0" smtClean="0">
                <a:solidFill>
                  <a:schemeClr val="accent2">
                    <a:lumMod val="50000"/>
                  </a:schemeClr>
                </a:solidFill>
              </a:rPr>
              <a:t>ГБДОУ </a:t>
            </a:r>
            <a:r>
              <a:rPr lang="ru-RU" altLang="en-US" b="1" dirty="0">
                <a:solidFill>
                  <a:schemeClr val="accent2">
                    <a:lumMod val="50000"/>
                  </a:schemeClr>
                </a:solidFill>
              </a:rPr>
              <a:t>ЛНР №2 «Мечта»</a:t>
            </a:r>
          </a:p>
          <a:p>
            <a:r>
              <a:rPr lang="ru-RU" altLang="en-US" sz="2800" b="1" dirty="0" err="1">
                <a:solidFill>
                  <a:schemeClr val="accent2">
                    <a:lumMod val="50000"/>
                  </a:schemeClr>
                </a:solidFill>
              </a:rPr>
              <a:t>Семений</a:t>
            </a:r>
            <a:r>
              <a:rPr lang="ru-RU" altLang="en-US" sz="2800" b="1" dirty="0">
                <a:solidFill>
                  <a:schemeClr val="accent2">
                    <a:lumMod val="50000"/>
                  </a:schemeClr>
                </a:solidFill>
              </a:rPr>
              <a:t> Ирина Васильевна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56654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2.Основной этап</a:t>
            </a:r>
            <a:br>
              <a:rPr lang="ru-RU" altLang="en-US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Цель: реализация проекта в коррекционно-развивающем процессе.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457200"/>
            <a:r>
              <a:rPr lang="ru-RU" altLang="en-US" b="1"/>
              <a:t>«Путешествие по стране сказок» - более глубокое познание сказочного мира. </a:t>
            </a:r>
          </a:p>
          <a:p>
            <a:pPr indent="457200"/>
            <a:r>
              <a:rPr lang="ru-RU" altLang="en-US" b="1"/>
              <a:t>Чтение и театрализация произведений, этюды, дидактические, словесные и подвижные игры, выполнение творческих работ, консультации для родителей, обогащение среды группы новыми видами театра, настольно -печатными играми.</a:t>
            </a:r>
          </a:p>
          <a:p>
            <a:pPr indent="457200"/>
            <a:endParaRPr lang="ru-RU" altLang="en-US" b="1"/>
          </a:p>
          <a:p>
            <a:pPr indent="457200" algn="ctr"/>
            <a:r>
              <a:rPr lang="ru-RU" altLang="en-US" b="1"/>
              <a:t>Основной этап длится 7 недель.  </a:t>
            </a:r>
          </a:p>
          <a:p>
            <a:pPr indent="457200" algn="ctr"/>
            <a:r>
              <a:rPr lang="ru-RU" altLang="en-US" b="1"/>
              <a:t>1 день в неделю посвящен реализации проекта.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Сказка «Колобок»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98475" y="1346835"/>
            <a:ext cx="4775835" cy="47504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altLang="en-US" b="1" dirty="0"/>
              <a:t> Задачи: у</a:t>
            </a:r>
            <a:r>
              <a:rPr lang="ru-RU" altLang="en-US" b="1" dirty="0">
                <a:solidFill>
                  <a:schemeClr val="tx1"/>
                </a:solidFill>
              </a:rPr>
              <a:t>чить пересказывать знакомую сказку связно и последовательно, передавать </a:t>
            </a:r>
            <a:r>
              <a:rPr lang="ru-RU" altLang="en-US" b="1" dirty="0"/>
              <a:t>эмоциональное состояние и голос героев, повадки животных, развивать речь с помощью </a:t>
            </a:r>
            <a:r>
              <a:rPr lang="ru-RU" altLang="en-US" b="1" dirty="0" err="1"/>
              <a:t>проговоривания</a:t>
            </a:r>
            <a:r>
              <a:rPr lang="ru-RU" altLang="en-US" b="1" dirty="0"/>
              <a:t> </a:t>
            </a:r>
            <a:r>
              <a:rPr lang="ru-RU" altLang="en-US" b="1" dirty="0" err="1"/>
              <a:t>д</a:t>
            </a:r>
            <a:r>
              <a:rPr lang="ru-RU" altLang="en-US" b="1" dirty="0" err="1">
                <a:sym typeface="+mn-ea"/>
              </a:rPr>
              <a:t>иалогов,пения</a:t>
            </a:r>
            <a:r>
              <a:rPr lang="ru-RU" altLang="en-US" b="1" dirty="0">
                <a:sym typeface="+mn-ea"/>
              </a:rPr>
              <a:t> песен и ритмичных повторов  в сказке, развивать координацию движения.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310" y="1243965"/>
            <a:ext cx="6677025" cy="494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>
                <a:solidFill>
                  <a:schemeClr val="accent2">
                    <a:lumMod val="50000"/>
                  </a:schemeClr>
                </a:solidFill>
              </a:rPr>
              <a:t>              Словарная </a:t>
            </a:r>
            <a:r>
              <a:rPr lang="ru-RU" altLang="en-US" dirty="0">
                <a:solidFill>
                  <a:schemeClr val="accent2">
                    <a:lumMod val="50000"/>
                  </a:schemeClr>
                </a:solidFill>
              </a:rPr>
              <a:t>работа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219201"/>
            <a:ext cx="3488055" cy="4958080"/>
          </a:xfrm>
        </p:spPr>
        <p:txBody>
          <a:bodyPr>
            <a:normAutofit fontScale="85000" lnSpcReduction="10000"/>
          </a:bodyPr>
          <a:lstStyle/>
          <a:p>
            <a:r>
              <a:rPr lang="ru-RU" altLang="en-US" b="1" dirty="0">
                <a:solidFill>
                  <a:schemeClr val="bg2">
                    <a:lumMod val="10000"/>
                  </a:schemeClr>
                </a:solidFill>
              </a:rPr>
              <a:t>Амбар </a:t>
            </a:r>
            <a:r>
              <a:rPr lang="ru-RU" altLang="en-US" b="1" dirty="0"/>
              <a:t>– холодная постройка для хранения зерна, муки и прочих припасов</a:t>
            </a:r>
            <a:r>
              <a:rPr lang="ru-RU" altLang="en-US" b="1" dirty="0" smtClean="0"/>
              <a:t>.</a:t>
            </a:r>
          </a:p>
          <a:p>
            <a:endParaRPr lang="ru-RU" altLang="en-US" b="1" dirty="0"/>
          </a:p>
          <a:p>
            <a:endParaRPr lang="ru-RU" altLang="en-US" b="1" dirty="0" smtClean="0"/>
          </a:p>
          <a:p>
            <a:r>
              <a:rPr lang="ru-RU" altLang="en-US" b="1" dirty="0"/>
              <a:t>Сусек – место в амбаре в виде ящика. Туда засыпали муку про запас. Когда нечего было есть, люди открывали сусек и брали оттуда запасы. Вот в таком сусеке и скребла бабка из сказки муку, что бы слепить Колобка</a:t>
            </a:r>
          </a:p>
        </p:txBody>
      </p:sp>
      <p:pic>
        <p:nvPicPr>
          <p:cNvPr id="4" name="Изображение 3" descr="scale_1200 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9418" y="386381"/>
            <a:ext cx="3976275" cy="3103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730" y="3387144"/>
            <a:ext cx="3977558" cy="2988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dirty="0" err="1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Нейродорожка</a:t>
            </a:r>
            <a:r>
              <a:rPr lang="ru-RU" altLang="en-US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 </a:t>
            </a:r>
            <a:r>
              <a:rPr lang="ru-RU" altLang="en-US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«Колобок»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528035" y="1584009"/>
            <a:ext cx="11201686" cy="4593272"/>
          </a:xfrm>
        </p:spPr>
        <p:txBody>
          <a:bodyPr>
            <a:noAutofit/>
          </a:bodyPr>
          <a:lstStyle/>
          <a:p>
            <a:r>
              <a:rPr lang="ru-RU" altLang="en-US" sz="2500" b="1" dirty="0"/>
              <a:t>Колобок, колобок, тёплый и румяный. </a:t>
            </a:r>
            <a:endParaRPr lang="ru-RU" altLang="en-US" sz="2500" b="1" dirty="0" smtClean="0"/>
          </a:p>
          <a:p>
            <a:r>
              <a:rPr lang="ru-RU" altLang="en-US" sz="2500" b="1" dirty="0" smtClean="0"/>
              <a:t>Прыг </a:t>
            </a:r>
            <a:r>
              <a:rPr lang="ru-RU" altLang="en-US" sz="2500" b="1" dirty="0"/>
              <a:t>да скок, прыг да скок, </a:t>
            </a:r>
            <a:endParaRPr lang="ru-RU" altLang="en-US" sz="2500" b="1" dirty="0" smtClean="0"/>
          </a:p>
          <a:p>
            <a:r>
              <a:rPr lang="ru-RU" altLang="en-US" sz="2500" b="1" dirty="0"/>
              <a:t>П</a:t>
            </a:r>
            <a:r>
              <a:rPr lang="ru-RU" altLang="en-US" sz="2500" b="1" dirty="0" smtClean="0"/>
              <a:t>рипустился </a:t>
            </a:r>
            <a:r>
              <a:rPr lang="ru-RU" altLang="en-US" sz="2500" b="1" dirty="0"/>
              <a:t>наш </a:t>
            </a:r>
            <a:r>
              <a:rPr lang="ru-RU" altLang="en-US" sz="2500" b="1" dirty="0" smtClean="0"/>
              <a:t>дружок</a:t>
            </a:r>
            <a:endParaRPr lang="ru-RU" altLang="en-US" sz="2500" b="1" dirty="0"/>
          </a:p>
          <a:p>
            <a:r>
              <a:rPr lang="ru-RU" altLang="en-US" sz="2500" b="1" dirty="0"/>
              <a:t>То направо повернул, </a:t>
            </a:r>
            <a:endParaRPr lang="ru-RU" altLang="en-US" sz="2500" b="1" dirty="0" smtClean="0"/>
          </a:p>
          <a:p>
            <a:r>
              <a:rPr lang="ru-RU" altLang="en-US" sz="2500" b="1" dirty="0"/>
              <a:t>Т</a:t>
            </a:r>
            <a:r>
              <a:rPr lang="ru-RU" altLang="en-US" sz="2500" b="1" dirty="0" smtClean="0"/>
              <a:t>о </a:t>
            </a:r>
            <a:r>
              <a:rPr lang="ru-RU" altLang="en-US" sz="2500" b="1" dirty="0"/>
              <a:t>налево он свернул, </a:t>
            </a:r>
            <a:endParaRPr lang="ru-RU" altLang="en-US" sz="2500" b="1" dirty="0" smtClean="0"/>
          </a:p>
          <a:p>
            <a:r>
              <a:rPr lang="ru-RU" altLang="en-US" sz="2500" b="1" dirty="0" smtClean="0"/>
              <a:t>То </a:t>
            </a:r>
            <a:r>
              <a:rPr lang="ru-RU" altLang="en-US" sz="2500" b="1" dirty="0"/>
              <a:t>с листочком закрутился, </a:t>
            </a:r>
            <a:endParaRPr lang="ru-RU" altLang="en-US" sz="2500" b="1" dirty="0" smtClean="0"/>
          </a:p>
          <a:p>
            <a:r>
              <a:rPr lang="ru-RU" altLang="en-US" sz="2500" b="1" dirty="0" smtClean="0"/>
              <a:t>То </a:t>
            </a:r>
            <a:r>
              <a:rPr lang="ru-RU" altLang="en-US" sz="2500" b="1" dirty="0"/>
              <a:t>с бельчонком подружился. </a:t>
            </a:r>
            <a:endParaRPr lang="ru-RU" altLang="en-US" sz="2500" b="1" dirty="0" smtClean="0"/>
          </a:p>
          <a:p>
            <a:r>
              <a:rPr lang="ru-RU" altLang="en-US" sz="2500" b="1" dirty="0" smtClean="0"/>
              <a:t>Покатился </a:t>
            </a:r>
            <a:r>
              <a:rPr lang="ru-RU" altLang="en-US" sz="2500" b="1" dirty="0"/>
              <a:t>по дорожке, </a:t>
            </a:r>
            <a:endParaRPr lang="ru-RU" altLang="en-US" sz="2500" b="1" dirty="0" smtClean="0"/>
          </a:p>
          <a:p>
            <a:r>
              <a:rPr lang="ru-RU" altLang="en-US" sz="2500" b="1" dirty="0" smtClean="0"/>
              <a:t>И </a:t>
            </a:r>
            <a:r>
              <a:rPr lang="ru-RU" altLang="en-US" sz="2500" b="1" dirty="0"/>
              <a:t>попал он к нам в ладошки.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392779"/>
            <a:ext cx="5986473" cy="4784501"/>
          </a:xfrm>
          <a:prstGeom prst="rect">
            <a:avLst/>
          </a:prstGeom>
        </p:spPr>
      </p:pic>
      <p:pic>
        <p:nvPicPr>
          <p:cNvPr id="25602" name="Picture 2" descr="https://grizly.club/uploads/posts/2022-12/1671008547_grizly-club-p-kolobok-png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8738" y="1582504"/>
            <a:ext cx="2285699" cy="1542847"/>
          </a:xfrm>
          <a:prstGeom prst="rect">
            <a:avLst/>
          </a:prstGeom>
          <a:noFill/>
        </p:spPr>
      </p:pic>
      <p:pic>
        <p:nvPicPr>
          <p:cNvPr id="6" name="Picture 2" descr="https://grizly.club/uploads/posts/2022-12/1671008547_grizly-club-p-kolobok-png-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34723" y="1510617"/>
            <a:ext cx="2285699" cy="1542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Сказка «Заюшкина  избушка» 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89245" y="1384935"/>
            <a:ext cx="6018530" cy="435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Текстовое поле 99"/>
          <p:cNvSpPr txBox="1"/>
          <p:nvPr/>
        </p:nvSpPr>
        <p:spPr>
          <a:xfrm>
            <a:off x="520700" y="1384935"/>
            <a:ext cx="4576445" cy="476758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ru-RU" altLang="en-US" sz="28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Задачи: у</a:t>
            </a:r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чить пересказывать сказку от лица персонажей, передавать эмоциональное </a:t>
            </a:r>
          </a:p>
          <a:p>
            <a:r>
              <a:rPr lang="en-US" sz="28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состояние героев, голос и повадки животных</a:t>
            </a:r>
            <a:r>
              <a:rPr lang="ru-RU" altLang="en-US" sz="2800" b="0">
                <a:solidFill>
                  <a:srgbClr val="000000"/>
                </a:solidFill>
                <a:latin typeface="Times New Roman" panose="02020603050405020304" charset="0"/>
                <a:ea typeface="SimSun" panose="02010600030101010101" pitchFamily="2" charset="-122"/>
              </a:rPr>
              <a:t>, подбирать признаки к предметным картинкам,  знакомить с малознакомыми словами.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855470"/>
          </a:xfrm>
        </p:spPr>
        <p:txBody>
          <a:bodyPr/>
          <a:lstStyle/>
          <a:p>
            <a:pPr algn="ctr"/>
            <a:r>
              <a:rPr lang="ru-RU" altLang="en-US" sz="3600">
                <a:solidFill>
                  <a:schemeClr val="accent2">
                    <a:lumMod val="50000"/>
                  </a:schemeClr>
                </a:solidFill>
              </a:rPr>
              <a:t>Мимические упражнения:  изобразить хитрую лису,грустного зайца, храброго петуха, испуганную лису, радостного зайца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15.jpg"/>
          <p:cNvPicPr>
            <a:picLocks noChangeAspect="1"/>
          </p:cNvPicPr>
          <p:nvPr/>
        </p:nvPicPr>
        <p:blipFill>
          <a:blip r:embed="rId2"/>
          <a:srcRect b="14295"/>
          <a:stretch>
            <a:fillRect/>
          </a:stretch>
        </p:blipFill>
        <p:spPr>
          <a:xfrm>
            <a:off x="1290316" y="3891878"/>
            <a:ext cx="5037551" cy="2923990"/>
          </a:xfrm>
          <a:prstGeom prst="rect">
            <a:avLst/>
          </a:prstGeom>
          <a:solidFill>
            <a:schemeClr val="accent2">
              <a:lumMod val="40000"/>
              <a:lumOff val="60000"/>
              <a:alpha val="23000"/>
            </a:schemeClr>
          </a:solidFill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 descr="img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642" y="995292"/>
            <a:ext cx="5864675" cy="439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img20.jpg"/>
          <p:cNvPicPr>
            <a:picLocks noChangeAspect="1"/>
          </p:cNvPicPr>
          <p:nvPr/>
        </p:nvPicPr>
        <p:blipFill rotWithShape="1">
          <a:blip r:embed="rId4"/>
          <a:srcRect l="3366" t="-1053" r="12112" b="11488"/>
          <a:stretch/>
        </p:blipFill>
        <p:spPr>
          <a:xfrm>
            <a:off x="553791" y="219809"/>
            <a:ext cx="4623515" cy="367451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49317" y="3078050"/>
            <a:ext cx="203379" cy="3240579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Словарная работа</a:t>
            </a:r>
          </a:p>
        </p:txBody>
      </p:sp>
      <p:pic>
        <p:nvPicPr>
          <p:cNvPr id="4" name="Замещающее содержимое 3" descr="scale_1200 (3)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1415" y="1252855"/>
            <a:ext cx="6563995" cy="485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Текстовое поле 99"/>
          <p:cNvSpPr txBox="1"/>
          <p:nvPr/>
        </p:nvSpPr>
        <p:spPr>
          <a:xfrm>
            <a:off x="469265" y="1584325"/>
            <a:ext cx="4399280" cy="452247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Лубяная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избушка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―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значит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сделанная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из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луба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.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Луб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―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это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древесная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кора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с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длинными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 </a:t>
            </a:r>
            <a:r>
              <a:rPr lang="en-US" sz="2800" b="0" dirty="0" err="1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волокнами</a:t>
            </a:r>
            <a:r>
              <a:rPr lang="en-US" sz="2800" b="0" dirty="0">
                <a:solidFill>
                  <a:srgbClr val="000000"/>
                </a:solidFill>
                <a:latin typeface="Helvetica" charset="0"/>
                <a:ea typeface="SimSun" panose="02010600030101010101" pitchFamily="2" charset="-122"/>
              </a:rPr>
              <a:t>. </a:t>
            </a:r>
            <a:endParaRPr lang="en-US" altLang="en-US" sz="2800" b="0" dirty="0">
              <a:solidFill>
                <a:srgbClr val="000000"/>
              </a:solidFill>
              <a:latin typeface="Helvetica" charset="0"/>
              <a:ea typeface="SimSun" panose="02010600030101010101" pitchFamily="2" charset="-122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046220" y="8972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Сказка «Теремок»</a:t>
            </a:r>
            <a:r>
              <a:rPr lang="ru-RU" altLang="en-US"/>
              <a:t>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358775" y="1170305"/>
            <a:ext cx="4909820" cy="5283835"/>
          </a:xfrm>
        </p:spPr>
        <p:txBody>
          <a:bodyPr/>
          <a:lstStyle/>
          <a:p>
            <a:r>
              <a:rPr lang="ru-RU" altLang="en-US" b="1" dirty="0"/>
              <a:t>Задачи: Учить пересказывать сказку от лица персонажей, передавать эмоциональное состояние героев, голос и повадки животных; совершенствовать </a:t>
            </a:r>
            <a:r>
              <a:rPr lang="ru-RU" altLang="en-US" b="1" dirty="0" err="1"/>
              <a:t>лексико</a:t>
            </a:r>
            <a:r>
              <a:rPr lang="ru-RU" altLang="en-US" b="1" dirty="0"/>
              <a:t> грамматический строй речи, развивать словарь антонимов, </a:t>
            </a:r>
            <a:r>
              <a:rPr lang="ru-RU" altLang="en-US" b="1" dirty="0">
                <a:sym typeface="+mn-ea"/>
              </a:rPr>
              <a:t>развивать речь с помощью </a:t>
            </a:r>
            <a:r>
              <a:rPr lang="ru-RU" altLang="en-US" b="1" dirty="0" smtClean="0">
                <a:sym typeface="+mn-ea"/>
              </a:rPr>
              <a:t>проговаривания </a:t>
            </a:r>
            <a:r>
              <a:rPr lang="ru-RU" altLang="en-US" b="1" dirty="0">
                <a:sym typeface="+mn-ea"/>
              </a:rPr>
              <a:t>ритмичных повторов, </a:t>
            </a:r>
            <a:r>
              <a:rPr lang="ru-RU" altLang="en-US" b="1" dirty="0"/>
              <a:t>развивать мелкую моторику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640" y="1170305"/>
            <a:ext cx="5876290" cy="542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7690" y="212090"/>
            <a:ext cx="8973185" cy="6433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1653" y="307076"/>
            <a:ext cx="10265434" cy="6261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Речевая игра «Закончи предложение» </a:t>
            </a:r>
            <a:br>
              <a:rPr lang="ru-RU" altLang="en-US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(накопление словаря антонимов)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2423795" y="1825625"/>
            <a:ext cx="8310245" cy="4351655"/>
          </a:xfrm>
        </p:spPr>
        <p:txBody>
          <a:bodyPr/>
          <a:lstStyle/>
          <a:p>
            <a:pPr algn="l"/>
            <a:r>
              <a:rPr lang="ru-RU" altLang="en-US" b="1"/>
              <a:t>Заяц летом серый, а зимой…(</a:t>
            </a:r>
            <a:r>
              <a:rPr lang="ru-RU" altLang="en-US" b="1" i="1"/>
              <a:t>белый</a:t>
            </a:r>
            <a:r>
              <a:rPr lang="ru-RU" altLang="en-US" b="1"/>
              <a:t>) </a:t>
            </a:r>
          </a:p>
          <a:p>
            <a:pPr algn="l"/>
            <a:r>
              <a:rPr lang="ru-RU" altLang="en-US" b="1"/>
              <a:t>У зайца уши длинные, а у медведя…(</a:t>
            </a:r>
            <a:r>
              <a:rPr lang="ru-RU" altLang="en-US" b="1" i="1"/>
              <a:t>короткие</a:t>
            </a:r>
            <a:r>
              <a:rPr lang="ru-RU" altLang="en-US" b="1"/>
              <a:t>) </a:t>
            </a:r>
          </a:p>
          <a:p>
            <a:pPr algn="l"/>
            <a:r>
              <a:rPr lang="ru-RU" altLang="en-US" b="1"/>
              <a:t>Мышка маленькая, а медведь…(</a:t>
            </a:r>
            <a:r>
              <a:rPr lang="ru-RU" altLang="en-US" b="1" i="1"/>
              <a:t>большой</a:t>
            </a:r>
            <a:r>
              <a:rPr lang="ru-RU" altLang="en-US" b="1"/>
              <a:t>) </a:t>
            </a:r>
          </a:p>
          <a:p>
            <a:pPr algn="l"/>
            <a:r>
              <a:rPr lang="ru-RU" altLang="en-US" b="1"/>
              <a:t>Лиса живет в норе, а волк…(</a:t>
            </a:r>
            <a:r>
              <a:rPr lang="ru-RU" altLang="en-US" b="1" i="1"/>
              <a:t>в логове</a:t>
            </a:r>
            <a:r>
              <a:rPr lang="ru-RU" altLang="en-US" b="1"/>
              <a:t>) </a:t>
            </a:r>
          </a:p>
          <a:p>
            <a:pPr algn="l"/>
            <a:r>
              <a:rPr lang="ru-RU" altLang="en-US" b="1"/>
              <a:t>Заяц травоядное животное, а волк…(</a:t>
            </a:r>
            <a:r>
              <a:rPr lang="ru-RU" altLang="en-US" b="1" i="1"/>
              <a:t>хищное</a:t>
            </a:r>
            <a:r>
              <a:rPr lang="ru-RU" altLang="en-US" b="1"/>
              <a:t>) </a:t>
            </a:r>
          </a:p>
          <a:p>
            <a:pPr algn="l"/>
            <a:r>
              <a:rPr lang="ru-RU" altLang="en-US" b="1"/>
              <a:t>У зайца хвост короткий, а у лисы…(</a:t>
            </a:r>
            <a:r>
              <a:rPr lang="ru-RU" altLang="en-US" b="1" i="1"/>
              <a:t>длинный</a:t>
            </a:r>
            <a:r>
              <a:rPr lang="ru-RU" altLang="en-US" b="1"/>
              <a:t>) </a:t>
            </a:r>
          </a:p>
          <a:p>
            <a:pPr algn="l"/>
            <a:r>
              <a:rPr lang="ru-RU" altLang="en-US" b="1"/>
              <a:t>Волк зимой охотится, а медведь…(</a:t>
            </a:r>
            <a:r>
              <a:rPr lang="ru-RU" altLang="en-US" b="1" i="1"/>
              <a:t>спит</a:t>
            </a:r>
            <a:r>
              <a:rPr lang="ru-RU" altLang="en-US" b="1"/>
              <a:t>)</a:t>
            </a:r>
            <a:r>
              <a:rPr lang="ru-RU" alt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Сказка«Вершки и корешки»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45770" y="1422400"/>
            <a:ext cx="5527040" cy="4754880"/>
          </a:xfrm>
        </p:spPr>
        <p:txBody>
          <a:bodyPr>
            <a:normAutofit/>
          </a:bodyPr>
          <a:lstStyle/>
          <a:p>
            <a:r>
              <a:rPr lang="ru-RU" altLang="en-US" b="1" dirty="0"/>
              <a:t>Задачи: Учить пересказывать сказку от лица персонажей, передавать эмоциональное состояние и голос героев, закрепить знание детей о диких животных, совершенствовать </a:t>
            </a:r>
            <a:r>
              <a:rPr lang="ru-RU" altLang="en-US" b="1" dirty="0" err="1"/>
              <a:t>лексико</a:t>
            </a:r>
            <a:r>
              <a:rPr lang="ru-RU" altLang="en-US" b="1" dirty="0"/>
              <a:t> грамматический строй речи, получение навыка разделения объектов на продукты питания и несъедобные вещи, расширение представления об окружающих предметах.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895" y="1266825"/>
            <a:ext cx="5380355" cy="5066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>
                <a:solidFill>
                  <a:schemeClr val="accent2">
                    <a:lumMod val="50000"/>
                  </a:schemeClr>
                </a:solidFill>
              </a:rPr>
              <a:t>    </a:t>
            </a: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Игра найди </a:t>
            </a:r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пару </a:t>
            </a: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«Вершки-корешки</a:t>
            </a:r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518" y="1854465"/>
            <a:ext cx="5903081" cy="25236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857" y="3822373"/>
            <a:ext cx="5413717" cy="27678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3532" y="1996225"/>
            <a:ext cx="408336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Раскрась ту часть, </a:t>
            </a:r>
            <a:b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которую можно </a:t>
            </a:r>
            <a:endParaRPr lang="ru-RU" altLang="en-US" sz="3600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употреблять </a:t>
            </a:r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в пищу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Сказка «Гуси – Лебеди»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297305"/>
            <a:ext cx="5327015" cy="4879975"/>
          </a:xfrm>
        </p:spPr>
        <p:txBody>
          <a:bodyPr/>
          <a:lstStyle/>
          <a:p>
            <a:r>
              <a:rPr lang="ru-RU" altLang="en-US" b="1" dirty="0"/>
              <a:t>Задачи: Развивать грамматический строй речи, слуховое внимание, память, интонационную выразительность и связную речь, совершенствовать согласование сущ. с числительными, учить образовывать относительные прилагательные из существительных 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t="12566"/>
          <a:stretch>
            <a:fillRect/>
          </a:stretch>
        </p:blipFill>
        <p:spPr>
          <a:xfrm>
            <a:off x="6856730" y="1297305"/>
            <a:ext cx="4897120" cy="5324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559435"/>
            <a:ext cx="10515600" cy="1265555"/>
          </a:xfrm>
        </p:spPr>
        <p:txBody>
          <a:bodyPr>
            <a:normAutofit/>
          </a:bodyPr>
          <a:lstStyle/>
          <a:p>
            <a:r>
              <a:rPr lang="ru-RU" altLang="en-US" dirty="0" smtClean="0"/>
              <a:t>    </a:t>
            </a: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Речевая</a:t>
            </a:r>
            <a:r>
              <a:rPr lang="ru-RU" altLang="en-US" sz="3600" dirty="0" smtClean="0"/>
              <a:t> </a:t>
            </a: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игра                         </a:t>
            </a:r>
            <a:b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«Сосчитай яблоки» </a:t>
            </a:r>
            <a:r>
              <a:rPr lang="ru-RU" altLang="en-US" sz="3600" dirty="0" smtClean="0"/>
              <a:t>                                  </a:t>
            </a:r>
            <a:endParaRPr lang="ru-RU" altLang="en-US" dirty="0"/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006" y="1932317"/>
            <a:ext cx="5042301" cy="3234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Замещающее содержимое 3"/>
          <p:cNvPicPr>
            <a:picLocks noChangeAspect="1"/>
          </p:cNvPicPr>
          <p:nvPr/>
        </p:nvPicPr>
        <p:blipFill>
          <a:blip r:embed="rId3"/>
          <a:srcRect t="9314"/>
          <a:stretch>
            <a:fillRect/>
          </a:stretch>
        </p:blipFill>
        <p:spPr>
          <a:xfrm>
            <a:off x="5607837" y="2346385"/>
            <a:ext cx="6109606" cy="377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021239" y="1061049"/>
            <a:ext cx="55640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 b="1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Игра «Назови, с чем пирожок </a:t>
            </a:r>
          </a:p>
          <a:p>
            <a:r>
              <a:rPr lang="ru-RU" altLang="en-US" sz="3200" b="1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            и какая начинка» 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Сказка «Три поросенка»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421005" y="1584325"/>
            <a:ext cx="5012690" cy="4592955"/>
          </a:xfrm>
        </p:spPr>
        <p:txBody>
          <a:bodyPr/>
          <a:lstStyle/>
          <a:p>
            <a:r>
              <a:rPr lang="ru-RU" altLang="en-US" b="1"/>
              <a:t>Задачи: Учить пересказывать сказку от лица персонажей, передавать эмоциональное состояние и голос и мимику героев, развить мышление, словарный запас, память и воображение, умения мыслить творчески.</a:t>
            </a: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960" y="1095375"/>
            <a:ext cx="5612765" cy="5386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Д/игра « Сказочные ассоциации»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 descr="-----2"/>
          <p:cNvPicPr>
            <a:picLocks noChangeAspect="1"/>
          </p:cNvPicPr>
          <p:nvPr/>
        </p:nvPicPr>
        <p:blipFill>
          <a:blip r:embed="rId2" cstate="print"/>
          <a:srcRect l="2870" t="8539" r="4099" b="3135"/>
          <a:stretch>
            <a:fillRect/>
          </a:stretch>
        </p:blipFill>
        <p:spPr>
          <a:xfrm>
            <a:off x="1120140" y="1285875"/>
            <a:ext cx="4345940" cy="5284470"/>
          </a:xfrm>
          <a:prstGeom prst="rect">
            <a:avLst/>
          </a:prstGeom>
        </p:spPr>
      </p:pic>
      <p:pic>
        <p:nvPicPr>
          <p:cNvPr id="5" name="Изображение 4" descr="-----6"/>
          <p:cNvPicPr>
            <a:picLocks noChangeAspect="1"/>
          </p:cNvPicPr>
          <p:nvPr/>
        </p:nvPicPr>
        <p:blipFill>
          <a:blip r:embed="rId3" cstate="print"/>
          <a:srcRect t="7236" b="1981"/>
          <a:stretch>
            <a:fillRect/>
          </a:stretch>
        </p:blipFill>
        <p:spPr>
          <a:xfrm>
            <a:off x="6551295" y="1285875"/>
            <a:ext cx="4523740" cy="534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Д/игра « Помоги герою найти свою сказку»</a:t>
            </a:r>
            <a:r>
              <a:rPr lang="ru-RU" altLang="en-US"/>
              <a:t> </a:t>
            </a:r>
          </a:p>
        </p:txBody>
      </p:sp>
      <p:pic>
        <p:nvPicPr>
          <p:cNvPr id="5" name="Рисунок 4" descr="bJ8J7oV8a3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25410" y="3019246"/>
            <a:ext cx="5137503" cy="3088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46053" y="1263110"/>
            <a:ext cx="5823996" cy="3287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Пазлы «Сказочные герои»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 descr="FOGvqu9fXz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70" y="1186815"/>
            <a:ext cx="3233420" cy="2457450"/>
          </a:xfrm>
          <a:prstGeom prst="rect">
            <a:avLst/>
          </a:prstGeom>
        </p:spPr>
      </p:pic>
      <p:pic>
        <p:nvPicPr>
          <p:cNvPr id="5" name="Изображение 4" descr="SW8SeO6Aifc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7675" y="1186815"/>
            <a:ext cx="3476625" cy="2457450"/>
          </a:xfrm>
          <a:prstGeom prst="rect">
            <a:avLst/>
          </a:prstGeom>
        </p:spPr>
      </p:pic>
      <p:pic>
        <p:nvPicPr>
          <p:cNvPr id="6" name="Изображение 5" descr="v9-IDOV0pW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19745" y="1120140"/>
            <a:ext cx="3467735" cy="2457450"/>
          </a:xfrm>
          <a:prstGeom prst="rect">
            <a:avLst/>
          </a:prstGeom>
        </p:spPr>
      </p:pic>
      <p:pic>
        <p:nvPicPr>
          <p:cNvPr id="7" name="Изображение 6" descr="VXEoOgATI0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6570" y="3848100"/>
            <a:ext cx="3233420" cy="2463800"/>
          </a:xfrm>
          <a:prstGeom prst="rect">
            <a:avLst/>
          </a:prstGeom>
        </p:spPr>
      </p:pic>
      <p:pic>
        <p:nvPicPr>
          <p:cNvPr id="8" name="Изображение 7" descr="Xx9FIOmYPAc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58310" y="3848100"/>
            <a:ext cx="3475990" cy="2463165"/>
          </a:xfrm>
          <a:prstGeom prst="rect">
            <a:avLst/>
          </a:prstGeom>
        </p:spPr>
      </p:pic>
      <p:pic>
        <p:nvPicPr>
          <p:cNvPr id="9" name="Изображение 8" descr="xVIJ2QuBFXk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17205" y="3848735"/>
            <a:ext cx="3456305" cy="23158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608" y="258445"/>
            <a:ext cx="11320530" cy="2346325"/>
          </a:xfrm>
        </p:spPr>
        <p:txBody>
          <a:bodyPr>
            <a:normAutofit/>
          </a:bodyPr>
          <a:lstStyle/>
          <a:p>
            <a:pPr algn="ctr"/>
            <a:r>
              <a:rPr lang="ru-RU" altLang="en-US" dirty="0">
                <a:solidFill>
                  <a:schemeClr val="accent2">
                    <a:lumMod val="50000"/>
                  </a:schemeClr>
                </a:solidFill>
              </a:rPr>
              <a:t>3.Заключительный этап</a:t>
            </a:r>
            <a:br>
              <a:rPr lang="ru-RU" altLang="en-US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Цель: </a:t>
            </a:r>
            <a:r>
              <a:rPr lang="ru-RU" altLang="en-US" sz="3600" dirty="0" smtClean="0">
                <a:solidFill>
                  <a:schemeClr val="accent2">
                    <a:lumMod val="50000"/>
                  </a:schemeClr>
                </a:solidFill>
              </a:rPr>
              <a:t>подведение </a:t>
            </a:r>
            <a:r>
              <a:rPr lang="ru-RU" altLang="en-US" sz="3600" dirty="0">
                <a:solidFill>
                  <a:schemeClr val="accent2">
                    <a:lumMod val="50000"/>
                  </a:schemeClr>
                </a:solidFill>
              </a:rPr>
              <a:t>итогов, анализ результатов по реализации проекта, определение дальнейших перспектив.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32" y="2435945"/>
            <a:ext cx="5754171" cy="4166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Содержимое 3" descr="0003-003-Volshebnye-skazki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661" y="409830"/>
            <a:ext cx="8988725" cy="602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111885"/>
          </a:xfrm>
        </p:spPr>
        <p:txBody>
          <a:bodyPr>
            <a:normAutofit/>
          </a:bodyPr>
          <a:lstStyle/>
          <a:p>
            <a:pPr algn="ctr"/>
            <a:r>
              <a:rPr lang="ru-RU" altLang="en-US" sz="3600">
                <a:solidFill>
                  <a:schemeClr val="accent2">
                    <a:lumMod val="50000"/>
                  </a:schemeClr>
                </a:solidFill>
              </a:rPr>
              <a:t>Результатами осуществления проекта «Развитие речи детей с помощью сказок» стали:</a:t>
            </a:r>
          </a:p>
        </p:txBody>
      </p:sp>
      <p:graphicFrame>
        <p:nvGraphicFramePr>
          <p:cNvPr id="8" name="Замещающее содержимое 7"/>
          <p:cNvGraphicFramePr>
            <a:graphicFrameLocks noGrp="1"/>
          </p:cNvGraphicFramePr>
          <p:nvPr>
            <p:ph idx="1"/>
          </p:nvPr>
        </p:nvGraphicFramePr>
        <p:xfrm>
          <a:off x="345440" y="1231900"/>
          <a:ext cx="11447780" cy="5442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0830"/>
                <a:gridCol w="8616950"/>
              </a:tblGrid>
              <a:tr h="54102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ПОКАЗАТЕЛИ</a:t>
                      </a:r>
                    </a:p>
                  </a:txBody>
                  <a:tcPr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8D41"/>
                    </a:solidFill>
                  </a:tcPr>
                </a:tc>
              </a:tr>
              <a:tr h="367220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/>
                        <a:t>У дошкольников</a:t>
                      </a:r>
                    </a:p>
                  </a:txBody>
                  <a:tcPr>
                    <a:solidFill>
                      <a:srgbClr val="FF8D4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 dirty="0"/>
                        <a:t>- познакомились с русскими народными и авторскими сказками;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научились распознавать сказочных героев по иллюстрациям;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научились отвечать на вопросы по содержанию сказок, мимикой передавать характер и настроение героев; 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расширился и обогатился словарный запас детей;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повысилась речевая активность, эмоциональный отклик на фольклорные произведения; 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научились применять полученные знания в самостоятельной игровой деятельности;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сформировался интерес и любознательность ко всему окружающему.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12204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/>
                        <a:t>У родителей</a:t>
                      </a:r>
                    </a:p>
                  </a:txBody>
                  <a:tcPr>
                    <a:solidFill>
                      <a:srgbClr val="FF8D4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 dirty="0"/>
                        <a:t>- стали больше времени уделять чтению с детьми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стала более высокой активность в сотрудничестве с ДОО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graphicFrame>
        <p:nvGraphicFramePr>
          <p:cNvPr id="4" name="Замещающее содержимое 3"/>
          <p:cNvGraphicFramePr>
            <a:graphicFrameLocks noGrp="1"/>
          </p:cNvGraphicFramePr>
          <p:nvPr>
            <p:ph idx="1"/>
          </p:nvPr>
        </p:nvGraphicFramePr>
        <p:xfrm>
          <a:off x="534670" y="428625"/>
          <a:ext cx="11308715" cy="5558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650"/>
                <a:gridCol w="8394065"/>
              </a:tblGrid>
              <a:tr h="63500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dirty="0"/>
                        <a:t>ПОКАЗАТЕЛИ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FF8D41"/>
                    </a:solidFill>
                  </a:tcPr>
                </a:tc>
              </a:tr>
              <a:tr h="324358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/>
                        <a:t>Методическое обеспечение 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/>
                        <a:t>процесса реализации проекта</a:t>
                      </a:r>
                    </a:p>
                  </a:txBody>
                  <a:tcPr>
                    <a:solidFill>
                      <a:srgbClr val="FF8D4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 dirty="0"/>
                        <a:t> Произведена подборка литературы по вопросам проекта;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постоянно идет обновление РППС группы;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произведена подборка видео-консультаций для родителей по тематике;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создана картотека игр и упражнений по развитию речи, пальчиковой и артикуляционной гимнастике;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создан сборник картин и иллюстраций по сказкам 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созданы дидактические и настольные игры по тематике;</a:t>
                      </a:r>
                    </a:p>
                    <a:p>
                      <a:pPr>
                        <a:buNone/>
                      </a:pPr>
                      <a:endParaRPr lang="ru-RU" altLang="en-US" sz="2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16795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/>
                        <a:t>Практические</a:t>
                      </a:r>
                    </a:p>
                  </a:txBody>
                  <a:tcPr>
                    <a:solidFill>
                      <a:srgbClr val="FF8D4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altLang="en-US" sz="2200" dirty="0"/>
                        <a:t>-</a:t>
                      </a:r>
                      <a:r>
                        <a:rPr lang="ru-RU" altLang="en-US" sz="2200" dirty="0">
                          <a:sym typeface="+mn-ea"/>
                        </a:rPr>
                        <a:t> </a:t>
                      </a:r>
                      <a:r>
                        <a:rPr lang="ru-RU" altLang="en-US" sz="2200" dirty="0"/>
                        <a:t>организована выставка книг «Семейные сказки»;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представлена фотовыставка «Семейный вечер со сказкой»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выставка рисунков «Наши любимые сказочные герои»;</a:t>
                      </a:r>
                    </a:p>
                    <a:p>
                      <a:pPr>
                        <a:buNone/>
                      </a:pPr>
                      <a:r>
                        <a:rPr lang="ru-RU" altLang="en-US" sz="2200" dirty="0"/>
                        <a:t>- изготовление книжки-раскраски «По следам сказок».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altLang="en-US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Фотовыставка «Семейный вечер со сказкой»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 dirty="0" smtClean="0">
                <a:solidFill>
                  <a:schemeClr val="accent2">
                    <a:lumMod val="50000"/>
                  </a:schemeClr>
                </a:solidFill>
              </a:rPr>
              <a:t>Выставка  «Семейные сказки»</a:t>
            </a:r>
            <a:endParaRPr lang="ru-RU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gas-kvas-com-p-podelki-knizhka-iz-kartona-36.jpg"/>
          <p:cNvPicPr>
            <a:picLocks noGrp="1" noChangeAspect="1"/>
          </p:cNvPicPr>
          <p:nvPr>
            <p:ph idx="1"/>
          </p:nvPr>
        </p:nvPicPr>
        <p:blipFill>
          <a:blip r:embed="rId2"/>
          <a:srcRect t="18312" b="16068"/>
          <a:stretch>
            <a:fillRect/>
          </a:stretch>
        </p:blipFill>
        <p:spPr>
          <a:xfrm>
            <a:off x="6178318" y="1252617"/>
            <a:ext cx="5801784" cy="2855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podelki-na-temu-skazki-4.jpeg"/>
          <p:cNvPicPr>
            <a:picLocks noChangeAspect="1"/>
          </p:cNvPicPr>
          <p:nvPr/>
        </p:nvPicPr>
        <p:blipFill>
          <a:blip r:embed="rId3"/>
          <a:srcRect l="6824" r="7044" b="11698"/>
          <a:stretch>
            <a:fillRect/>
          </a:stretch>
        </p:blipFill>
        <p:spPr>
          <a:xfrm>
            <a:off x="6946855" y="3608862"/>
            <a:ext cx="4481849" cy="3005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16" y="1461591"/>
            <a:ext cx="5793102" cy="46299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4071" y="2072538"/>
            <a:ext cx="6790028" cy="41151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299" y="746975"/>
            <a:ext cx="5459330" cy="39659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842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6"/>
            <a:ext cx="10515600" cy="52106"/>
          </a:xfrm>
        </p:spPr>
        <p:txBody>
          <a:bodyPr>
            <a:normAutofit fontScale="90000"/>
          </a:bodyPr>
          <a:lstStyle/>
          <a:p>
            <a:pPr algn="ctr"/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81" y="286305"/>
            <a:ext cx="3051577" cy="21537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1401" y="3470601"/>
            <a:ext cx="2695097" cy="3277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2379" y="2440045"/>
            <a:ext cx="3716079" cy="2296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7421174" y="380947"/>
            <a:ext cx="4535279" cy="1936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459" y="321878"/>
            <a:ext cx="3538025" cy="1995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15" y="2342293"/>
            <a:ext cx="3308458" cy="2339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76481" y="2440046"/>
            <a:ext cx="3711006" cy="20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/>
          <a:srcRect b="32958"/>
          <a:stretch/>
        </p:blipFill>
        <p:spPr>
          <a:xfrm>
            <a:off x="8291457" y="4533286"/>
            <a:ext cx="2794711" cy="2214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32013" y="4681476"/>
            <a:ext cx="2989161" cy="1918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09213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059" y="103031"/>
            <a:ext cx="10515600" cy="150095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Картинки для артикуляционной гимнастики, выполненные с помощью </a:t>
            </a:r>
            <a:r>
              <a:rPr lang="ru-RU" dirty="0" err="1" smtClean="0">
                <a:solidFill>
                  <a:schemeClr val="accent2">
                    <a:lumMod val="50000"/>
                  </a:schemeClr>
                </a:solidFill>
              </a:rPr>
              <a:t>нейросети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555" y="2454993"/>
            <a:ext cx="3696806" cy="29545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01" y="1712155"/>
            <a:ext cx="5691064" cy="4548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91" y="1713932"/>
            <a:ext cx="5551268" cy="4436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1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159" y="258445"/>
            <a:ext cx="8350369" cy="62627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135380"/>
          </a:xfrm>
        </p:spPr>
        <p:txBody>
          <a:bodyPr>
            <a:noAutofit/>
          </a:bodyPr>
          <a:lstStyle/>
          <a:p>
            <a:pPr algn="ctr"/>
            <a:r>
              <a:rPr lang="ru-RU" altLang="en-US" sz="28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1. Подготовительный этап </a:t>
            </a:r>
            <a:r>
              <a:rPr lang="ru-RU" altLang="en-US" sz="28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altLang="en-US" sz="28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altLang="en-US" sz="28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Цель: создание благоприятных условий для реализации проекта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1479550"/>
            <a:ext cx="10515600" cy="4697730"/>
          </a:xfrm>
        </p:spPr>
        <p:txBody>
          <a:bodyPr/>
          <a:lstStyle/>
          <a:p>
            <a:pPr algn="ctr"/>
            <a:r>
              <a:rPr lang="ru-RU" altLang="en-US" b="1" dirty="0"/>
              <a:t>Ознакомление родителей с предстоящей работой по проекту. Анкетирование родителей                         </a:t>
            </a:r>
            <a:r>
              <a:rPr lang="ru-RU" altLang="en-US" b="1" dirty="0" smtClean="0"/>
              <a:t>Видео-консультации</a:t>
            </a:r>
            <a:r>
              <a:rPr lang="ru-RU" altLang="en-US" dirty="0" smtClean="0"/>
              <a:t> </a:t>
            </a:r>
            <a:endParaRPr lang="ru-RU" altLang="en-US" dirty="0"/>
          </a:p>
        </p:txBody>
      </p:sp>
      <p:pic>
        <p:nvPicPr>
          <p:cNvPr id="4" name="Изображение 3" descr="y_078471c5"/>
          <p:cNvPicPr>
            <a:picLocks noChangeAspect="1"/>
          </p:cNvPicPr>
          <p:nvPr/>
        </p:nvPicPr>
        <p:blipFill>
          <a:blip r:embed="rId2"/>
          <a:srcRect t="15608" b="15972"/>
          <a:stretch>
            <a:fillRect/>
          </a:stretch>
        </p:blipFill>
        <p:spPr>
          <a:xfrm>
            <a:off x="6223000" y="2885440"/>
            <a:ext cx="5485130" cy="3291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0" y="2886075"/>
            <a:ext cx="5341620" cy="3291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Содержимое 3" descr="d1c568a1cb9d728798756b44a25fb935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0652" y="337146"/>
            <a:ext cx="4910023" cy="3677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SvzQHsMNG9k.jpg"/>
          <p:cNvPicPr>
            <a:picLocks noChangeAspect="1"/>
          </p:cNvPicPr>
          <p:nvPr/>
        </p:nvPicPr>
        <p:blipFill>
          <a:blip r:embed="rId3" cstate="print"/>
          <a:srcRect t="27551" b="5735"/>
          <a:stretch>
            <a:fillRect/>
          </a:stretch>
        </p:blipFill>
        <p:spPr>
          <a:xfrm>
            <a:off x="4754424" y="3794953"/>
            <a:ext cx="7138217" cy="267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9" y="349799"/>
            <a:ext cx="4326425" cy="6123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Дидактические и речевые игры: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1035170" y="1431985"/>
            <a:ext cx="9842739" cy="4744978"/>
          </a:xfrm>
        </p:spPr>
        <p:txBody>
          <a:bodyPr>
            <a:normAutofit/>
          </a:bodyPr>
          <a:lstStyle/>
          <a:p>
            <a:r>
              <a:rPr lang="ru-RU" altLang="en-US" b="1" dirty="0">
                <a:solidFill>
                  <a:schemeClr val="tx1"/>
                </a:solidFill>
              </a:rPr>
              <a:t>Видео-викторина: «Герои сказок»</a:t>
            </a:r>
          </a:p>
          <a:p>
            <a:r>
              <a:rPr lang="ru-RU" altLang="en-US" b="1" dirty="0">
                <a:solidFill>
                  <a:schemeClr val="tx1"/>
                </a:solidFill>
              </a:rPr>
              <a:t>Речевые игры </a:t>
            </a:r>
            <a:r>
              <a:rPr lang="ru-RU" altLang="en-US" b="1" dirty="0" smtClean="0">
                <a:solidFill>
                  <a:schemeClr val="tx1"/>
                </a:solidFill>
              </a:rPr>
              <a:t>:«</a:t>
            </a:r>
            <a:r>
              <a:rPr lang="ru-RU" altLang="en-US" b="1" dirty="0">
                <a:solidFill>
                  <a:schemeClr val="tx1"/>
                </a:solidFill>
              </a:rPr>
              <a:t>Как может начинаться и заканчиваться сказка?» </a:t>
            </a:r>
          </a:p>
          <a:p>
            <a:r>
              <a:rPr lang="ru-RU" altLang="en-US" b="1" dirty="0">
                <a:solidFill>
                  <a:schemeClr val="tx1"/>
                </a:solidFill>
              </a:rPr>
              <a:t>«Угадай настроение сказки</a:t>
            </a:r>
            <a:r>
              <a:rPr lang="ru-RU" altLang="en-US" b="1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altLang="en-US" b="1" dirty="0" smtClean="0">
                <a:solidFill>
                  <a:schemeClr val="tx1"/>
                </a:solidFill>
              </a:rPr>
              <a:t>«Посчитай </a:t>
            </a:r>
            <a:r>
              <a:rPr lang="ru-RU" altLang="en-US" b="1" dirty="0">
                <a:solidFill>
                  <a:schemeClr val="tx1"/>
                </a:solidFill>
              </a:rPr>
              <a:t>героев</a:t>
            </a:r>
            <a:r>
              <a:rPr lang="ru-RU" altLang="en-US" b="1" dirty="0" smtClean="0">
                <a:solidFill>
                  <a:schemeClr val="tx1"/>
                </a:solidFill>
              </a:rPr>
              <a:t>»</a:t>
            </a:r>
          </a:p>
          <a:p>
            <a:r>
              <a:rPr lang="ru-RU" altLang="en-US" b="1" dirty="0" smtClean="0">
                <a:solidFill>
                  <a:schemeClr val="tx1"/>
                </a:solidFill>
              </a:rPr>
              <a:t>«Назови </a:t>
            </a:r>
            <a:r>
              <a:rPr lang="ru-RU" altLang="en-US" b="1" dirty="0">
                <a:solidFill>
                  <a:schemeClr val="tx1"/>
                </a:solidFill>
              </a:rPr>
              <a:t>признаки героя </a:t>
            </a:r>
            <a:r>
              <a:rPr lang="ru-RU" altLang="en-US" b="1" dirty="0" smtClean="0">
                <a:solidFill>
                  <a:schemeClr val="tx1"/>
                </a:solidFill>
              </a:rPr>
              <a:t>сказки»</a:t>
            </a:r>
            <a:endParaRPr lang="ru-RU" altLang="en-US" b="1" dirty="0">
              <a:solidFill>
                <a:schemeClr val="tx1"/>
              </a:solidFill>
            </a:endParaRPr>
          </a:p>
          <a:p>
            <a:r>
              <a:rPr lang="ru-RU" altLang="en-US" b="1" dirty="0">
                <a:solidFill>
                  <a:schemeClr val="tx1"/>
                </a:solidFill>
              </a:rPr>
              <a:t>«Назови волшебные слова и заклинания»</a:t>
            </a:r>
          </a:p>
          <a:p>
            <a:r>
              <a:rPr lang="ru-RU" altLang="en-US" b="1" dirty="0">
                <a:solidFill>
                  <a:schemeClr val="tx1"/>
                </a:solidFill>
              </a:rPr>
              <a:t>«Злые и добрые герои сказок»</a:t>
            </a:r>
          </a:p>
          <a:p>
            <a:r>
              <a:rPr lang="ru-RU" altLang="en-US" b="1" dirty="0">
                <a:solidFill>
                  <a:schemeClr val="tx1"/>
                </a:solidFill>
              </a:rPr>
              <a:t>Д/игры: « Помоги найти герою свою сказку», </a:t>
            </a:r>
            <a:r>
              <a:rPr lang="ru-RU" altLang="en-US" b="1" dirty="0" smtClean="0">
                <a:solidFill>
                  <a:schemeClr val="tx1"/>
                </a:solidFill>
              </a:rPr>
              <a:t>«Ассоциации</a:t>
            </a:r>
            <a:r>
              <a:rPr lang="ru-RU" altLang="en-US" b="1" dirty="0">
                <a:solidFill>
                  <a:schemeClr val="tx1"/>
                </a:solidFill>
              </a:rPr>
              <a:t>»,</a:t>
            </a:r>
          </a:p>
          <a:p>
            <a:r>
              <a:rPr lang="ru-RU" altLang="en-US" b="1" dirty="0">
                <a:solidFill>
                  <a:schemeClr val="tx1"/>
                </a:solidFill>
              </a:rPr>
              <a:t>«Из какой сказки герой», «Сказочные </a:t>
            </a:r>
            <a:r>
              <a:rPr lang="ru-RU" altLang="en-US" b="1" dirty="0" err="1">
                <a:solidFill>
                  <a:schemeClr val="tx1"/>
                </a:solidFill>
              </a:rPr>
              <a:t>пазлы</a:t>
            </a:r>
            <a:r>
              <a:rPr lang="ru-RU" altLang="en-US" b="1" dirty="0">
                <a:solidFill>
                  <a:schemeClr val="tx1"/>
                </a:solidFill>
              </a:rPr>
              <a:t>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  <a:sym typeface="+mn-ea"/>
              </a:rPr>
              <a:t>«Назови волшебные слова и заклинания»</a:t>
            </a:r>
          </a:p>
        </p:txBody>
      </p:sp>
      <p:pic>
        <p:nvPicPr>
          <p:cNvPr id="4" name="Замещающее содержимое 3" descr="1508610485_maxresdefault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9850" y="1151255"/>
            <a:ext cx="4887595" cy="294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Изображение 5" descr="568054-schuka-i-emelya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05" y="1238250"/>
            <a:ext cx="5326380" cy="285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Текстовое поле 99"/>
          <p:cNvSpPr txBox="1"/>
          <p:nvPr/>
        </p:nvSpPr>
        <p:spPr>
          <a:xfrm>
            <a:off x="434340" y="4302760"/>
            <a:ext cx="5662295" cy="173482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Емеля из сказки «</a:t>
            </a:r>
            <a:r>
              <a:rPr lang="ru-RU" altLang="en-US" sz="3200" b="0">
                <a:solidFill>
                  <a:srgbClr val="000000"/>
                </a:solidFill>
                <a:latin typeface="Times New Roman" panose="02020603050405020304" charset="0"/>
              </a:rPr>
              <a:t>По щучьему велению по моему хотению</a:t>
            </a: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256655" y="4204335"/>
            <a:ext cx="5482590" cy="208026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Иванушка-дурачок из сказки «Сивка-бурка» (Сивка-бурка, вещая каурка встань передо мной, как лист перед травой!)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Замещающее содержимое 3" descr="1676644937_gas-kvas-com-p-detskii-risunok-skazka-buratino-3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700" y="676275"/>
            <a:ext cx="5533390" cy="370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Изображение 4" descr="zhenya"/>
          <p:cNvPicPr>
            <a:picLocks noChangeAspect="1"/>
          </p:cNvPicPr>
          <p:nvPr/>
        </p:nvPicPr>
        <p:blipFill>
          <a:blip r:embed="rId3"/>
          <a:srcRect l="10414" t="6966" r="7450" b="3152"/>
          <a:stretch>
            <a:fillRect/>
          </a:stretch>
        </p:blipFill>
        <p:spPr>
          <a:xfrm>
            <a:off x="6467475" y="676275"/>
            <a:ext cx="4992370" cy="3707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" name="Текстовое поле 99"/>
          <p:cNvSpPr txBox="1"/>
          <p:nvPr/>
        </p:nvSpPr>
        <p:spPr>
          <a:xfrm>
            <a:off x="434340" y="4542790"/>
            <a:ext cx="5661660" cy="1662430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3200" b="0">
                <a:solidFill>
                  <a:srgbClr val="000000"/>
                </a:solidFill>
                <a:latin typeface="Times New Roman" panose="02020603050405020304" charset="0"/>
              </a:rPr>
              <a:t>Буратино из «Сказки о золотом ключике» (Крекс, фекс, пекс)</a:t>
            </a:r>
            <a:endParaRPr lang="en-US" altLang="en-US" sz="3200" b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180455" y="4384040"/>
            <a:ext cx="5739130" cy="224853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0"/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</a:rPr>
              <a:t>Женя из сказки «Цветик-семицветик» (Лети, лети, лепесток, через запад на </a:t>
            </a:r>
          </a:p>
          <a:p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</a:rPr>
              <a:t> восток, через север, через юг, возвращайся, сделав круг. Лишь коснешься ты </a:t>
            </a:r>
          </a:p>
          <a:p>
            <a:r>
              <a:rPr lang="en-US" sz="2400" b="0">
                <a:solidFill>
                  <a:srgbClr val="000000"/>
                </a:solidFill>
                <a:latin typeface="Times New Roman" panose="02020603050405020304" charset="0"/>
              </a:rPr>
              <a:t> земли-быть по-моему вели!)</a:t>
            </a:r>
            <a:endParaRPr lang="en-US" altLang="en-US" sz="2400" b="0">
              <a:solidFill>
                <a:srgbClr val="000000"/>
              </a:solidFill>
              <a:latin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altLang="en-US">
                <a:solidFill>
                  <a:schemeClr val="accent2">
                    <a:lumMod val="50000"/>
                  </a:schemeClr>
                </a:solidFill>
              </a:rPr>
              <a:t>«Злые и добрые персонажи сказок»</a:t>
            </a: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2" y="1270343"/>
            <a:ext cx="7591245" cy="536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443</TotalTime>
  <Words>961</Words>
  <Application>Microsoft Office PowerPoint</Application>
  <PresentationFormat>Произвольный</PresentationFormat>
  <Paragraphs>109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Office Theme</vt:lpstr>
      <vt:lpstr>ПРЕЗЕНТАЦИЯ логопедического проекта «Развитие речи ребенка с помощью сказок»</vt:lpstr>
      <vt:lpstr>Слайд 2</vt:lpstr>
      <vt:lpstr>Слайд 3</vt:lpstr>
      <vt:lpstr>1. Подготовительный этап  Цель: создание благоприятных условий для реализации проекта</vt:lpstr>
      <vt:lpstr>Слайд 5</vt:lpstr>
      <vt:lpstr>Дидактические и речевые игры:</vt:lpstr>
      <vt:lpstr>«Назови волшебные слова и заклинания»</vt:lpstr>
      <vt:lpstr>Слайд 8</vt:lpstr>
      <vt:lpstr>«Злые и добрые персонажи сказок»</vt:lpstr>
      <vt:lpstr>2.Основной этап Цель: реализация проекта в коррекционно-развивающем процессе.</vt:lpstr>
      <vt:lpstr>Сказка «Колобок» </vt:lpstr>
      <vt:lpstr>              Словарная работа </vt:lpstr>
      <vt:lpstr>Нейродорожка «Колобок»</vt:lpstr>
      <vt:lpstr>Сказка «Заюшкина  избушка» </vt:lpstr>
      <vt:lpstr>Мимические упражнения:  изобразить хитрую лису,грустного зайца, храброго петуха, испуганную лису, радостного зайца</vt:lpstr>
      <vt:lpstr>Слайд 16</vt:lpstr>
      <vt:lpstr>Словарная работа</vt:lpstr>
      <vt:lpstr>Сказка «Теремок» </vt:lpstr>
      <vt:lpstr>Слайд 19</vt:lpstr>
      <vt:lpstr>Речевая игра «Закончи предложение»  (накопление словаря антонимов) </vt:lpstr>
      <vt:lpstr>Сказка«Вершки и корешки»</vt:lpstr>
      <vt:lpstr>    Игра найди пару  «Вершки-корешки»</vt:lpstr>
      <vt:lpstr>Сказка «Гуси – Лебеди» </vt:lpstr>
      <vt:lpstr>    Речевая игра                          «Сосчитай яблоки»                                   </vt:lpstr>
      <vt:lpstr>Сказка «Три поросенка»</vt:lpstr>
      <vt:lpstr>Д/игра « Сказочные ассоциации»</vt:lpstr>
      <vt:lpstr>Д/игра « Помоги герою найти свою сказку» </vt:lpstr>
      <vt:lpstr>Пазлы «Сказочные герои»</vt:lpstr>
      <vt:lpstr>3.Заключительный этап Цель: подведение итогов, анализ результатов по реализации проекта, определение дальнейших перспектив.</vt:lpstr>
      <vt:lpstr>Результатами осуществления проекта «Развитие речи детей с помощью сказок» стали:</vt:lpstr>
      <vt:lpstr>Слайд 31</vt:lpstr>
      <vt:lpstr>Фотовыставка «Семейный вечер со сказкой»</vt:lpstr>
      <vt:lpstr>Выставка  «Семейные сказки»</vt:lpstr>
      <vt:lpstr>Слайд 34</vt:lpstr>
      <vt:lpstr>Слайд 35</vt:lpstr>
      <vt:lpstr>Картинки для артикуляционной гимнастики, выполненные с помощью нейросети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Пользователь Windows</cp:lastModifiedBy>
  <cp:revision>52</cp:revision>
  <dcterms:created xsi:type="dcterms:W3CDTF">2024-02-11T07:01:00Z</dcterms:created>
  <dcterms:modified xsi:type="dcterms:W3CDTF">2024-04-24T15:52:46Z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1049-12.2.0.13431</vt:lpwstr>
  </property>
  <property fmtid="{D5CDD505-2E9C-101B-9397-08002B2CF9AE}" pid="3" name="ICV">
    <vt:lpwstr>B759CD9653DA4B82A3515524EEB4FF37_12</vt:lpwstr>
  </property>
</Properties>
</file>