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64" r:id="rId4"/>
    <p:sldId id="265" r:id="rId5"/>
    <p:sldId id="256" r:id="rId6"/>
    <p:sldId id="266" r:id="rId7"/>
    <p:sldId id="257" r:id="rId8"/>
    <p:sldId id="267" r:id="rId9"/>
    <p:sldId id="258" r:id="rId10"/>
    <p:sldId id="269" r:id="rId11"/>
    <p:sldId id="268" r:id="rId12"/>
    <p:sldId id="270" r:id="rId13"/>
    <p:sldId id="271" r:id="rId14"/>
    <p:sldId id="260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404A9-B2F2-4E4F-9667-B0D0BC4303E8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B00F-04E9-4AC8-91C5-23E7F2D04C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28003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404A9-B2F2-4E4F-9667-B0D0BC4303E8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B00F-04E9-4AC8-91C5-23E7F2D04C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44895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404A9-B2F2-4E4F-9667-B0D0BC4303E8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B00F-04E9-4AC8-91C5-23E7F2D04C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201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404A9-B2F2-4E4F-9667-B0D0BC4303E8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B00F-04E9-4AC8-91C5-23E7F2D04C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2306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404A9-B2F2-4E4F-9667-B0D0BC4303E8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B00F-04E9-4AC8-91C5-23E7F2D04C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3538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404A9-B2F2-4E4F-9667-B0D0BC4303E8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B00F-04E9-4AC8-91C5-23E7F2D04C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22586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404A9-B2F2-4E4F-9667-B0D0BC4303E8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B00F-04E9-4AC8-91C5-23E7F2D04C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9432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404A9-B2F2-4E4F-9667-B0D0BC4303E8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B00F-04E9-4AC8-91C5-23E7F2D04C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6050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404A9-B2F2-4E4F-9667-B0D0BC4303E8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B00F-04E9-4AC8-91C5-23E7F2D04C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0761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404A9-B2F2-4E4F-9667-B0D0BC4303E8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B00F-04E9-4AC8-91C5-23E7F2D04C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0476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404A9-B2F2-4E4F-9667-B0D0BC4303E8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B00F-04E9-4AC8-91C5-23E7F2D04C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171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B404A9-B2F2-4E4F-9667-B0D0BC4303E8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73B00F-04E9-4AC8-91C5-23E7F2D04C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3585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i?id=daf2ba58a52cf5313d6235d146542255a58a4812-12892682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748" y="0"/>
            <a:ext cx="9466098" cy="6716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65027" y="3875965"/>
            <a:ext cx="50962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anose="02020603050405020304" pitchFamily="18" charset="0"/>
              </a:rPr>
              <a:t>Необычный урок математики</a:t>
            </a:r>
            <a:endParaRPr lang="ru-RU" sz="2800" b="1" i="1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iberation Serif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5813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avatars.mds.yandex.net/i?id=8d7bd9222fda682f9113649fb0a0c96daf38ccd3-7942262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326" y="1624761"/>
            <a:ext cx="12210326" cy="3866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1222" y="286771"/>
            <a:ext cx="1022386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u="sng" dirty="0" smtClean="0">
                <a:solidFill>
                  <a:srgbClr val="3333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ans" panose="020B0604020202020204" pitchFamily="34" charset="0"/>
              </a:rPr>
              <a:t>Опилки</a:t>
            </a:r>
            <a:r>
              <a:rPr lang="ru-RU" dirty="0" smtClean="0">
                <a:solidFill>
                  <a:srgbClr val="333333"/>
                </a:solidFill>
                <a:latin typeface="Liberation Sans" panose="020B0604020202020204" pitchFamily="34" charset="0"/>
              </a:rPr>
              <a:t>-искрошенные</a:t>
            </a:r>
            <a:r>
              <a:rPr lang="ru-RU" dirty="0">
                <a:solidFill>
                  <a:srgbClr val="333333"/>
                </a:solidFill>
                <a:latin typeface="Liberation Sans" panose="020B0604020202020204" pitchFamily="34" charset="0"/>
              </a:rPr>
              <a:t>, измельченные в порошок части дерева или металла, </a:t>
            </a:r>
            <a:endParaRPr lang="ru-RU" dirty="0" smtClean="0">
              <a:solidFill>
                <a:srgbClr val="333333"/>
              </a:solidFill>
              <a:latin typeface="Liberation Sans" panose="020B0604020202020204" pitchFamily="34" charset="0"/>
            </a:endParaRPr>
          </a:p>
          <a:p>
            <a:pPr algn="ctr"/>
            <a:r>
              <a:rPr lang="ru-RU" dirty="0" smtClean="0">
                <a:solidFill>
                  <a:srgbClr val="333333"/>
                </a:solidFill>
                <a:latin typeface="Liberation Sans" panose="020B0604020202020204" pitchFamily="34" charset="0"/>
              </a:rPr>
              <a:t>получаемые </a:t>
            </a:r>
            <a:r>
              <a:rPr lang="ru-RU" dirty="0">
                <a:solidFill>
                  <a:srgbClr val="333333"/>
                </a:solidFill>
                <a:latin typeface="Liberation Sans" panose="020B0604020202020204" pitchFamily="34" charset="0"/>
              </a:rPr>
              <a:t>при обработке материалов пилой или напильником. </a:t>
            </a:r>
            <a:endParaRPr lang="ru-RU" dirty="0" smtClean="0">
              <a:solidFill>
                <a:srgbClr val="333333"/>
              </a:solidFill>
              <a:latin typeface="Liberation Sans" panose="020B0604020202020204" pitchFamily="34" charset="0"/>
            </a:endParaRPr>
          </a:p>
          <a:p>
            <a:pPr algn="ctr"/>
            <a:r>
              <a:rPr lang="ru-RU" dirty="0" smtClean="0">
                <a:solidFill>
                  <a:srgbClr val="333333"/>
                </a:solidFill>
                <a:latin typeface="Liberation Sans" panose="020B0604020202020204" pitchFamily="34" charset="0"/>
              </a:rPr>
              <a:t>Древесные</a:t>
            </a:r>
            <a:r>
              <a:rPr lang="ru-RU" dirty="0">
                <a:solidFill>
                  <a:srgbClr val="333333"/>
                </a:solidFill>
                <a:latin typeface="Liberation Sans" panose="020B0604020202020204" pitchFamily="34" charset="0"/>
              </a:rPr>
              <a:t> </a:t>
            </a:r>
            <a:r>
              <a:rPr lang="ru-RU" b="1" dirty="0">
                <a:solidFill>
                  <a:srgbClr val="333333"/>
                </a:solidFill>
                <a:latin typeface="Liberation Sans" panose="020B0604020202020204" pitchFamily="34" charset="0"/>
              </a:rPr>
              <a:t>опилки</a:t>
            </a:r>
            <a:r>
              <a:rPr lang="ru-RU" dirty="0">
                <a:solidFill>
                  <a:srgbClr val="333333"/>
                </a:solidFill>
                <a:latin typeface="Liberation Sans" panose="020B0604020202020204" pitchFamily="34" charset="0"/>
              </a:rPr>
              <a:t>. Металлические </a:t>
            </a:r>
            <a:r>
              <a:rPr lang="ru-RU" b="1" dirty="0">
                <a:solidFill>
                  <a:srgbClr val="333333"/>
                </a:solidFill>
                <a:latin typeface="Liberation Sans" panose="020B0604020202020204" pitchFamily="34" charset="0"/>
              </a:rPr>
              <a:t>опилки</a:t>
            </a:r>
            <a:r>
              <a:rPr lang="ru-RU" dirty="0">
                <a:solidFill>
                  <a:srgbClr val="333333"/>
                </a:solidFill>
                <a:latin typeface="Liberation Sans" panose="020B0604020202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295587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avatars.mds.yandex.net/i?id=9592659c67faeb61f047f524faea3d053beca3bf-5322230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206" y="0"/>
            <a:ext cx="10763794" cy="67249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1073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i?id=6daaa4766326cbccaffa445496e141d14ebd0f19-8223286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51"/>
            <a:ext cx="12096206" cy="6852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409405" y="970288"/>
            <a:ext cx="5473337" cy="21416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dirty="0" smtClean="0">
                <a:solidFill>
                  <a:schemeClr val="bg1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Металлические опилки </a:t>
            </a:r>
            <a:r>
              <a:rPr lang="ru-RU" sz="2800" dirty="0">
                <a:solidFill>
                  <a:schemeClr val="bg1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весят…грамм, </a:t>
            </a:r>
            <a:endParaRPr lang="ru-RU" sz="2800" dirty="0" smtClean="0">
              <a:solidFill>
                <a:schemeClr val="bg1"/>
              </a:solidFill>
              <a:latin typeface="Liberation Serif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dirty="0" smtClean="0">
                <a:solidFill>
                  <a:schemeClr val="bg1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древесные …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dirty="0" smtClean="0">
                <a:solidFill>
                  <a:schemeClr val="bg1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800" dirty="0">
                <a:solidFill>
                  <a:schemeClr val="bg1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сколько </a:t>
            </a:r>
            <a:r>
              <a:rPr lang="ru-RU" sz="2800" dirty="0" smtClean="0">
                <a:solidFill>
                  <a:schemeClr val="bg1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грамм больше…..?</a:t>
            </a:r>
            <a:endParaRPr lang="ru-RU" sz="2800" b="1" dirty="0">
              <a:solidFill>
                <a:schemeClr val="bg1"/>
              </a:solidFill>
              <a:effectLst/>
              <a:latin typeface="PT Astra Serif" panose="020A0603040505020204" pitchFamily="18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348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i?id=6daaa4766326cbccaffa445496e141d14ebd0f19-8223286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51"/>
            <a:ext cx="12096206" cy="6852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409405" y="970288"/>
            <a:ext cx="5473337" cy="522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solidFill>
                <a:schemeClr val="bg1"/>
              </a:solidFill>
              <a:effectLst/>
              <a:latin typeface="PT Astra Serif" panose="020A0603040505020204" pitchFamily="18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https://avatars.mds.yandex.net/i?id=5cf84b704dc47ee0c5450bcf15e710ee1f0e4a94-8191562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3721" y="931034"/>
            <a:ext cx="3592091" cy="26919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802699" y="3709851"/>
            <a:ext cx="3783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ans" panose="020B0604020202020204" pitchFamily="34" charset="0"/>
              </a:rPr>
              <a:t>Найти объем данных брусков.</a:t>
            </a:r>
            <a:endParaRPr lang="ru-RU" b="1" i="1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iberation Sans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1459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img.freepik.com/free-vector/kids-playing-seesaw-cartoon_1308-1106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9415" y="491747"/>
            <a:ext cx="9438852" cy="5518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402740" y="1036320"/>
            <a:ext cx="327365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i="1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ans" panose="020B0604020202020204" pitchFamily="34" charset="0"/>
              </a:rPr>
              <a:t>Математика</a:t>
            </a:r>
          </a:p>
          <a:p>
            <a:pPr algn="ctr"/>
            <a:r>
              <a:rPr lang="ru-RU" sz="3600" b="1" i="1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ans" panose="020B0604020202020204" pitchFamily="34" charset="0"/>
              </a:rPr>
              <a:t>Физика</a:t>
            </a:r>
            <a:endParaRPr lang="ru-RU" sz="3600" b="1" i="1" u="sng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iberation Sans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1052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i?id=daf2ba58a52cf5313d6235d146542255a58a4812-12892682-images-thumbs&amp;n=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3"/>
          <a:stretch/>
        </p:blipFill>
        <p:spPr bwMode="auto">
          <a:xfrm>
            <a:off x="524064" y="141476"/>
            <a:ext cx="10810686" cy="6716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083076" y="1124690"/>
            <a:ext cx="279324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i="1" dirty="0" smtClean="0">
              <a:solidFill>
                <a:schemeClr val="bg1"/>
              </a:solidFill>
              <a:latin typeface="Liberation Serif" panose="02020603050405020304" pitchFamily="18" charset="0"/>
            </a:endParaRPr>
          </a:p>
          <a:p>
            <a:pPr algn="ctr"/>
            <a:endParaRPr lang="ru-RU" sz="1400" i="1" dirty="0">
              <a:solidFill>
                <a:schemeClr val="bg1"/>
              </a:solidFill>
              <a:latin typeface="Liberation Serif" panose="02020603050405020304" pitchFamily="18" charset="0"/>
            </a:endParaRPr>
          </a:p>
          <a:p>
            <a:pPr algn="ctr"/>
            <a:r>
              <a:rPr lang="ru-RU" sz="2800" i="1" dirty="0" smtClean="0">
                <a:solidFill>
                  <a:schemeClr val="bg1"/>
                </a:solidFill>
                <a:latin typeface="Liberation Serif" panose="02020603050405020304" pitchFamily="18" charset="0"/>
              </a:rPr>
              <a:t>Необычно - </a:t>
            </a:r>
            <a:r>
              <a:rPr lang="ru-RU" sz="2800" i="1" dirty="0">
                <a:solidFill>
                  <a:schemeClr val="bg1"/>
                </a:solidFill>
                <a:latin typeface="Liberation Serif" panose="02020603050405020304" pitchFamily="18" charset="0"/>
              </a:rPr>
              <a:t> </a:t>
            </a:r>
            <a:r>
              <a:rPr lang="ru-RU" sz="2800" i="1" dirty="0" smtClean="0">
                <a:solidFill>
                  <a:schemeClr val="bg1"/>
                </a:solidFill>
                <a:latin typeface="Liberation Serif" panose="02020603050405020304" pitchFamily="18" charset="0"/>
              </a:rPr>
              <a:t>непривычно</a:t>
            </a:r>
            <a:r>
              <a:rPr lang="ru-RU" sz="2800" i="1" dirty="0">
                <a:solidFill>
                  <a:schemeClr val="bg1"/>
                </a:solidFill>
                <a:latin typeface="Liberation Serif" panose="02020603050405020304" pitchFamily="18" charset="0"/>
              </a:rPr>
              <a:t>, </a:t>
            </a:r>
            <a:r>
              <a:rPr lang="ru-RU" sz="2800" i="1" dirty="0" smtClean="0">
                <a:solidFill>
                  <a:schemeClr val="bg1"/>
                </a:solidFill>
                <a:latin typeface="Liberation Serif" panose="02020603050405020304" pitchFamily="18" charset="0"/>
              </a:rPr>
              <a:t>забавно</a:t>
            </a:r>
            <a:r>
              <a:rPr lang="ru-RU" sz="2800" i="1" dirty="0">
                <a:solidFill>
                  <a:schemeClr val="bg1"/>
                </a:solidFill>
                <a:latin typeface="Liberation Serif" panose="02020603050405020304" pitchFamily="18" charset="0"/>
              </a:rPr>
              <a:t>, </a:t>
            </a:r>
            <a:r>
              <a:rPr lang="ru-RU" sz="2800" i="1" dirty="0" smtClean="0">
                <a:solidFill>
                  <a:schemeClr val="bg1"/>
                </a:solidFill>
                <a:latin typeface="Liberation Serif" panose="02020603050405020304" pitchFamily="18" charset="0"/>
              </a:rPr>
              <a:t>оригинально, </a:t>
            </a:r>
            <a:r>
              <a:rPr lang="ru-RU" sz="2800" i="1" dirty="0">
                <a:solidFill>
                  <a:schemeClr val="bg1"/>
                </a:solidFill>
                <a:latin typeface="Liberation Serif" panose="02020603050405020304" pitchFamily="18" charset="0"/>
              </a:rPr>
              <a:t>странно </a:t>
            </a:r>
            <a:endParaRPr lang="ru-RU" sz="2800" i="1" dirty="0" smtClean="0">
              <a:solidFill>
                <a:schemeClr val="bg1"/>
              </a:solidFill>
              <a:latin typeface="Liberation Serif" panose="02020603050405020304" pitchFamily="18" charset="0"/>
            </a:endParaRPr>
          </a:p>
          <a:p>
            <a:pPr algn="ctr"/>
            <a:endParaRPr lang="ru-RU" sz="2800" i="1" dirty="0">
              <a:solidFill>
                <a:schemeClr val="bg1"/>
              </a:solidFill>
              <a:latin typeface="Liberation Serif" panose="02020603050405020304" pitchFamily="18" charset="0"/>
            </a:endParaRPr>
          </a:p>
          <a:p>
            <a:pPr algn="ctr"/>
            <a:endParaRPr lang="ru-RU" sz="1400" i="1" dirty="0" smtClean="0">
              <a:solidFill>
                <a:schemeClr val="bg1"/>
              </a:solidFill>
              <a:latin typeface="Liberation Serif" panose="02020603050405020304" pitchFamily="18" charset="0"/>
            </a:endParaRPr>
          </a:p>
          <a:p>
            <a:pPr algn="ctr"/>
            <a:r>
              <a:rPr lang="ru-RU" sz="1400" i="1" dirty="0" smtClean="0">
                <a:solidFill>
                  <a:schemeClr val="bg1"/>
                </a:solidFill>
                <a:latin typeface="Liberation Serif" panose="02020603050405020304" pitchFamily="18" charset="0"/>
              </a:rPr>
              <a:t>Словарь </a:t>
            </a:r>
            <a:r>
              <a:rPr lang="ru-RU" sz="1400" i="1" dirty="0">
                <a:solidFill>
                  <a:schemeClr val="bg1"/>
                </a:solidFill>
                <a:latin typeface="Liberation Serif" panose="02020603050405020304" pitchFamily="18" charset="0"/>
              </a:rPr>
              <a:t>русских синонимов. </a:t>
            </a:r>
          </a:p>
        </p:txBody>
      </p:sp>
    </p:spTree>
    <p:extLst>
      <p:ext uri="{BB962C8B-B14F-4D97-AF65-F5344CB8AC3E}">
        <p14:creationId xmlns:p14="http://schemas.microsoft.com/office/powerpoint/2010/main" val="1140680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avatars.mds.yandex.net/i?id=debc478270207302b164a0ba43a3a13050dd2ffb-9071479-images-thumbs&amp;n=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89" t="4899" r="10744" b="6340"/>
          <a:stretch/>
        </p:blipFill>
        <p:spPr bwMode="auto">
          <a:xfrm>
            <a:off x="952500" y="0"/>
            <a:ext cx="96773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19200" y="514721"/>
            <a:ext cx="6096000" cy="250786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chemeClr val="bg1"/>
                </a:solidFill>
                <a:latin typeface="Liberation Serif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3200" dirty="0" smtClean="0">
                <a:solidFill>
                  <a:schemeClr val="bg1"/>
                </a:solidFill>
                <a:latin typeface="Liberation Serif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еобычный </a:t>
            </a:r>
            <a:r>
              <a:rPr lang="ru-RU" sz="3200" dirty="0">
                <a:solidFill>
                  <a:schemeClr val="bg1"/>
                </a:solidFill>
                <a:latin typeface="Liberation Serif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урок – бинарный, </a:t>
            </a:r>
            <a:endParaRPr lang="ru-RU" sz="3200" dirty="0" smtClean="0">
              <a:solidFill>
                <a:schemeClr val="bg1"/>
              </a:solidFill>
              <a:latin typeface="Liberation Serif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dirty="0" smtClean="0">
                <a:solidFill>
                  <a:schemeClr val="bg1"/>
                </a:solidFill>
                <a:latin typeface="Liberation Serif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</a:t>
            </a:r>
            <a:r>
              <a:rPr lang="ru-RU" sz="3200" dirty="0">
                <a:solidFill>
                  <a:schemeClr val="bg1"/>
                </a:solidFill>
                <a:latin typeface="Liberation Serif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когда два педагога </a:t>
            </a:r>
            <a:endParaRPr lang="ru-RU" sz="3200" dirty="0" smtClean="0">
              <a:solidFill>
                <a:schemeClr val="bg1"/>
              </a:solidFill>
              <a:latin typeface="Liberation Serif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dirty="0" smtClean="0">
                <a:solidFill>
                  <a:schemeClr val="bg1"/>
                </a:solidFill>
                <a:latin typeface="Liberation Serif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совместно </a:t>
            </a:r>
            <a:r>
              <a:rPr lang="ru-RU" sz="3200" dirty="0">
                <a:solidFill>
                  <a:schemeClr val="bg1"/>
                </a:solidFill>
                <a:latin typeface="Liberation Serif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детьми </a:t>
            </a:r>
            <a:endParaRPr lang="ru-RU" sz="3200" dirty="0" smtClean="0">
              <a:solidFill>
                <a:schemeClr val="bg1"/>
              </a:solidFill>
              <a:latin typeface="Liberation Serif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dirty="0" smtClean="0">
                <a:solidFill>
                  <a:schemeClr val="bg1"/>
                </a:solidFill>
                <a:latin typeface="Liberation Serif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познают </a:t>
            </a:r>
            <a:r>
              <a:rPr lang="ru-RU" sz="3200" dirty="0">
                <a:solidFill>
                  <a:schemeClr val="bg1"/>
                </a:solidFill>
                <a:latin typeface="Liberation Serif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окружающий мир.</a:t>
            </a:r>
            <a:endParaRPr lang="ru-RU" sz="3200" b="1" dirty="0">
              <a:solidFill>
                <a:schemeClr val="bg1"/>
              </a:solidFill>
              <a:latin typeface="PT Astra Serif" panose="020A0603040505020204" pitchFamily="18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7773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avatars.mds.yandex.net/i?id=5a5ea10a7b0aa42424327b7043b6a9104311960e-8209975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9525" y="0"/>
            <a:ext cx="9007475" cy="6750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505450" y="4057650"/>
            <a:ext cx="3219450" cy="647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Liberation Serif" panose="02020603050405020304" pitchFamily="18" charset="0"/>
              </a:rPr>
              <a:t>физика</a:t>
            </a:r>
            <a:endParaRPr lang="ru-RU" sz="3200" dirty="0">
              <a:latin typeface="Liberation Serif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86100" y="2012664"/>
            <a:ext cx="3733800" cy="6543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Liberation Serif" panose="02020603050405020304" pitchFamily="18" charset="0"/>
              </a:rPr>
              <a:t>математика</a:t>
            </a:r>
            <a:endParaRPr lang="ru-RU" sz="3200" dirty="0">
              <a:latin typeface="Liberation Serif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72297" y="2851947"/>
            <a:ext cx="1341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7030A0"/>
                </a:solidFill>
                <a:latin typeface="Liberation Sans" panose="020B0604020202020204" pitchFamily="34" charset="0"/>
              </a:rPr>
              <a:t>?????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73813" y="3349482"/>
            <a:ext cx="12827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u="sng" dirty="0" smtClean="0">
                <a:solidFill>
                  <a:srgbClr val="7030A0"/>
                </a:solidFill>
                <a:latin typeface="Liberation Sans" panose="020B0604020202020204" pitchFamily="34" charset="0"/>
              </a:rPr>
              <a:t>?????</a:t>
            </a:r>
            <a:endParaRPr lang="ru-RU" sz="2800" b="1" i="1" u="sng" dirty="0">
              <a:solidFill>
                <a:srgbClr val="7030A0"/>
              </a:solidFill>
              <a:latin typeface="Liberation Sans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09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bronk.club/uploads/posts/2023-02/1677159675_bronk-club-p-otkritka-dlya-fizika-vkontakte-7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022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53050" y="4292474"/>
            <a:ext cx="6496050" cy="1647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Зачем </a:t>
            </a:r>
            <a:r>
              <a:rPr lang="ru-RU" sz="3200" b="1" i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нужна </a:t>
            </a:r>
            <a:r>
              <a:rPr lang="ru-RU" sz="32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нам физика?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Где </a:t>
            </a:r>
            <a:r>
              <a:rPr lang="ru-RU" sz="3200" b="1" i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нам это пригодится?» </a:t>
            </a:r>
            <a:endParaRPr lang="ru-RU" sz="3200" b="1" i="1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iberation Serif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000000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b="1" dirty="0">
              <a:solidFill>
                <a:srgbClr val="000000"/>
              </a:solidFill>
              <a:effectLst/>
              <a:latin typeface="PT Astra Serif" panose="020A0603040505020204" pitchFamily="18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3917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avatars.mds.yandex.net/i?id=dfa6d5f307f621b015d25bbdeb15fc44f116db39-7761916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6285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719452" y="519692"/>
            <a:ext cx="3472548" cy="3954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solidFill>
                  <a:schemeClr val="bg1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«Так много в математике физики, </a:t>
            </a:r>
            <a:endParaRPr lang="ru-RU" sz="2800" b="1" dirty="0">
              <a:solidFill>
                <a:schemeClr val="bg1"/>
              </a:solidFill>
              <a:latin typeface="Liberation Serif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solidFill>
                  <a:schemeClr val="bg1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много в физике математики, </a:t>
            </a:r>
            <a:endParaRPr lang="ru-RU" sz="2800" b="1" dirty="0">
              <a:solidFill>
                <a:schemeClr val="bg1"/>
              </a:solidFill>
              <a:latin typeface="Liberation Serif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solidFill>
                  <a:schemeClr val="bg1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я уже перестаю находить</a:t>
            </a:r>
            <a:br>
              <a:rPr lang="ru-RU" sz="2800" dirty="0">
                <a:solidFill>
                  <a:schemeClr val="bg1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bg1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разницу между этими науками»</a:t>
            </a:r>
            <a:endParaRPr lang="ru-RU" sz="2800" b="1" dirty="0">
              <a:solidFill>
                <a:schemeClr val="bg1"/>
              </a:solidFill>
              <a:effectLst/>
              <a:latin typeface="Liberation Serif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467851" y="4793938"/>
            <a:ext cx="2552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Liberation Serif" panose="02020603050405020304" pitchFamily="18" charset="0"/>
              </a:rPr>
              <a:t>Альберт </a:t>
            </a:r>
            <a:r>
              <a:rPr lang="ru-RU" sz="2000" dirty="0" err="1" smtClean="0">
                <a:solidFill>
                  <a:schemeClr val="bg1"/>
                </a:solidFill>
                <a:latin typeface="Liberation Serif" panose="02020603050405020304" pitchFamily="18" charset="0"/>
              </a:rPr>
              <a:t>Энштейн</a:t>
            </a:r>
            <a:endParaRPr lang="ru-RU" sz="2000" dirty="0">
              <a:solidFill>
                <a:schemeClr val="bg1"/>
              </a:solidFill>
              <a:latin typeface="Liberation Serif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1360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f.ppt-online.org/files1/slide/u/Ur7ex198JMaDhOcRyQSXYHNo2vZPWiL5FK6CsVT4w0/slide-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27" y="0"/>
            <a:ext cx="12061373" cy="702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3274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avatars.mds.yandex.net/i?id=5a5ea10a7b0aa42424327b7043b6a9104311960e-8209975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9525" y="0"/>
            <a:ext cx="9007475" cy="6750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505450" y="4057650"/>
            <a:ext cx="3219450" cy="647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Liberation Serif" panose="02020603050405020304" pitchFamily="18" charset="0"/>
              </a:rPr>
              <a:t>физика</a:t>
            </a:r>
            <a:endParaRPr lang="ru-RU" sz="3200" dirty="0">
              <a:latin typeface="Liberation Serif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86100" y="2012664"/>
            <a:ext cx="3733800" cy="6543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Liberation Serif" panose="02020603050405020304" pitchFamily="18" charset="0"/>
              </a:rPr>
              <a:t>математика</a:t>
            </a:r>
            <a:endParaRPr lang="ru-RU" sz="3200" dirty="0">
              <a:latin typeface="Liberation Serif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01812" y="2791892"/>
            <a:ext cx="7962900" cy="12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rgbClr val="C00000"/>
                </a:solidFill>
                <a:latin typeface="Liberation Serif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Цель: связать </a:t>
            </a:r>
            <a:r>
              <a:rPr lang="ru-RU" sz="2400" dirty="0">
                <a:solidFill>
                  <a:srgbClr val="C00000"/>
                </a:solidFill>
                <a:latin typeface="Liberation Serif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математику </a:t>
            </a:r>
            <a:r>
              <a:rPr lang="ru-RU" sz="2400" dirty="0" smtClean="0">
                <a:solidFill>
                  <a:srgbClr val="C00000"/>
                </a:solidFill>
                <a:latin typeface="Liberation Serif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400" dirty="0">
                <a:solidFill>
                  <a:srgbClr val="C00000"/>
                </a:solidFill>
                <a:latin typeface="Liberation Serif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физику, которую нам предстоит изучать, через </a:t>
            </a:r>
            <a:r>
              <a:rPr lang="ru-RU" sz="2400" dirty="0">
                <a:solidFill>
                  <a:srgbClr val="C00000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математические знания, умения и навыки.</a:t>
            </a:r>
            <a:endParaRPr lang="ru-RU" sz="2400" b="1" dirty="0">
              <a:solidFill>
                <a:srgbClr val="C00000"/>
              </a:solidFill>
              <a:effectLst/>
              <a:latin typeface="Liberation Serif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0949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avatars.mds.yandex.net/i?id=6daaa4766326cbccaffa445496e141d14ebd0f19-8223286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51"/>
            <a:ext cx="12096206" cy="6852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066903" y="1168690"/>
            <a:ext cx="3653246" cy="2558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chemeClr val="bg1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Найди значения выражений </a:t>
            </a:r>
            <a:endParaRPr lang="ru-RU" sz="2000" b="1" dirty="0" smtClean="0">
              <a:solidFill>
                <a:schemeClr val="bg1"/>
              </a:solidFill>
              <a:latin typeface="Liberation Serif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solidFill>
                  <a:schemeClr val="bg1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b="1" dirty="0">
                <a:solidFill>
                  <a:schemeClr val="bg1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разбей числа на группы </a:t>
            </a:r>
            <a:endParaRPr lang="ru-RU" sz="2000" b="1" dirty="0" smtClean="0">
              <a:solidFill>
                <a:schemeClr val="bg1"/>
              </a:solidFill>
              <a:latin typeface="Liberation Serif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solidFill>
                  <a:schemeClr val="bg1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000" b="1" dirty="0">
                <a:solidFill>
                  <a:schemeClr val="bg1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указанным признакам:</a:t>
            </a:r>
            <a:endParaRPr lang="ru-RU" sz="2000" b="1" dirty="0">
              <a:solidFill>
                <a:schemeClr val="bg1"/>
              </a:solidFill>
              <a:latin typeface="Liberation Serif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chemeClr val="bg1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108-54=                      591+109=</a:t>
            </a:r>
            <a:endParaRPr lang="ru-RU" sz="2000" b="1" dirty="0">
              <a:solidFill>
                <a:schemeClr val="bg1"/>
              </a:solidFill>
              <a:latin typeface="Liberation Serif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chemeClr val="bg1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80*2=                          5*5=</a:t>
            </a:r>
            <a:endParaRPr lang="ru-RU" sz="2000" b="1" dirty="0">
              <a:solidFill>
                <a:schemeClr val="bg1"/>
              </a:solidFill>
              <a:latin typeface="Liberation Serif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chemeClr val="bg1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999-990=                     152+152=</a:t>
            </a:r>
            <a:endParaRPr lang="ru-RU" sz="2000" b="1" dirty="0">
              <a:solidFill>
                <a:schemeClr val="bg1"/>
              </a:solidFill>
              <a:effectLst/>
              <a:latin typeface="Liberation Serif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00355" y="1168690"/>
            <a:ext cx="2464136" cy="368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solidFill>
                  <a:schemeClr val="bg1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а) </a:t>
            </a:r>
            <a:r>
              <a:rPr lang="ru-RU" dirty="0">
                <a:solidFill>
                  <a:schemeClr val="bg1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количеству цифр:</a:t>
            </a:r>
            <a:endParaRPr lang="ru-RU" b="1" dirty="0">
              <a:solidFill>
                <a:schemeClr val="bg1"/>
              </a:solidFill>
              <a:effectLst/>
              <a:latin typeface="PT Astra Serif" panose="020A0603040505020204" pitchFamily="18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900355" y="1899535"/>
            <a:ext cx="2587568" cy="368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chemeClr val="bg1"/>
                </a:solidFill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б) круглые и некруглые:</a:t>
            </a:r>
            <a:endParaRPr lang="ru-RU" b="1" dirty="0">
              <a:solidFill>
                <a:schemeClr val="bg1"/>
              </a:solidFill>
              <a:effectLst/>
              <a:latin typeface="PT Astra Serif" panose="020A0603040505020204" pitchFamily="18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51335" y="2969964"/>
            <a:ext cx="23621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anose="02020603050405020304" pitchFamily="18" charset="0"/>
              </a:rPr>
              <a:t>?. Как это задание </a:t>
            </a:r>
          </a:p>
          <a:p>
            <a:pPr algn="ctr"/>
            <a:r>
              <a:rPr lang="ru-RU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anose="02020603050405020304" pitchFamily="18" charset="0"/>
              </a:rPr>
              <a:t>можно связать </a:t>
            </a:r>
          </a:p>
          <a:p>
            <a:pPr algn="ctr"/>
            <a:r>
              <a:rPr lang="ru-RU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anose="02020603050405020304" pitchFamily="18" charset="0"/>
              </a:rPr>
              <a:t>с физикой?</a:t>
            </a:r>
            <a:endParaRPr lang="ru-RU" b="1" i="1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iberation Serif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7089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160</Words>
  <Application>Microsoft Office PowerPoint</Application>
  <PresentationFormat>Широкоэкранный</PresentationFormat>
  <Paragraphs>45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Arial</vt:lpstr>
      <vt:lpstr>Calibri</vt:lpstr>
      <vt:lpstr>Calibri Light</vt:lpstr>
      <vt:lpstr>Liberation Sans</vt:lpstr>
      <vt:lpstr>Liberation Serif</vt:lpstr>
      <vt:lpstr>PT Astra Serif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Медине</dc:creator>
  <cp:lastModifiedBy>Медине</cp:lastModifiedBy>
  <cp:revision>15</cp:revision>
  <dcterms:created xsi:type="dcterms:W3CDTF">2024-04-13T08:24:56Z</dcterms:created>
  <dcterms:modified xsi:type="dcterms:W3CDTF">2024-04-17T04:52:26Z</dcterms:modified>
</cp:coreProperties>
</file>