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7" r:id="rId9"/>
    <p:sldId id="269" r:id="rId10"/>
    <p:sldId id="268" r:id="rId11"/>
    <p:sldId id="270" r:id="rId12"/>
    <p:sldId id="263" r:id="rId13"/>
    <p:sldId id="264" r:id="rId14"/>
    <p:sldId id="265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гуманное</c:v>
                </c:pt>
                <c:pt idx="1">
                  <c:v>формально-административное</c:v>
                </c:pt>
                <c:pt idx="2">
                  <c:v>терпимо-дружеское </c:v>
                </c:pt>
                <c:pt idx="3">
                  <c:v>товарно-денежное </c:v>
                </c:pt>
                <c:pt idx="4">
                  <c:v>конфликтное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45</c:v>
                </c:pt>
                <c:pt idx="1">
                  <c:v>15</c:v>
                </c:pt>
                <c:pt idx="2">
                  <c:v>18</c:v>
                </c:pt>
                <c:pt idx="3">
                  <c:v>8</c:v>
                </c:pt>
                <c:pt idx="4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гуманное</c:v>
                </c:pt>
                <c:pt idx="1">
                  <c:v>формально-административное</c:v>
                </c:pt>
                <c:pt idx="2">
                  <c:v>терпимо-дружеское </c:v>
                </c:pt>
                <c:pt idx="3">
                  <c:v>товарно-денежное </c:v>
                </c:pt>
                <c:pt idx="4">
                  <c:v>конфликтное 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65</c:v>
                </c:pt>
                <c:pt idx="1">
                  <c:v>6</c:v>
                </c:pt>
                <c:pt idx="2">
                  <c:v>10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гуманное</c:v>
                </c:pt>
                <c:pt idx="1">
                  <c:v>формально-административное</c:v>
                </c:pt>
                <c:pt idx="2">
                  <c:v>терпимо-дружеское </c:v>
                </c:pt>
                <c:pt idx="3">
                  <c:v>товарно-денежное </c:v>
                </c:pt>
                <c:pt idx="4">
                  <c:v>конфликтное 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axId val="75102848"/>
        <c:axId val="78002816"/>
      </c:barChart>
      <c:catAx>
        <c:axId val="75102848"/>
        <c:scaling>
          <c:orientation val="minMax"/>
        </c:scaling>
        <c:axPos val="b"/>
        <c:tickLblPos val="nextTo"/>
        <c:crossAx val="78002816"/>
        <c:crosses val="autoZero"/>
        <c:auto val="1"/>
        <c:lblAlgn val="ctr"/>
        <c:lblOffset val="100"/>
      </c:catAx>
      <c:valAx>
        <c:axId val="78002816"/>
        <c:scaling>
          <c:orientation val="minMax"/>
          <c:max val="80"/>
          <c:min val="0"/>
        </c:scaling>
        <c:axPos val="l"/>
        <c:majorGridlines/>
        <c:numFmt formatCode="General" sourceLinked="1"/>
        <c:tickLblPos val="nextTo"/>
        <c:crossAx val="75102848"/>
        <c:crosses val="autoZero"/>
        <c:crossBetween val="between"/>
        <c:majorUnit val="20"/>
      </c:val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59CEC5-9E6A-4CF1-9A10-37B9BE1612B8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C006AC8-984D-4EA5-8F0E-1DFBD820D567}">
      <dgm:prSet phldrT="[Текст]" custT="1"/>
      <dgm:spPr/>
      <dgm:t>
        <a:bodyPr/>
        <a:lstStyle/>
        <a:p>
          <a:endParaRPr lang="ru-RU" sz="3500" dirty="0"/>
        </a:p>
      </dgm:t>
    </dgm:pt>
    <dgm:pt modelId="{84AB2413-9F70-42B8-A198-F56BCEE064ED}" type="parTrans" cxnId="{B47DFBE3-F101-400A-8255-39D4DC00AA4D}">
      <dgm:prSet/>
      <dgm:spPr/>
      <dgm:t>
        <a:bodyPr/>
        <a:lstStyle/>
        <a:p>
          <a:endParaRPr lang="ru-RU"/>
        </a:p>
      </dgm:t>
    </dgm:pt>
    <dgm:pt modelId="{120A3792-3919-4EAC-BB69-20470A570891}" type="sibTrans" cxnId="{B47DFBE3-F101-400A-8255-39D4DC00AA4D}">
      <dgm:prSet/>
      <dgm:spPr/>
      <dgm:t>
        <a:bodyPr/>
        <a:lstStyle/>
        <a:p>
          <a:endParaRPr lang="ru-RU"/>
        </a:p>
      </dgm:t>
    </dgm:pt>
    <dgm:pt modelId="{E1B87C62-AAA2-4A81-A2F3-6FB2353F3BF4}">
      <dgm:prSet phldrT="[Текст]" custT="1"/>
      <dgm:spPr/>
      <dgm:t>
        <a:bodyPr/>
        <a:lstStyle/>
        <a:p>
          <a:r>
            <a:rPr lang="ru-RU" sz="1800" dirty="0" smtClean="0"/>
            <a:t>открытие  5 </a:t>
          </a:r>
          <a:endParaRPr lang="ru-RU" sz="1800" dirty="0"/>
        </a:p>
      </dgm:t>
    </dgm:pt>
    <dgm:pt modelId="{97E84EAE-5A57-418E-88A6-EF91F82122FC}" type="parTrans" cxnId="{A9FD692E-1AD2-4CBC-9D41-614744D7CE66}">
      <dgm:prSet/>
      <dgm:spPr/>
      <dgm:t>
        <a:bodyPr/>
        <a:lstStyle/>
        <a:p>
          <a:endParaRPr lang="ru-RU"/>
        </a:p>
      </dgm:t>
    </dgm:pt>
    <dgm:pt modelId="{196E74D4-8F63-46C0-8C44-01C9A7AB31E2}" type="sibTrans" cxnId="{A9FD692E-1AD2-4CBC-9D41-614744D7CE66}">
      <dgm:prSet/>
      <dgm:spPr/>
      <dgm:t>
        <a:bodyPr/>
        <a:lstStyle/>
        <a:p>
          <a:endParaRPr lang="ru-RU"/>
        </a:p>
      </dgm:t>
    </dgm:pt>
    <dgm:pt modelId="{93F05E8E-4CE3-489A-B4E4-7C5C69D0633E}">
      <dgm:prSet phldrT="[Текст]" custT="1"/>
      <dgm:spPr/>
      <dgm:t>
        <a:bodyPr/>
        <a:lstStyle/>
        <a:p>
          <a:r>
            <a:rPr lang="ru-RU" sz="1800" dirty="0" smtClean="0"/>
            <a:t>открытие  4 </a:t>
          </a:r>
          <a:endParaRPr lang="ru-RU" sz="1800" dirty="0"/>
        </a:p>
      </dgm:t>
    </dgm:pt>
    <dgm:pt modelId="{6189F65E-AF51-4BF2-AE7F-8FCD117E54FB}" type="parTrans" cxnId="{8E954957-F7D2-4E51-B6DD-32D1AFB8F5F7}">
      <dgm:prSet/>
      <dgm:spPr/>
      <dgm:t>
        <a:bodyPr/>
        <a:lstStyle/>
        <a:p>
          <a:endParaRPr lang="ru-RU"/>
        </a:p>
      </dgm:t>
    </dgm:pt>
    <dgm:pt modelId="{96BC42CE-4469-4DB6-AFAA-89D166AD54AF}" type="sibTrans" cxnId="{8E954957-F7D2-4E51-B6DD-32D1AFB8F5F7}">
      <dgm:prSet/>
      <dgm:spPr/>
      <dgm:t>
        <a:bodyPr/>
        <a:lstStyle/>
        <a:p>
          <a:endParaRPr lang="ru-RU"/>
        </a:p>
      </dgm:t>
    </dgm:pt>
    <dgm:pt modelId="{4B0C86A2-1230-4161-9F6C-B688F4420420}">
      <dgm:prSet phldrT="[Текст]" custT="1"/>
      <dgm:spPr/>
      <dgm:t>
        <a:bodyPr/>
        <a:lstStyle/>
        <a:p>
          <a:r>
            <a:rPr lang="ru-RU" sz="1800" dirty="0" smtClean="0"/>
            <a:t>открытие  3</a:t>
          </a:r>
          <a:endParaRPr lang="ru-RU" sz="1800" dirty="0"/>
        </a:p>
      </dgm:t>
    </dgm:pt>
    <dgm:pt modelId="{A2877AC8-E039-4F07-9880-0FC5A57C78A0}" type="parTrans" cxnId="{78475839-FBC4-4EF5-83CE-9ADFA72D83C8}">
      <dgm:prSet/>
      <dgm:spPr/>
      <dgm:t>
        <a:bodyPr/>
        <a:lstStyle/>
        <a:p>
          <a:endParaRPr lang="ru-RU"/>
        </a:p>
      </dgm:t>
    </dgm:pt>
    <dgm:pt modelId="{C2ED3FF1-70E2-4B5B-BB9F-DFC7F64CDC25}" type="sibTrans" cxnId="{78475839-FBC4-4EF5-83CE-9ADFA72D83C8}">
      <dgm:prSet/>
      <dgm:spPr/>
      <dgm:t>
        <a:bodyPr/>
        <a:lstStyle/>
        <a:p>
          <a:endParaRPr lang="ru-RU"/>
        </a:p>
      </dgm:t>
    </dgm:pt>
    <dgm:pt modelId="{C4414319-52E3-4BE2-9ADD-0A06792E0CD9}">
      <dgm:prSet phldrT="[Текст]" custT="1"/>
      <dgm:spPr/>
      <dgm:t>
        <a:bodyPr/>
        <a:lstStyle/>
        <a:p>
          <a:r>
            <a:rPr lang="ru-RU" sz="1800" dirty="0" smtClean="0"/>
            <a:t>открытие  4</a:t>
          </a:r>
          <a:endParaRPr lang="ru-RU" sz="1800" dirty="0"/>
        </a:p>
      </dgm:t>
    </dgm:pt>
    <dgm:pt modelId="{32A33B9E-85A1-42DB-8C68-56E3EA603450}" type="parTrans" cxnId="{96A7083C-8548-4C51-9170-A882005A6554}">
      <dgm:prSet/>
      <dgm:spPr/>
      <dgm:t>
        <a:bodyPr/>
        <a:lstStyle/>
        <a:p>
          <a:endParaRPr lang="ru-RU"/>
        </a:p>
      </dgm:t>
    </dgm:pt>
    <dgm:pt modelId="{8E40F69A-A7B2-4B32-8D67-145DB8411AAC}" type="sibTrans" cxnId="{96A7083C-8548-4C51-9170-A882005A6554}">
      <dgm:prSet/>
      <dgm:spPr/>
      <dgm:t>
        <a:bodyPr/>
        <a:lstStyle/>
        <a:p>
          <a:endParaRPr lang="ru-RU"/>
        </a:p>
      </dgm:t>
    </dgm:pt>
    <dgm:pt modelId="{34423C84-C9C6-47E8-9563-F66F6063B5D8}" type="pres">
      <dgm:prSet presAssocID="{E159CEC5-9E6A-4CF1-9A10-37B9BE1612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583192-7DC9-495E-9FA0-B78643912AAA}" type="pres">
      <dgm:prSet presAssocID="{1C006AC8-984D-4EA5-8F0E-1DFBD820D567}" presName="Name8" presStyleCnt="0"/>
      <dgm:spPr/>
    </dgm:pt>
    <dgm:pt modelId="{8C4BF520-CD2C-4141-B66F-DD06F6CFD6A7}" type="pres">
      <dgm:prSet presAssocID="{1C006AC8-984D-4EA5-8F0E-1DFBD820D567}" presName="level" presStyleLbl="node1" presStyleIdx="0" presStyleCnt="5" custScaleX="100122" custScaleY="891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0D9DE6-C2BE-4F3E-9FED-11A1AF4CD8FD}" type="pres">
      <dgm:prSet presAssocID="{1C006AC8-984D-4EA5-8F0E-1DFBD820D56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B0189F-0B9B-4CD2-BBC7-5DEB72044832}" type="pres">
      <dgm:prSet presAssocID="{E1B87C62-AAA2-4A81-A2F3-6FB2353F3BF4}" presName="Name8" presStyleCnt="0"/>
      <dgm:spPr/>
    </dgm:pt>
    <dgm:pt modelId="{2CEE9F21-4B54-4001-80B3-30DC14667D65}" type="pres">
      <dgm:prSet presAssocID="{E1B87C62-AAA2-4A81-A2F3-6FB2353F3BF4}" presName="level" presStyleLbl="node1" presStyleIdx="1" presStyleCnt="5" custScaleY="246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105ED7-CCF3-48BB-8701-C7125740F644}" type="pres">
      <dgm:prSet presAssocID="{E1B87C62-AAA2-4A81-A2F3-6FB2353F3BF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241C6-ED17-41B8-BD30-A1B5813B683D}" type="pres">
      <dgm:prSet presAssocID="{93F05E8E-4CE3-489A-B4E4-7C5C69D0633E}" presName="Name8" presStyleCnt="0"/>
      <dgm:spPr/>
    </dgm:pt>
    <dgm:pt modelId="{061BB1AD-565D-4432-B80B-ABC34398334C}" type="pres">
      <dgm:prSet presAssocID="{93F05E8E-4CE3-489A-B4E4-7C5C69D0633E}" presName="level" presStyleLbl="node1" presStyleIdx="2" presStyleCnt="5" custScaleY="309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7A4F14-6913-412B-AEF6-C7011CDE68CE}" type="pres">
      <dgm:prSet presAssocID="{93F05E8E-4CE3-489A-B4E4-7C5C69D0633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AB1300-F909-4D75-90DF-6B5F2D5A4048}" type="pres">
      <dgm:prSet presAssocID="{4B0C86A2-1230-4161-9F6C-B688F4420420}" presName="Name8" presStyleCnt="0"/>
      <dgm:spPr/>
    </dgm:pt>
    <dgm:pt modelId="{AB923B43-14A1-4346-BDBF-CF96DA2F7E78}" type="pres">
      <dgm:prSet presAssocID="{4B0C86A2-1230-4161-9F6C-B688F4420420}" presName="level" presStyleLbl="node1" presStyleIdx="3" presStyleCnt="5" custScaleY="328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CDC0D6-B65D-4D54-B0AE-2C8852257508}" type="pres">
      <dgm:prSet presAssocID="{4B0C86A2-1230-4161-9F6C-B688F442042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0CFC99-A0EA-4E45-ADF9-DBDA05FAFDD4}" type="pres">
      <dgm:prSet presAssocID="{C4414319-52E3-4BE2-9ADD-0A06792E0CD9}" presName="Name8" presStyleCnt="0"/>
      <dgm:spPr/>
    </dgm:pt>
    <dgm:pt modelId="{6F714A69-7AE0-41E2-81E3-34615576B8C3}" type="pres">
      <dgm:prSet presAssocID="{C4414319-52E3-4BE2-9ADD-0A06792E0CD9}" presName="level" presStyleLbl="node1" presStyleIdx="4" presStyleCnt="5" custScaleY="379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CC4DFB-D26B-43A4-82E1-04A498E92ABE}" type="pres">
      <dgm:prSet presAssocID="{C4414319-52E3-4BE2-9ADD-0A06792E0CD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16A1C6-289A-4C70-AB96-6527CF79453D}" type="presOf" srcId="{E1B87C62-AAA2-4A81-A2F3-6FB2353F3BF4}" destId="{D6105ED7-CCF3-48BB-8701-C7125740F644}" srcOrd="1" destOrd="0" presId="urn:microsoft.com/office/officeart/2005/8/layout/pyramid1"/>
    <dgm:cxn modelId="{BD1B58A8-488A-40FC-AEE5-6747AB99DE6B}" type="presOf" srcId="{93F05E8E-4CE3-489A-B4E4-7C5C69D0633E}" destId="{061BB1AD-565D-4432-B80B-ABC34398334C}" srcOrd="0" destOrd="0" presId="urn:microsoft.com/office/officeart/2005/8/layout/pyramid1"/>
    <dgm:cxn modelId="{E61C145E-97AB-49AD-ABAD-74D9D49A6EBB}" type="presOf" srcId="{93F05E8E-4CE3-489A-B4E4-7C5C69D0633E}" destId="{137A4F14-6913-412B-AEF6-C7011CDE68CE}" srcOrd="1" destOrd="0" presId="urn:microsoft.com/office/officeart/2005/8/layout/pyramid1"/>
    <dgm:cxn modelId="{96A7083C-8548-4C51-9170-A882005A6554}" srcId="{E159CEC5-9E6A-4CF1-9A10-37B9BE1612B8}" destId="{C4414319-52E3-4BE2-9ADD-0A06792E0CD9}" srcOrd="4" destOrd="0" parTransId="{32A33B9E-85A1-42DB-8C68-56E3EA603450}" sibTransId="{8E40F69A-A7B2-4B32-8D67-145DB8411AAC}"/>
    <dgm:cxn modelId="{CA7D44F7-EC24-4FCF-B0A4-30D91FD0F926}" type="presOf" srcId="{C4414319-52E3-4BE2-9ADD-0A06792E0CD9}" destId="{6F714A69-7AE0-41E2-81E3-34615576B8C3}" srcOrd="0" destOrd="0" presId="urn:microsoft.com/office/officeart/2005/8/layout/pyramid1"/>
    <dgm:cxn modelId="{9C6957FE-EEF0-480B-B198-CCC5B14C6946}" type="presOf" srcId="{4B0C86A2-1230-4161-9F6C-B688F4420420}" destId="{E4CDC0D6-B65D-4D54-B0AE-2C8852257508}" srcOrd="1" destOrd="0" presId="urn:microsoft.com/office/officeart/2005/8/layout/pyramid1"/>
    <dgm:cxn modelId="{54FB619E-58B7-4F09-A8F9-02550027C5FD}" type="presOf" srcId="{E1B87C62-AAA2-4A81-A2F3-6FB2353F3BF4}" destId="{2CEE9F21-4B54-4001-80B3-30DC14667D65}" srcOrd="0" destOrd="0" presId="urn:microsoft.com/office/officeart/2005/8/layout/pyramid1"/>
    <dgm:cxn modelId="{0403249D-6D5E-4F9F-9F49-55E03E9B5270}" type="presOf" srcId="{1C006AC8-984D-4EA5-8F0E-1DFBD820D567}" destId="{8C4BF520-CD2C-4141-B66F-DD06F6CFD6A7}" srcOrd="0" destOrd="0" presId="urn:microsoft.com/office/officeart/2005/8/layout/pyramid1"/>
    <dgm:cxn modelId="{C32C8CF4-F8C0-4618-9117-0C22F8C8EFFC}" type="presOf" srcId="{C4414319-52E3-4BE2-9ADD-0A06792E0CD9}" destId="{0CCC4DFB-D26B-43A4-82E1-04A498E92ABE}" srcOrd="1" destOrd="0" presId="urn:microsoft.com/office/officeart/2005/8/layout/pyramid1"/>
    <dgm:cxn modelId="{33C4F714-07E1-45C2-A932-CD568AE4A051}" type="presOf" srcId="{4B0C86A2-1230-4161-9F6C-B688F4420420}" destId="{AB923B43-14A1-4346-BDBF-CF96DA2F7E78}" srcOrd="0" destOrd="0" presId="urn:microsoft.com/office/officeart/2005/8/layout/pyramid1"/>
    <dgm:cxn modelId="{17ABA13A-F0CC-417E-8A7D-52010559C5E6}" type="presOf" srcId="{E159CEC5-9E6A-4CF1-9A10-37B9BE1612B8}" destId="{34423C84-C9C6-47E8-9563-F66F6063B5D8}" srcOrd="0" destOrd="0" presId="urn:microsoft.com/office/officeart/2005/8/layout/pyramid1"/>
    <dgm:cxn modelId="{A9FD692E-1AD2-4CBC-9D41-614744D7CE66}" srcId="{E159CEC5-9E6A-4CF1-9A10-37B9BE1612B8}" destId="{E1B87C62-AAA2-4A81-A2F3-6FB2353F3BF4}" srcOrd="1" destOrd="0" parTransId="{97E84EAE-5A57-418E-88A6-EF91F82122FC}" sibTransId="{196E74D4-8F63-46C0-8C44-01C9A7AB31E2}"/>
    <dgm:cxn modelId="{8E954957-F7D2-4E51-B6DD-32D1AFB8F5F7}" srcId="{E159CEC5-9E6A-4CF1-9A10-37B9BE1612B8}" destId="{93F05E8E-4CE3-489A-B4E4-7C5C69D0633E}" srcOrd="2" destOrd="0" parTransId="{6189F65E-AF51-4BF2-AE7F-8FCD117E54FB}" sibTransId="{96BC42CE-4469-4DB6-AFAA-89D166AD54AF}"/>
    <dgm:cxn modelId="{78475839-FBC4-4EF5-83CE-9ADFA72D83C8}" srcId="{E159CEC5-9E6A-4CF1-9A10-37B9BE1612B8}" destId="{4B0C86A2-1230-4161-9F6C-B688F4420420}" srcOrd="3" destOrd="0" parTransId="{A2877AC8-E039-4F07-9880-0FC5A57C78A0}" sibTransId="{C2ED3FF1-70E2-4B5B-BB9F-DFC7F64CDC25}"/>
    <dgm:cxn modelId="{5919DC3D-C178-4C49-B03A-5267518406F2}" type="presOf" srcId="{1C006AC8-984D-4EA5-8F0E-1DFBD820D567}" destId="{150D9DE6-C2BE-4F3E-9FED-11A1AF4CD8FD}" srcOrd="1" destOrd="0" presId="urn:microsoft.com/office/officeart/2005/8/layout/pyramid1"/>
    <dgm:cxn modelId="{B47DFBE3-F101-400A-8255-39D4DC00AA4D}" srcId="{E159CEC5-9E6A-4CF1-9A10-37B9BE1612B8}" destId="{1C006AC8-984D-4EA5-8F0E-1DFBD820D567}" srcOrd="0" destOrd="0" parTransId="{84AB2413-9F70-42B8-A198-F56BCEE064ED}" sibTransId="{120A3792-3919-4EAC-BB69-20470A570891}"/>
    <dgm:cxn modelId="{BBEB4186-5B31-403B-BDCB-A2EE1CDFE0CD}" type="presParOf" srcId="{34423C84-C9C6-47E8-9563-F66F6063B5D8}" destId="{3B583192-7DC9-495E-9FA0-B78643912AAA}" srcOrd="0" destOrd="0" presId="urn:microsoft.com/office/officeart/2005/8/layout/pyramid1"/>
    <dgm:cxn modelId="{EEC7785D-D086-4096-A1E4-55379432E507}" type="presParOf" srcId="{3B583192-7DC9-495E-9FA0-B78643912AAA}" destId="{8C4BF520-CD2C-4141-B66F-DD06F6CFD6A7}" srcOrd="0" destOrd="0" presId="urn:microsoft.com/office/officeart/2005/8/layout/pyramid1"/>
    <dgm:cxn modelId="{E35891B2-1BCC-491D-B747-961B692D55D5}" type="presParOf" srcId="{3B583192-7DC9-495E-9FA0-B78643912AAA}" destId="{150D9DE6-C2BE-4F3E-9FED-11A1AF4CD8FD}" srcOrd="1" destOrd="0" presId="urn:microsoft.com/office/officeart/2005/8/layout/pyramid1"/>
    <dgm:cxn modelId="{77115E8A-DDA2-4D0F-8D3B-7B29811E0820}" type="presParOf" srcId="{34423C84-C9C6-47E8-9563-F66F6063B5D8}" destId="{ABB0189F-0B9B-4CD2-BBC7-5DEB72044832}" srcOrd="1" destOrd="0" presId="urn:microsoft.com/office/officeart/2005/8/layout/pyramid1"/>
    <dgm:cxn modelId="{78C3198C-80DE-483E-B1D7-AFA5AF54EB19}" type="presParOf" srcId="{ABB0189F-0B9B-4CD2-BBC7-5DEB72044832}" destId="{2CEE9F21-4B54-4001-80B3-30DC14667D65}" srcOrd="0" destOrd="0" presId="urn:microsoft.com/office/officeart/2005/8/layout/pyramid1"/>
    <dgm:cxn modelId="{80FCC1CC-C2BD-4C81-BBA6-BAB7BB5ABB61}" type="presParOf" srcId="{ABB0189F-0B9B-4CD2-BBC7-5DEB72044832}" destId="{D6105ED7-CCF3-48BB-8701-C7125740F644}" srcOrd="1" destOrd="0" presId="urn:microsoft.com/office/officeart/2005/8/layout/pyramid1"/>
    <dgm:cxn modelId="{C078C583-18D0-4363-96DD-777225458648}" type="presParOf" srcId="{34423C84-C9C6-47E8-9563-F66F6063B5D8}" destId="{D27241C6-ED17-41B8-BD30-A1B5813B683D}" srcOrd="2" destOrd="0" presId="urn:microsoft.com/office/officeart/2005/8/layout/pyramid1"/>
    <dgm:cxn modelId="{DE369BFB-1EAA-48E2-93EF-59EDFA80EE4C}" type="presParOf" srcId="{D27241C6-ED17-41B8-BD30-A1B5813B683D}" destId="{061BB1AD-565D-4432-B80B-ABC34398334C}" srcOrd="0" destOrd="0" presId="urn:microsoft.com/office/officeart/2005/8/layout/pyramid1"/>
    <dgm:cxn modelId="{6AD2E99B-C8AD-4862-BDFE-20C20D810835}" type="presParOf" srcId="{D27241C6-ED17-41B8-BD30-A1B5813B683D}" destId="{137A4F14-6913-412B-AEF6-C7011CDE68CE}" srcOrd="1" destOrd="0" presId="urn:microsoft.com/office/officeart/2005/8/layout/pyramid1"/>
    <dgm:cxn modelId="{78E2E1CC-BE49-40D0-A712-7638DAD7499C}" type="presParOf" srcId="{34423C84-C9C6-47E8-9563-F66F6063B5D8}" destId="{60AB1300-F909-4D75-90DF-6B5F2D5A4048}" srcOrd="3" destOrd="0" presId="urn:microsoft.com/office/officeart/2005/8/layout/pyramid1"/>
    <dgm:cxn modelId="{D5F87A79-FD19-43A6-8869-53520BDB7896}" type="presParOf" srcId="{60AB1300-F909-4D75-90DF-6B5F2D5A4048}" destId="{AB923B43-14A1-4346-BDBF-CF96DA2F7E78}" srcOrd="0" destOrd="0" presId="urn:microsoft.com/office/officeart/2005/8/layout/pyramid1"/>
    <dgm:cxn modelId="{CB61342B-D696-4964-96C7-51F79DA99BB7}" type="presParOf" srcId="{60AB1300-F909-4D75-90DF-6B5F2D5A4048}" destId="{E4CDC0D6-B65D-4D54-B0AE-2C8852257508}" srcOrd="1" destOrd="0" presId="urn:microsoft.com/office/officeart/2005/8/layout/pyramid1"/>
    <dgm:cxn modelId="{0BA5AD84-0A4C-4735-89CE-B813EFD117BC}" type="presParOf" srcId="{34423C84-C9C6-47E8-9563-F66F6063B5D8}" destId="{340CFC99-A0EA-4E45-ADF9-DBDA05FAFDD4}" srcOrd="4" destOrd="0" presId="urn:microsoft.com/office/officeart/2005/8/layout/pyramid1"/>
    <dgm:cxn modelId="{7BD996C7-B00F-4628-A3A0-48799DF26172}" type="presParOf" srcId="{340CFC99-A0EA-4E45-ADF9-DBDA05FAFDD4}" destId="{6F714A69-7AE0-41E2-81E3-34615576B8C3}" srcOrd="0" destOrd="0" presId="urn:microsoft.com/office/officeart/2005/8/layout/pyramid1"/>
    <dgm:cxn modelId="{681BB5EA-B6D7-4FBA-96D1-B27D6021D13F}" type="presParOf" srcId="{340CFC99-A0EA-4E45-ADF9-DBDA05FAFDD4}" destId="{0CCC4DFB-D26B-43A4-82E1-04A498E92ABE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E14CCA-7681-42DB-9B1A-BCADFB1A5BDB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D5BDD86-FBDD-4B59-9732-87F95D2B640D}">
      <dgm:prSet phldrT="[Текст]" custT="1"/>
      <dgm:spPr/>
      <dgm:t>
        <a:bodyPr/>
        <a:lstStyle/>
        <a:p>
          <a:r>
            <a:rPr lang="ru-RU" sz="1200" dirty="0" smtClean="0"/>
            <a:t>Вводный этап (консультация родителей) </a:t>
          </a:r>
          <a:endParaRPr lang="ru-RU" sz="1200" dirty="0"/>
        </a:p>
      </dgm:t>
    </dgm:pt>
    <dgm:pt modelId="{A12499B9-897D-4C5A-B664-7BA059B0E224}" type="parTrans" cxnId="{8923DD0C-F157-404D-B7B3-06EA2B0094C7}">
      <dgm:prSet/>
      <dgm:spPr/>
      <dgm:t>
        <a:bodyPr/>
        <a:lstStyle/>
        <a:p>
          <a:endParaRPr lang="ru-RU"/>
        </a:p>
      </dgm:t>
    </dgm:pt>
    <dgm:pt modelId="{DF81D66B-D215-47D4-A880-D6DB14AAB5CA}" type="sibTrans" cxnId="{8923DD0C-F157-404D-B7B3-06EA2B0094C7}">
      <dgm:prSet/>
      <dgm:spPr/>
      <dgm:t>
        <a:bodyPr/>
        <a:lstStyle/>
        <a:p>
          <a:endParaRPr lang="ru-RU"/>
        </a:p>
      </dgm:t>
    </dgm:pt>
    <dgm:pt modelId="{574381C7-7C58-4F3C-83D1-6C2AEB6E2CD3}">
      <dgm:prSet phldrT="[Текст]" custT="1"/>
      <dgm:spPr/>
      <dgm:t>
        <a:bodyPr/>
        <a:lstStyle/>
        <a:p>
          <a:r>
            <a:rPr lang="ru-RU" sz="1200" dirty="0" smtClean="0"/>
            <a:t>Реализация  (организация совместной деятельности «дети-родители» )</a:t>
          </a:r>
          <a:endParaRPr lang="ru-RU" sz="1200" dirty="0"/>
        </a:p>
      </dgm:t>
    </dgm:pt>
    <dgm:pt modelId="{92336BE0-7A9D-48E6-B307-6F9FBAD36A74}" type="parTrans" cxnId="{8B29EE71-6D4F-4547-BCF1-E858E6F8697B}">
      <dgm:prSet/>
      <dgm:spPr/>
      <dgm:t>
        <a:bodyPr/>
        <a:lstStyle/>
        <a:p>
          <a:endParaRPr lang="ru-RU"/>
        </a:p>
      </dgm:t>
    </dgm:pt>
    <dgm:pt modelId="{DE616641-E114-4671-9994-F7B8F604D98F}" type="sibTrans" cxnId="{8B29EE71-6D4F-4547-BCF1-E858E6F8697B}">
      <dgm:prSet/>
      <dgm:spPr/>
      <dgm:t>
        <a:bodyPr/>
        <a:lstStyle/>
        <a:p>
          <a:endParaRPr lang="ru-RU"/>
        </a:p>
      </dgm:t>
    </dgm:pt>
    <dgm:pt modelId="{400E2BF6-3BD4-42AD-9498-C9C03165F1DC}">
      <dgm:prSet phldrT="[Текст]" custT="1"/>
      <dgm:spPr/>
      <dgm:t>
        <a:bodyPr/>
        <a:lstStyle/>
        <a:p>
          <a:r>
            <a:rPr lang="ru-RU" sz="1400" dirty="0" smtClean="0"/>
            <a:t>Результат </a:t>
          </a:r>
          <a:endParaRPr lang="ru-RU" sz="1400" dirty="0"/>
        </a:p>
      </dgm:t>
    </dgm:pt>
    <dgm:pt modelId="{AD146E71-9E6C-441E-8F3F-FE3C03BF6AC4}" type="parTrans" cxnId="{20B14402-83F0-442C-BE9B-98453CB44FA5}">
      <dgm:prSet/>
      <dgm:spPr/>
      <dgm:t>
        <a:bodyPr/>
        <a:lstStyle/>
        <a:p>
          <a:endParaRPr lang="ru-RU"/>
        </a:p>
      </dgm:t>
    </dgm:pt>
    <dgm:pt modelId="{ACDC2823-E0CB-43E3-9E89-D2BC4338D4CB}" type="sibTrans" cxnId="{20B14402-83F0-442C-BE9B-98453CB44FA5}">
      <dgm:prSet/>
      <dgm:spPr/>
      <dgm:t>
        <a:bodyPr/>
        <a:lstStyle/>
        <a:p>
          <a:endParaRPr lang="ru-RU"/>
        </a:p>
      </dgm:t>
    </dgm:pt>
    <dgm:pt modelId="{1939F169-C11C-43DA-A137-9E3A5202657B}">
      <dgm:prSet custT="1"/>
      <dgm:spPr/>
      <dgm:t>
        <a:bodyPr/>
        <a:lstStyle/>
        <a:p>
          <a:r>
            <a:rPr lang="ru-RU" sz="1200" dirty="0" smtClean="0"/>
            <a:t>Учет возрастных особенностей и возможностей  </a:t>
          </a:r>
          <a:r>
            <a:rPr lang="ru-RU" sz="1200" dirty="0" smtClean="0"/>
            <a:t>детей; </a:t>
          </a:r>
          <a:endParaRPr lang="ru-RU" sz="1200" dirty="0"/>
        </a:p>
      </dgm:t>
    </dgm:pt>
    <dgm:pt modelId="{F667A6FB-65AB-4767-B772-0EFD52BD2275}" type="parTrans" cxnId="{A63F5707-DD14-4759-A2C2-23BA2B34A615}">
      <dgm:prSet/>
      <dgm:spPr/>
      <dgm:t>
        <a:bodyPr/>
        <a:lstStyle/>
        <a:p>
          <a:endParaRPr lang="ru-RU"/>
        </a:p>
      </dgm:t>
    </dgm:pt>
    <dgm:pt modelId="{345E76E7-98AA-41A3-9664-6D8492A91231}" type="sibTrans" cxnId="{A63F5707-DD14-4759-A2C2-23BA2B34A615}">
      <dgm:prSet/>
      <dgm:spPr/>
      <dgm:t>
        <a:bodyPr/>
        <a:lstStyle/>
        <a:p>
          <a:endParaRPr lang="ru-RU"/>
        </a:p>
      </dgm:t>
    </dgm:pt>
    <dgm:pt modelId="{22F6FACF-473C-4B8D-8CEC-553311A639E9}">
      <dgm:prSet custT="1"/>
      <dgm:spPr/>
      <dgm:t>
        <a:bodyPr/>
        <a:lstStyle/>
        <a:p>
          <a:r>
            <a:rPr lang="ru-RU" sz="1200" dirty="0" smtClean="0"/>
            <a:t>Рекомендации по </a:t>
          </a:r>
          <a:r>
            <a:rPr lang="ru-RU" sz="1200" dirty="0" smtClean="0"/>
            <a:t>направлению: семейные традиции, история рода, архитектура родного города,  военные подвиги наших земляков и др.</a:t>
          </a:r>
          <a:endParaRPr lang="ru-RU" sz="1200" dirty="0"/>
        </a:p>
      </dgm:t>
    </dgm:pt>
    <dgm:pt modelId="{B0393E7B-1F87-4B4B-8D59-243A7B9467C3}" type="parTrans" cxnId="{D0FC9418-E4BA-4013-9B53-41E7AC94C264}">
      <dgm:prSet/>
      <dgm:spPr/>
      <dgm:t>
        <a:bodyPr/>
        <a:lstStyle/>
        <a:p>
          <a:endParaRPr lang="ru-RU"/>
        </a:p>
      </dgm:t>
    </dgm:pt>
    <dgm:pt modelId="{43AF1851-2C0E-4441-97A2-6E4FACDBCC9D}" type="sibTrans" cxnId="{D0FC9418-E4BA-4013-9B53-41E7AC94C264}">
      <dgm:prSet/>
      <dgm:spPr/>
      <dgm:t>
        <a:bodyPr/>
        <a:lstStyle/>
        <a:p>
          <a:endParaRPr lang="ru-RU"/>
        </a:p>
      </dgm:t>
    </dgm:pt>
    <dgm:pt modelId="{95894272-6E17-4E55-956E-3B6608460618}">
      <dgm:prSet custT="1"/>
      <dgm:spPr/>
      <dgm:t>
        <a:bodyPr/>
        <a:lstStyle/>
        <a:p>
          <a:r>
            <a:rPr lang="ru-RU" sz="1200" dirty="0" smtClean="0"/>
            <a:t>Учет интересов ребенка; </a:t>
          </a:r>
          <a:endParaRPr lang="ru-RU" sz="1200" dirty="0"/>
        </a:p>
      </dgm:t>
    </dgm:pt>
    <dgm:pt modelId="{44BD937A-BF30-4E66-B54C-AA237F5BE9BB}" type="parTrans" cxnId="{B603E50D-A005-4B37-85DE-AF0E78DB5471}">
      <dgm:prSet/>
      <dgm:spPr/>
      <dgm:t>
        <a:bodyPr/>
        <a:lstStyle/>
        <a:p>
          <a:endParaRPr lang="ru-RU"/>
        </a:p>
      </dgm:t>
    </dgm:pt>
    <dgm:pt modelId="{F0925912-A08D-4215-8F3F-FA02507F3CC6}" type="sibTrans" cxnId="{B603E50D-A005-4B37-85DE-AF0E78DB5471}">
      <dgm:prSet/>
      <dgm:spPr/>
      <dgm:t>
        <a:bodyPr/>
        <a:lstStyle/>
        <a:p>
          <a:endParaRPr lang="ru-RU"/>
        </a:p>
      </dgm:t>
    </dgm:pt>
    <dgm:pt modelId="{E2659C09-96DC-47C0-80F0-4B4F68546A1F}">
      <dgm:prSet custT="1"/>
      <dgm:spPr/>
      <dgm:t>
        <a:bodyPr/>
        <a:lstStyle/>
        <a:p>
          <a:r>
            <a:rPr lang="ru-RU" sz="1200" dirty="0" smtClean="0"/>
            <a:t>Разработка проекта (выбор стратегической цели – «хочу </a:t>
          </a:r>
          <a:r>
            <a:rPr lang="ru-RU" sz="1200" dirty="0" smtClean="0"/>
            <a:t>узнать историю моей семьи», «хочу узнать историю происхождения памятника танкистам в г.Карачеве»,  </a:t>
          </a:r>
          <a:r>
            <a:rPr lang="ru-RU" sz="1200" dirty="0" smtClean="0"/>
            <a:t>«хочу научиться», и тактической цели – «для этого сначала </a:t>
          </a:r>
          <a:r>
            <a:rPr lang="ru-RU" sz="1200" dirty="0" smtClean="0"/>
            <a:t>надо  побеседовать с бабушкой и дедушкой», «сходить в библиотеку»; </a:t>
          </a:r>
          <a:endParaRPr lang="ru-RU" sz="1200" dirty="0"/>
        </a:p>
      </dgm:t>
    </dgm:pt>
    <dgm:pt modelId="{AABE03A8-D4A5-4AC8-A00B-6F9A64552E0E}" type="parTrans" cxnId="{06E1A49A-960A-4E11-99E7-7C014782A52A}">
      <dgm:prSet/>
      <dgm:spPr/>
      <dgm:t>
        <a:bodyPr/>
        <a:lstStyle/>
        <a:p>
          <a:endParaRPr lang="ru-RU"/>
        </a:p>
      </dgm:t>
    </dgm:pt>
    <dgm:pt modelId="{3E608E29-0FB0-4298-A703-9EF60B12B6E0}" type="sibTrans" cxnId="{06E1A49A-960A-4E11-99E7-7C014782A52A}">
      <dgm:prSet/>
      <dgm:spPr/>
      <dgm:t>
        <a:bodyPr/>
        <a:lstStyle/>
        <a:p>
          <a:endParaRPr lang="ru-RU"/>
        </a:p>
      </dgm:t>
    </dgm:pt>
    <dgm:pt modelId="{E922DEBA-41BC-4A14-A4EF-89D4CC9E1161}">
      <dgm:prSet custT="1"/>
      <dgm:spPr/>
      <dgm:t>
        <a:bodyPr/>
        <a:lstStyle/>
        <a:p>
          <a:r>
            <a:rPr lang="ru-RU" sz="1200" dirty="0" smtClean="0"/>
            <a:t> стимулирование желания достичь результата быстрее («поднятие планки», поощрение, личный пример и др.), а так же самостоятельности ребенка; </a:t>
          </a:r>
          <a:r>
            <a:rPr lang="ru-RU" sz="1200" dirty="0" smtClean="0"/>
            <a:t> </a:t>
          </a:r>
          <a:endParaRPr lang="ru-RU" sz="1200" dirty="0"/>
        </a:p>
      </dgm:t>
    </dgm:pt>
    <dgm:pt modelId="{FEE4FAD9-F5E3-45A2-894F-9589EFC11451}" type="parTrans" cxnId="{5C43089A-141F-4972-B27D-9CF102868A41}">
      <dgm:prSet/>
      <dgm:spPr/>
      <dgm:t>
        <a:bodyPr/>
        <a:lstStyle/>
        <a:p>
          <a:endParaRPr lang="ru-RU"/>
        </a:p>
      </dgm:t>
    </dgm:pt>
    <dgm:pt modelId="{1597FA2E-7D90-4580-8B08-FE98E393CAFD}" type="sibTrans" cxnId="{5C43089A-141F-4972-B27D-9CF102868A41}">
      <dgm:prSet/>
      <dgm:spPr/>
      <dgm:t>
        <a:bodyPr/>
        <a:lstStyle/>
        <a:p>
          <a:endParaRPr lang="ru-RU"/>
        </a:p>
      </dgm:t>
    </dgm:pt>
    <dgm:pt modelId="{2FED6A84-26F4-4840-BDBE-C5276ADAB7D9}">
      <dgm:prSet custT="1"/>
      <dgm:spPr/>
      <dgm:t>
        <a:bodyPr/>
        <a:lstStyle/>
        <a:p>
          <a:r>
            <a:rPr lang="ru-RU" sz="1200" dirty="0" smtClean="0"/>
            <a:t> фиксация результатов деятельности ребенка на всех этапах: фото, видео, рисунки, рассказы и др. </a:t>
          </a:r>
          <a:r>
            <a:rPr lang="ru-RU" sz="1200" dirty="0" smtClean="0"/>
            <a:t>Важно, что бы все было наглядно и понятно ребенку, что бы он проявлял максимальную самостоятельность, творческую активность в доступной ему форме. И, конечно, помощь родителей. </a:t>
          </a:r>
          <a:endParaRPr lang="ru-RU" sz="1200" dirty="0"/>
        </a:p>
      </dgm:t>
    </dgm:pt>
    <dgm:pt modelId="{BC9A54B6-0FDE-4A9E-A716-37C342B6F85C}" type="parTrans" cxnId="{479F9C45-5BE0-4B8D-95FF-D8A05A337CC9}">
      <dgm:prSet/>
      <dgm:spPr/>
      <dgm:t>
        <a:bodyPr/>
        <a:lstStyle/>
        <a:p>
          <a:endParaRPr lang="ru-RU"/>
        </a:p>
      </dgm:t>
    </dgm:pt>
    <dgm:pt modelId="{F29838E3-405E-449D-BFFC-245BCADD6D4C}" type="sibTrans" cxnId="{479F9C45-5BE0-4B8D-95FF-D8A05A337CC9}">
      <dgm:prSet/>
      <dgm:spPr/>
      <dgm:t>
        <a:bodyPr/>
        <a:lstStyle/>
        <a:p>
          <a:endParaRPr lang="ru-RU"/>
        </a:p>
      </dgm:t>
    </dgm:pt>
    <dgm:pt modelId="{7B878AE7-7DD6-4DE7-B532-55249924A299}">
      <dgm:prSet custT="1"/>
      <dgm:spPr/>
      <dgm:t>
        <a:bodyPr/>
        <a:lstStyle/>
        <a:p>
          <a:r>
            <a:rPr lang="ru-RU" sz="1400" dirty="0" smtClean="0"/>
            <a:t>Презентация </a:t>
          </a:r>
          <a:endParaRPr lang="ru-RU" sz="1400" dirty="0"/>
        </a:p>
      </dgm:t>
    </dgm:pt>
    <dgm:pt modelId="{DD3E5E31-4CDD-4432-B0AC-27D99ED9CC9F}" type="parTrans" cxnId="{87644802-9813-497E-8C07-386403195727}">
      <dgm:prSet/>
      <dgm:spPr/>
      <dgm:t>
        <a:bodyPr/>
        <a:lstStyle/>
        <a:p>
          <a:endParaRPr lang="ru-RU"/>
        </a:p>
      </dgm:t>
    </dgm:pt>
    <dgm:pt modelId="{2B4C1E30-5829-4BA6-8398-B23B1102AF47}" type="sibTrans" cxnId="{87644802-9813-497E-8C07-386403195727}">
      <dgm:prSet/>
      <dgm:spPr/>
      <dgm:t>
        <a:bodyPr/>
        <a:lstStyle/>
        <a:p>
          <a:endParaRPr lang="ru-RU"/>
        </a:p>
      </dgm:t>
    </dgm:pt>
    <dgm:pt modelId="{6FC51639-38FF-47DD-9E13-700985E4E05A}">
      <dgm:prSet custT="1"/>
      <dgm:spPr/>
      <dgm:t>
        <a:bodyPr/>
        <a:lstStyle/>
        <a:p>
          <a:r>
            <a:rPr lang="ru-RU" sz="1200" dirty="0" smtClean="0"/>
            <a:t>Взаимодействие всех участников образовательных отношений: педагоги-дети-родители; </a:t>
          </a:r>
          <a:endParaRPr lang="ru-RU" sz="1200" dirty="0"/>
        </a:p>
      </dgm:t>
    </dgm:pt>
    <dgm:pt modelId="{4D58A708-499A-492D-8F7D-B969137EB89B}" type="parTrans" cxnId="{5918D5C0-1B70-4ED8-BA36-13E9F1692B80}">
      <dgm:prSet/>
      <dgm:spPr/>
      <dgm:t>
        <a:bodyPr/>
        <a:lstStyle/>
        <a:p>
          <a:endParaRPr lang="ru-RU"/>
        </a:p>
      </dgm:t>
    </dgm:pt>
    <dgm:pt modelId="{DB6C1F19-2F2E-4137-ACA0-54EED00E1748}" type="sibTrans" cxnId="{5918D5C0-1B70-4ED8-BA36-13E9F1692B80}">
      <dgm:prSet/>
      <dgm:spPr/>
      <dgm:t>
        <a:bodyPr/>
        <a:lstStyle/>
        <a:p>
          <a:endParaRPr lang="ru-RU"/>
        </a:p>
      </dgm:t>
    </dgm:pt>
    <dgm:pt modelId="{ED7AF264-0B81-41AD-B014-46915ABDA436}">
      <dgm:prSet custT="1"/>
      <dgm:spPr/>
      <dgm:t>
        <a:bodyPr/>
        <a:lstStyle/>
        <a:p>
          <a:r>
            <a:rPr lang="ru-RU" sz="1200" dirty="0" smtClean="0"/>
            <a:t>Создание педагогом условий для презентации детей их «продукта»: видео, фото, слайдов и др. </a:t>
          </a:r>
          <a:endParaRPr lang="ru-RU" sz="1200" dirty="0"/>
        </a:p>
      </dgm:t>
    </dgm:pt>
    <dgm:pt modelId="{42ED9257-945D-4D7D-B840-7501508DA62D}" type="parTrans" cxnId="{C69A4444-0CA4-4F0D-B8C2-0410F05268AD}">
      <dgm:prSet/>
      <dgm:spPr/>
      <dgm:t>
        <a:bodyPr/>
        <a:lstStyle/>
        <a:p>
          <a:endParaRPr lang="ru-RU"/>
        </a:p>
      </dgm:t>
    </dgm:pt>
    <dgm:pt modelId="{B9F6D45A-8775-4EE9-9672-64D06C0E0A5F}" type="sibTrans" cxnId="{C69A4444-0CA4-4F0D-B8C2-0410F05268AD}">
      <dgm:prSet/>
      <dgm:spPr/>
      <dgm:t>
        <a:bodyPr/>
        <a:lstStyle/>
        <a:p>
          <a:endParaRPr lang="ru-RU"/>
        </a:p>
      </dgm:t>
    </dgm:pt>
    <dgm:pt modelId="{DAD3DC70-42D9-47BD-84CA-CC9E1C68679F}">
      <dgm:prSet custT="1"/>
      <dgm:spPr/>
      <dgm:t>
        <a:bodyPr/>
        <a:lstStyle/>
        <a:p>
          <a:r>
            <a:rPr lang="ru-RU" sz="1200" dirty="0" smtClean="0"/>
            <a:t>Вовлеченность в процесс презентации всех детей группы, что мотивирует каждого из них, способствуя личностному  и интеллектуальному росту; </a:t>
          </a:r>
          <a:endParaRPr lang="ru-RU" sz="1200" dirty="0"/>
        </a:p>
      </dgm:t>
    </dgm:pt>
    <dgm:pt modelId="{6123D8F4-4779-46B5-B46B-1115EC27CE1A}" type="parTrans" cxnId="{BAED14F4-D2E1-43EF-9DAF-086D871ECD83}">
      <dgm:prSet/>
      <dgm:spPr/>
      <dgm:t>
        <a:bodyPr/>
        <a:lstStyle/>
        <a:p>
          <a:endParaRPr lang="ru-RU"/>
        </a:p>
      </dgm:t>
    </dgm:pt>
    <dgm:pt modelId="{6E6EB21E-4139-4D35-9DAC-427E29438A69}" type="sibTrans" cxnId="{BAED14F4-D2E1-43EF-9DAF-086D871ECD83}">
      <dgm:prSet/>
      <dgm:spPr/>
      <dgm:t>
        <a:bodyPr/>
        <a:lstStyle/>
        <a:p>
          <a:endParaRPr lang="ru-RU"/>
        </a:p>
      </dgm:t>
    </dgm:pt>
    <dgm:pt modelId="{BD0CECCE-FA06-4967-B6A9-727BF4F8D7EE}">
      <dgm:prSet custT="1"/>
      <dgm:spPr/>
      <dgm:t>
        <a:bodyPr/>
        <a:lstStyle/>
        <a:p>
          <a:r>
            <a:rPr lang="ru-RU" sz="1200" dirty="0" smtClean="0"/>
            <a:t>Нарисовать лесенку с пятью ступеньками и на каждой символически изобразить промежуточную цель, которая должна быть достигнута; </a:t>
          </a:r>
          <a:endParaRPr lang="ru-RU" sz="1200" dirty="0"/>
        </a:p>
      </dgm:t>
    </dgm:pt>
    <dgm:pt modelId="{3150EE00-0767-4F8E-816A-78BE76081195}" type="parTrans" cxnId="{915E119C-3690-4751-AE9C-19E0E7E3B770}">
      <dgm:prSet/>
      <dgm:spPr/>
      <dgm:t>
        <a:bodyPr/>
        <a:lstStyle/>
        <a:p>
          <a:endParaRPr lang="ru-RU"/>
        </a:p>
      </dgm:t>
    </dgm:pt>
    <dgm:pt modelId="{0F1D6311-B588-4B44-8246-6A6509BD9188}" type="sibTrans" cxnId="{915E119C-3690-4751-AE9C-19E0E7E3B770}">
      <dgm:prSet/>
      <dgm:spPr/>
      <dgm:t>
        <a:bodyPr/>
        <a:lstStyle/>
        <a:p>
          <a:endParaRPr lang="ru-RU"/>
        </a:p>
      </dgm:t>
    </dgm:pt>
    <dgm:pt modelId="{37E92E24-A838-418A-A53F-442282D3C694}">
      <dgm:prSet custT="1"/>
      <dgm:spPr/>
      <dgm:t>
        <a:bodyPr/>
        <a:lstStyle/>
        <a:p>
          <a:r>
            <a:rPr lang="ru-RU" sz="1200" dirty="0" smtClean="0"/>
            <a:t>Все полученные от ребят и родителей материалы педагоги оформляют в «Книгу Памяти МБДОУ д/с № 1 «Аленький цветочек», которую мы периодически пополняем все новыми историями семей наших воспитанников, описанием семейных традиций, ценностей , картотекой о родственниках – участников всех боевых сражении РФ и др.</a:t>
          </a:r>
          <a:endParaRPr lang="ru-RU" sz="1200" dirty="0"/>
        </a:p>
      </dgm:t>
    </dgm:pt>
    <dgm:pt modelId="{B2A4D499-47A6-4727-A9C9-F255F544F11E}" type="parTrans" cxnId="{468BD002-EDDE-45A3-9735-44544E6B91B6}">
      <dgm:prSet/>
      <dgm:spPr/>
      <dgm:t>
        <a:bodyPr/>
        <a:lstStyle/>
        <a:p>
          <a:endParaRPr lang="ru-RU"/>
        </a:p>
      </dgm:t>
    </dgm:pt>
    <dgm:pt modelId="{04F47062-51CB-4244-9CD6-528B07BBCCC8}" type="sibTrans" cxnId="{468BD002-EDDE-45A3-9735-44544E6B91B6}">
      <dgm:prSet/>
      <dgm:spPr/>
      <dgm:t>
        <a:bodyPr/>
        <a:lstStyle/>
        <a:p>
          <a:endParaRPr lang="ru-RU"/>
        </a:p>
      </dgm:t>
    </dgm:pt>
    <dgm:pt modelId="{DC3E4EC0-C103-4AF1-8F2D-685B61256F52}" type="pres">
      <dgm:prSet presAssocID="{A5E14CCA-7681-42DB-9B1A-BCADFB1A5BD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F155AD-ECEB-4059-8E1F-945DBC7FA8ED}" type="pres">
      <dgm:prSet presAssocID="{ED5BDD86-FBDD-4B59-9732-87F95D2B640D}" presName="composite" presStyleCnt="0"/>
      <dgm:spPr/>
    </dgm:pt>
    <dgm:pt modelId="{FC633190-65A4-4D71-AD7B-8797025E3E33}" type="pres">
      <dgm:prSet presAssocID="{ED5BDD86-FBDD-4B59-9732-87F95D2B640D}" presName="parTx" presStyleLbl="alignNode1" presStyleIdx="0" presStyleCnt="4" custScaleX="105581" custScaleY="1285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F791B7-3113-4E59-A1FB-321A0200EBB3}" type="pres">
      <dgm:prSet presAssocID="{ED5BDD86-FBDD-4B59-9732-87F95D2B640D}" presName="desTx" presStyleLbl="alignAccFollowNode1" presStyleIdx="0" presStyleCnt="4" custLinFactNeighborX="903" custLinFactNeighborY="74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15189B-6594-4BF9-9136-120057286E21}" type="pres">
      <dgm:prSet presAssocID="{DF81D66B-D215-47D4-A880-D6DB14AAB5CA}" presName="space" presStyleCnt="0"/>
      <dgm:spPr/>
    </dgm:pt>
    <dgm:pt modelId="{FDE1E05A-4E46-43CD-8BA3-3085D17CE5B4}" type="pres">
      <dgm:prSet presAssocID="{574381C7-7C58-4F3C-83D1-6C2AEB6E2CD3}" presName="composite" presStyleCnt="0"/>
      <dgm:spPr/>
    </dgm:pt>
    <dgm:pt modelId="{CE638E63-C994-4B4E-B4C6-4F360D2ED174}" type="pres">
      <dgm:prSet presAssocID="{574381C7-7C58-4F3C-83D1-6C2AEB6E2CD3}" presName="parTx" presStyleLbl="alignNode1" presStyleIdx="1" presStyleCnt="4" custScaleX="118820" custScaleY="1937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878B8A-9DC2-46AE-AD5F-1AD8C36512A0}" type="pres">
      <dgm:prSet presAssocID="{574381C7-7C58-4F3C-83D1-6C2AEB6E2CD3}" presName="desTx" presStyleLbl="alignAccFollowNode1" presStyleIdx="1" presStyleCnt="4" custLinFactNeighborX="53" custLinFactNeighborY="95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3386FF-E56A-450D-9AD5-6A9AC6075242}" type="pres">
      <dgm:prSet presAssocID="{DE616641-E114-4671-9994-F7B8F604D98F}" presName="space" presStyleCnt="0"/>
      <dgm:spPr/>
    </dgm:pt>
    <dgm:pt modelId="{D7717ACB-B5D8-4B81-8FDE-B4407E500EF3}" type="pres">
      <dgm:prSet presAssocID="{400E2BF6-3BD4-42AD-9498-C9C03165F1DC}" presName="composite" presStyleCnt="0"/>
      <dgm:spPr/>
    </dgm:pt>
    <dgm:pt modelId="{ACB74CF1-2319-43C9-9B17-83DB2198D477}" type="pres">
      <dgm:prSet presAssocID="{400E2BF6-3BD4-42AD-9498-C9C03165F1DC}" presName="parTx" presStyleLbl="alignNode1" presStyleIdx="2" presStyleCnt="4" custScaleX="112267" custScaleY="1326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9B3D46-DADF-45BD-8D35-A169313E92DC}" type="pres">
      <dgm:prSet presAssocID="{400E2BF6-3BD4-42AD-9498-C9C03165F1DC}" presName="desTx" presStyleLbl="alignAccFollowNode1" presStyleIdx="2" presStyleCnt="4" custScaleX="110086" custLinFactNeighborX="-2406" custLinFactNeighborY="9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843AF9-859F-421B-B23E-3D875534BFAF}" type="pres">
      <dgm:prSet presAssocID="{ACDC2823-E0CB-43E3-9E89-D2BC4338D4CB}" presName="space" presStyleCnt="0"/>
      <dgm:spPr/>
    </dgm:pt>
    <dgm:pt modelId="{1DD508E3-8F4E-48C1-906E-1B914D2A5465}" type="pres">
      <dgm:prSet presAssocID="{7B878AE7-7DD6-4DE7-B532-55249924A299}" presName="composite" presStyleCnt="0"/>
      <dgm:spPr/>
    </dgm:pt>
    <dgm:pt modelId="{FF439E08-5C18-4C63-82A2-E05AD915916E}" type="pres">
      <dgm:prSet presAssocID="{7B878AE7-7DD6-4DE7-B532-55249924A299}" presName="parTx" presStyleLbl="alignNode1" presStyleIdx="3" presStyleCnt="4" custScaleX="113984" custScaleY="1403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AD6679-F94C-4C8E-B053-2E7EBB18037B}" type="pres">
      <dgm:prSet presAssocID="{7B878AE7-7DD6-4DE7-B532-55249924A299}" presName="desTx" presStyleLbl="alignAccFollowNode1" presStyleIdx="3" presStyleCnt="4" custScaleX="115517" custLinFactNeighborX="-381" custLinFactNeighborY="9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43089A-141F-4972-B27D-9CF102868A41}" srcId="{574381C7-7C58-4F3C-83D1-6C2AEB6E2CD3}" destId="{E922DEBA-41BC-4A14-A4EF-89D4CC9E1161}" srcOrd="1" destOrd="0" parTransId="{FEE4FAD9-F5E3-45A2-894F-9589EFC11451}" sibTransId="{1597FA2E-7D90-4580-8B08-FE98E393CAFD}"/>
    <dgm:cxn modelId="{8923DD0C-F157-404D-B7B3-06EA2B0094C7}" srcId="{A5E14CCA-7681-42DB-9B1A-BCADFB1A5BDB}" destId="{ED5BDD86-FBDD-4B59-9732-87F95D2B640D}" srcOrd="0" destOrd="0" parTransId="{A12499B9-897D-4C5A-B664-7BA059B0E224}" sibTransId="{DF81D66B-D215-47D4-A880-D6DB14AAB5CA}"/>
    <dgm:cxn modelId="{8B29EE71-6D4F-4547-BCF1-E858E6F8697B}" srcId="{A5E14CCA-7681-42DB-9B1A-BCADFB1A5BDB}" destId="{574381C7-7C58-4F3C-83D1-6C2AEB6E2CD3}" srcOrd="1" destOrd="0" parTransId="{92336BE0-7A9D-48E6-B307-6F9FBAD36A74}" sibTransId="{DE616641-E114-4671-9994-F7B8F604D98F}"/>
    <dgm:cxn modelId="{8D622F6A-9E00-4107-80C6-5FD252B22F77}" type="presOf" srcId="{95894272-6E17-4E55-956E-3B6608460618}" destId="{7FF791B7-3113-4E59-A1FB-321A0200EBB3}" srcOrd="0" destOrd="2" presId="urn:microsoft.com/office/officeart/2005/8/layout/hList1"/>
    <dgm:cxn modelId="{C69A4444-0CA4-4F0D-B8C2-0410F05268AD}" srcId="{7B878AE7-7DD6-4DE7-B532-55249924A299}" destId="{ED7AF264-0B81-41AD-B014-46915ABDA436}" srcOrd="1" destOrd="0" parTransId="{42ED9257-945D-4D7D-B840-7501508DA62D}" sibTransId="{B9F6D45A-8775-4EE9-9672-64D06C0E0A5F}"/>
    <dgm:cxn modelId="{468BD002-EDDE-45A3-9735-44544E6B91B6}" srcId="{7B878AE7-7DD6-4DE7-B532-55249924A299}" destId="{37E92E24-A838-418A-A53F-442282D3C694}" srcOrd="3" destOrd="0" parTransId="{B2A4D499-47A6-4727-A9C9-F255F544F11E}" sibTransId="{04F47062-51CB-4244-9CD6-528B07BBCCC8}"/>
    <dgm:cxn modelId="{C3DCB722-6DE4-4DB9-B6B9-A299C95D7A51}" type="presOf" srcId="{22F6FACF-473C-4B8D-8CEC-553311A639E9}" destId="{7FF791B7-3113-4E59-A1FB-321A0200EBB3}" srcOrd="0" destOrd="1" presId="urn:microsoft.com/office/officeart/2005/8/layout/hList1"/>
    <dgm:cxn modelId="{87644802-9813-497E-8C07-386403195727}" srcId="{A5E14CCA-7681-42DB-9B1A-BCADFB1A5BDB}" destId="{7B878AE7-7DD6-4DE7-B532-55249924A299}" srcOrd="3" destOrd="0" parTransId="{DD3E5E31-4CDD-4432-B0AC-27D99ED9CC9F}" sibTransId="{2B4C1E30-5829-4BA6-8398-B23B1102AF47}"/>
    <dgm:cxn modelId="{479F9C45-5BE0-4B8D-95FF-D8A05A337CC9}" srcId="{400E2BF6-3BD4-42AD-9498-C9C03165F1DC}" destId="{2FED6A84-26F4-4840-BDBE-C5276ADAB7D9}" srcOrd="0" destOrd="0" parTransId="{BC9A54B6-0FDE-4A9E-A716-37C342B6F85C}" sibTransId="{F29838E3-405E-449D-BFFC-245BCADD6D4C}"/>
    <dgm:cxn modelId="{47891134-D664-4620-B158-0E6BC7EB63D8}" type="presOf" srcId="{ED5BDD86-FBDD-4B59-9732-87F95D2B640D}" destId="{FC633190-65A4-4D71-AD7B-8797025E3E33}" srcOrd="0" destOrd="0" presId="urn:microsoft.com/office/officeart/2005/8/layout/hList1"/>
    <dgm:cxn modelId="{B19544AC-B0FB-46E4-B67B-639867437489}" type="presOf" srcId="{A5E14CCA-7681-42DB-9B1A-BCADFB1A5BDB}" destId="{DC3E4EC0-C103-4AF1-8F2D-685B61256F52}" srcOrd="0" destOrd="0" presId="urn:microsoft.com/office/officeart/2005/8/layout/hList1"/>
    <dgm:cxn modelId="{E74B20B4-8E18-48C8-8F41-7EA868EC7707}" type="presOf" srcId="{ED7AF264-0B81-41AD-B014-46915ABDA436}" destId="{65AD6679-F94C-4C8E-B053-2E7EBB18037B}" srcOrd="0" destOrd="1" presId="urn:microsoft.com/office/officeart/2005/8/layout/hList1"/>
    <dgm:cxn modelId="{DE51A313-CBBE-4A6B-B196-3BA1D21BC8CD}" type="presOf" srcId="{6FC51639-38FF-47DD-9E13-700985E4E05A}" destId="{65AD6679-F94C-4C8E-B053-2E7EBB18037B}" srcOrd="0" destOrd="0" presId="urn:microsoft.com/office/officeart/2005/8/layout/hList1"/>
    <dgm:cxn modelId="{869DB392-F52E-4E6F-A9FA-4F719C8D3255}" type="presOf" srcId="{1939F169-C11C-43DA-A137-9E3A5202657B}" destId="{7FF791B7-3113-4E59-A1FB-321A0200EBB3}" srcOrd="0" destOrd="0" presId="urn:microsoft.com/office/officeart/2005/8/layout/hList1"/>
    <dgm:cxn modelId="{BAED14F4-D2E1-43EF-9DAF-086D871ECD83}" srcId="{7B878AE7-7DD6-4DE7-B532-55249924A299}" destId="{DAD3DC70-42D9-47BD-84CA-CC9E1C68679F}" srcOrd="2" destOrd="0" parTransId="{6123D8F4-4779-46B5-B46B-1115EC27CE1A}" sibTransId="{6E6EB21E-4139-4D35-9DAC-427E29438A69}"/>
    <dgm:cxn modelId="{D0FC9418-E4BA-4013-9B53-41E7AC94C264}" srcId="{ED5BDD86-FBDD-4B59-9732-87F95D2B640D}" destId="{22F6FACF-473C-4B8D-8CEC-553311A639E9}" srcOrd="1" destOrd="0" parTransId="{B0393E7B-1F87-4B4B-8D59-243A7B9467C3}" sibTransId="{43AF1851-2C0E-4441-97A2-6E4FACDBCC9D}"/>
    <dgm:cxn modelId="{645EAFE2-6FF5-4157-9966-9895463ED512}" type="presOf" srcId="{DAD3DC70-42D9-47BD-84CA-CC9E1C68679F}" destId="{65AD6679-F94C-4C8E-B053-2E7EBB18037B}" srcOrd="0" destOrd="2" presId="urn:microsoft.com/office/officeart/2005/8/layout/hList1"/>
    <dgm:cxn modelId="{B603E50D-A005-4B37-85DE-AF0E78DB5471}" srcId="{ED5BDD86-FBDD-4B59-9732-87F95D2B640D}" destId="{95894272-6E17-4E55-956E-3B6608460618}" srcOrd="2" destOrd="0" parTransId="{44BD937A-BF30-4E66-B54C-AA237F5BE9BB}" sibTransId="{F0925912-A08D-4215-8F3F-FA02507F3CC6}"/>
    <dgm:cxn modelId="{AC5D9200-8D3B-4FF1-A52B-57588F6ED02C}" type="presOf" srcId="{7B878AE7-7DD6-4DE7-B532-55249924A299}" destId="{FF439E08-5C18-4C63-82A2-E05AD915916E}" srcOrd="0" destOrd="0" presId="urn:microsoft.com/office/officeart/2005/8/layout/hList1"/>
    <dgm:cxn modelId="{0444B557-33A0-40F5-8A4B-FCAF06C1CB65}" type="presOf" srcId="{E2659C09-96DC-47C0-80F0-4B4F68546A1F}" destId="{56878B8A-9DC2-46AE-AD5F-1AD8C36512A0}" srcOrd="0" destOrd="0" presId="urn:microsoft.com/office/officeart/2005/8/layout/hList1"/>
    <dgm:cxn modelId="{CC129830-9695-43BE-B4C2-D00BDDBF58DB}" type="presOf" srcId="{574381C7-7C58-4F3C-83D1-6C2AEB6E2CD3}" destId="{CE638E63-C994-4B4E-B4C6-4F360D2ED174}" srcOrd="0" destOrd="0" presId="urn:microsoft.com/office/officeart/2005/8/layout/hList1"/>
    <dgm:cxn modelId="{6BF4B667-D681-4EF2-B3F3-3350F0D8775C}" type="presOf" srcId="{37E92E24-A838-418A-A53F-442282D3C694}" destId="{65AD6679-F94C-4C8E-B053-2E7EBB18037B}" srcOrd="0" destOrd="3" presId="urn:microsoft.com/office/officeart/2005/8/layout/hList1"/>
    <dgm:cxn modelId="{915E119C-3690-4751-AE9C-19E0E7E3B770}" srcId="{574381C7-7C58-4F3C-83D1-6C2AEB6E2CD3}" destId="{BD0CECCE-FA06-4967-B6A9-727BF4F8D7EE}" srcOrd="2" destOrd="0" parTransId="{3150EE00-0767-4F8E-816A-78BE76081195}" sibTransId="{0F1D6311-B588-4B44-8246-6A6509BD9188}"/>
    <dgm:cxn modelId="{A63F5707-DD14-4759-A2C2-23BA2B34A615}" srcId="{ED5BDD86-FBDD-4B59-9732-87F95D2B640D}" destId="{1939F169-C11C-43DA-A137-9E3A5202657B}" srcOrd="0" destOrd="0" parTransId="{F667A6FB-65AB-4767-B772-0EFD52BD2275}" sibTransId="{345E76E7-98AA-41A3-9664-6D8492A91231}"/>
    <dgm:cxn modelId="{9EAC2C26-DCDA-4A43-8019-7D75FD519F30}" type="presOf" srcId="{BD0CECCE-FA06-4967-B6A9-727BF4F8D7EE}" destId="{56878B8A-9DC2-46AE-AD5F-1AD8C36512A0}" srcOrd="0" destOrd="2" presId="urn:microsoft.com/office/officeart/2005/8/layout/hList1"/>
    <dgm:cxn modelId="{20B14402-83F0-442C-BE9B-98453CB44FA5}" srcId="{A5E14CCA-7681-42DB-9B1A-BCADFB1A5BDB}" destId="{400E2BF6-3BD4-42AD-9498-C9C03165F1DC}" srcOrd="2" destOrd="0" parTransId="{AD146E71-9E6C-441E-8F3F-FE3C03BF6AC4}" sibTransId="{ACDC2823-E0CB-43E3-9E89-D2BC4338D4CB}"/>
    <dgm:cxn modelId="{06E1A49A-960A-4E11-99E7-7C014782A52A}" srcId="{574381C7-7C58-4F3C-83D1-6C2AEB6E2CD3}" destId="{E2659C09-96DC-47C0-80F0-4B4F68546A1F}" srcOrd="0" destOrd="0" parTransId="{AABE03A8-D4A5-4AC8-A00B-6F9A64552E0E}" sibTransId="{3E608E29-0FB0-4298-A703-9EF60B12B6E0}"/>
    <dgm:cxn modelId="{5918D5C0-1B70-4ED8-BA36-13E9F1692B80}" srcId="{7B878AE7-7DD6-4DE7-B532-55249924A299}" destId="{6FC51639-38FF-47DD-9E13-700985E4E05A}" srcOrd="0" destOrd="0" parTransId="{4D58A708-499A-492D-8F7D-B969137EB89B}" sibTransId="{DB6C1F19-2F2E-4137-ACA0-54EED00E1748}"/>
    <dgm:cxn modelId="{D3FDA10B-6554-400E-811E-B2F0E3DD9DF0}" type="presOf" srcId="{E922DEBA-41BC-4A14-A4EF-89D4CC9E1161}" destId="{56878B8A-9DC2-46AE-AD5F-1AD8C36512A0}" srcOrd="0" destOrd="1" presId="urn:microsoft.com/office/officeart/2005/8/layout/hList1"/>
    <dgm:cxn modelId="{1FB119F8-A3EE-4A56-92E5-22F1A7F4ECD7}" type="presOf" srcId="{400E2BF6-3BD4-42AD-9498-C9C03165F1DC}" destId="{ACB74CF1-2319-43C9-9B17-83DB2198D477}" srcOrd="0" destOrd="0" presId="urn:microsoft.com/office/officeart/2005/8/layout/hList1"/>
    <dgm:cxn modelId="{51119F05-143C-4056-9146-9C7A03E5B696}" type="presOf" srcId="{2FED6A84-26F4-4840-BDBE-C5276ADAB7D9}" destId="{379B3D46-DADF-45BD-8D35-A169313E92DC}" srcOrd="0" destOrd="0" presId="urn:microsoft.com/office/officeart/2005/8/layout/hList1"/>
    <dgm:cxn modelId="{2541246A-0877-4753-80B1-AA32C2FC9F2B}" type="presParOf" srcId="{DC3E4EC0-C103-4AF1-8F2D-685B61256F52}" destId="{ABF155AD-ECEB-4059-8E1F-945DBC7FA8ED}" srcOrd="0" destOrd="0" presId="urn:microsoft.com/office/officeart/2005/8/layout/hList1"/>
    <dgm:cxn modelId="{0A19F31C-66B0-4C29-8900-6DBE7B1A37BB}" type="presParOf" srcId="{ABF155AD-ECEB-4059-8E1F-945DBC7FA8ED}" destId="{FC633190-65A4-4D71-AD7B-8797025E3E33}" srcOrd="0" destOrd="0" presId="urn:microsoft.com/office/officeart/2005/8/layout/hList1"/>
    <dgm:cxn modelId="{CD4EC746-0E99-4C61-8D1F-63A2FE04679C}" type="presParOf" srcId="{ABF155AD-ECEB-4059-8E1F-945DBC7FA8ED}" destId="{7FF791B7-3113-4E59-A1FB-321A0200EBB3}" srcOrd="1" destOrd="0" presId="urn:microsoft.com/office/officeart/2005/8/layout/hList1"/>
    <dgm:cxn modelId="{3D1FA5CB-66A8-4772-83D7-E2269BFFE892}" type="presParOf" srcId="{DC3E4EC0-C103-4AF1-8F2D-685B61256F52}" destId="{3815189B-6594-4BF9-9136-120057286E21}" srcOrd="1" destOrd="0" presId="urn:microsoft.com/office/officeart/2005/8/layout/hList1"/>
    <dgm:cxn modelId="{FB07E345-A37E-4F19-8112-D84D501CC3E9}" type="presParOf" srcId="{DC3E4EC0-C103-4AF1-8F2D-685B61256F52}" destId="{FDE1E05A-4E46-43CD-8BA3-3085D17CE5B4}" srcOrd="2" destOrd="0" presId="urn:microsoft.com/office/officeart/2005/8/layout/hList1"/>
    <dgm:cxn modelId="{86692ED5-288B-40AE-89E8-282728C2D724}" type="presParOf" srcId="{FDE1E05A-4E46-43CD-8BA3-3085D17CE5B4}" destId="{CE638E63-C994-4B4E-B4C6-4F360D2ED174}" srcOrd="0" destOrd="0" presId="urn:microsoft.com/office/officeart/2005/8/layout/hList1"/>
    <dgm:cxn modelId="{DEEB4AFD-694E-4C51-8988-F55D148F080F}" type="presParOf" srcId="{FDE1E05A-4E46-43CD-8BA3-3085D17CE5B4}" destId="{56878B8A-9DC2-46AE-AD5F-1AD8C36512A0}" srcOrd="1" destOrd="0" presId="urn:microsoft.com/office/officeart/2005/8/layout/hList1"/>
    <dgm:cxn modelId="{573B56E3-4662-414E-B248-029503F28682}" type="presParOf" srcId="{DC3E4EC0-C103-4AF1-8F2D-685B61256F52}" destId="{693386FF-E56A-450D-9AD5-6A9AC6075242}" srcOrd="3" destOrd="0" presId="urn:microsoft.com/office/officeart/2005/8/layout/hList1"/>
    <dgm:cxn modelId="{FFD03A8B-DBEA-48B2-869B-12BFA0F3172A}" type="presParOf" srcId="{DC3E4EC0-C103-4AF1-8F2D-685B61256F52}" destId="{D7717ACB-B5D8-4B81-8FDE-B4407E500EF3}" srcOrd="4" destOrd="0" presId="urn:microsoft.com/office/officeart/2005/8/layout/hList1"/>
    <dgm:cxn modelId="{3DBD9A90-98E6-4063-BA08-51C155D56651}" type="presParOf" srcId="{D7717ACB-B5D8-4B81-8FDE-B4407E500EF3}" destId="{ACB74CF1-2319-43C9-9B17-83DB2198D477}" srcOrd="0" destOrd="0" presId="urn:microsoft.com/office/officeart/2005/8/layout/hList1"/>
    <dgm:cxn modelId="{B5C2D66F-1309-4456-AFB9-8C6F8A10EFD7}" type="presParOf" srcId="{D7717ACB-B5D8-4B81-8FDE-B4407E500EF3}" destId="{379B3D46-DADF-45BD-8D35-A169313E92DC}" srcOrd="1" destOrd="0" presId="urn:microsoft.com/office/officeart/2005/8/layout/hList1"/>
    <dgm:cxn modelId="{E1396345-6D50-4265-A8A8-EF9864EA8F0F}" type="presParOf" srcId="{DC3E4EC0-C103-4AF1-8F2D-685B61256F52}" destId="{78843AF9-859F-421B-B23E-3D875534BFAF}" srcOrd="5" destOrd="0" presId="urn:microsoft.com/office/officeart/2005/8/layout/hList1"/>
    <dgm:cxn modelId="{E75F36BC-06A0-456F-BB82-FD0D805071CF}" type="presParOf" srcId="{DC3E4EC0-C103-4AF1-8F2D-685B61256F52}" destId="{1DD508E3-8F4E-48C1-906E-1B914D2A5465}" srcOrd="6" destOrd="0" presId="urn:microsoft.com/office/officeart/2005/8/layout/hList1"/>
    <dgm:cxn modelId="{6480E91D-3913-43DB-A7AF-9EA9A0EF810D}" type="presParOf" srcId="{1DD508E3-8F4E-48C1-906E-1B914D2A5465}" destId="{FF439E08-5C18-4C63-82A2-E05AD915916E}" srcOrd="0" destOrd="0" presId="urn:microsoft.com/office/officeart/2005/8/layout/hList1"/>
    <dgm:cxn modelId="{783E644E-2889-443E-974B-D99EA0B73617}" type="presParOf" srcId="{1DD508E3-8F4E-48C1-906E-1B914D2A5465}" destId="{65AD6679-F94C-4C8E-B053-2E7EBB18037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4BF520-CD2C-4141-B66F-DD06F6CFD6A7}">
      <dsp:nvSpPr>
        <dsp:cNvPr id="0" name=""/>
        <dsp:cNvSpPr/>
      </dsp:nvSpPr>
      <dsp:spPr>
        <a:xfrm>
          <a:off x="1328754" y="0"/>
          <a:ext cx="1878995" cy="1995862"/>
        </a:xfrm>
        <a:prstGeom prst="trapezoid">
          <a:avLst>
            <a:gd name="adj" fmla="val 4993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 dirty="0"/>
        </a:p>
      </dsp:txBody>
      <dsp:txXfrm>
        <a:off x="1328754" y="0"/>
        <a:ext cx="1878995" cy="1995862"/>
      </dsp:txXfrm>
    </dsp:sp>
    <dsp:sp modelId="{2CEE9F21-4B54-4001-80B3-30DC14667D65}">
      <dsp:nvSpPr>
        <dsp:cNvPr id="0" name=""/>
        <dsp:cNvSpPr/>
      </dsp:nvSpPr>
      <dsp:spPr>
        <a:xfrm>
          <a:off x="1070197" y="1995862"/>
          <a:ext cx="2396109" cy="552381"/>
        </a:xfrm>
        <a:prstGeom prst="trapezoid">
          <a:avLst>
            <a:gd name="adj" fmla="val 47015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открытие  5 </a:t>
          </a:r>
          <a:endParaRPr lang="ru-RU" sz="1800" kern="1200" dirty="0"/>
        </a:p>
      </dsp:txBody>
      <dsp:txXfrm>
        <a:off x="1489516" y="1995862"/>
        <a:ext cx="1557471" cy="552381"/>
      </dsp:txXfrm>
    </dsp:sp>
    <dsp:sp modelId="{061BB1AD-565D-4432-B80B-ABC34398334C}">
      <dsp:nvSpPr>
        <dsp:cNvPr id="0" name=""/>
        <dsp:cNvSpPr/>
      </dsp:nvSpPr>
      <dsp:spPr>
        <a:xfrm>
          <a:off x="744957" y="2548243"/>
          <a:ext cx="3046588" cy="691779"/>
        </a:xfrm>
        <a:prstGeom prst="trapezoid">
          <a:avLst>
            <a:gd name="adj" fmla="val 47015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открытие  4 </a:t>
          </a:r>
          <a:endParaRPr lang="ru-RU" sz="1800" kern="1200" dirty="0"/>
        </a:p>
      </dsp:txBody>
      <dsp:txXfrm>
        <a:off x="1278110" y="2548243"/>
        <a:ext cx="1980282" cy="691779"/>
      </dsp:txXfrm>
    </dsp:sp>
    <dsp:sp modelId="{AB923B43-14A1-4346-BDBF-CF96DA2F7E78}">
      <dsp:nvSpPr>
        <dsp:cNvPr id="0" name=""/>
        <dsp:cNvSpPr/>
      </dsp:nvSpPr>
      <dsp:spPr>
        <a:xfrm>
          <a:off x="399646" y="3240023"/>
          <a:ext cx="3737211" cy="734472"/>
        </a:xfrm>
        <a:prstGeom prst="trapezoid">
          <a:avLst>
            <a:gd name="adj" fmla="val 47015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открытие  3</a:t>
          </a:r>
          <a:endParaRPr lang="ru-RU" sz="1800" kern="1200" dirty="0"/>
        </a:p>
      </dsp:txBody>
      <dsp:txXfrm>
        <a:off x="1053658" y="3240023"/>
        <a:ext cx="2429187" cy="734472"/>
      </dsp:txXfrm>
    </dsp:sp>
    <dsp:sp modelId="{6F714A69-7AE0-41E2-81E3-34615576B8C3}">
      <dsp:nvSpPr>
        <dsp:cNvPr id="0" name=""/>
        <dsp:cNvSpPr/>
      </dsp:nvSpPr>
      <dsp:spPr>
        <a:xfrm>
          <a:off x="0" y="3974495"/>
          <a:ext cx="4536504" cy="850040"/>
        </a:xfrm>
        <a:prstGeom prst="trapezoid">
          <a:avLst>
            <a:gd name="adj" fmla="val 47015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открытие  4</a:t>
          </a:r>
          <a:endParaRPr lang="ru-RU" sz="1800" kern="1200" dirty="0"/>
        </a:p>
      </dsp:txBody>
      <dsp:txXfrm>
        <a:off x="793888" y="3974495"/>
        <a:ext cx="2948727" cy="8500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633190-65A4-4D71-AD7B-8797025E3E33}">
      <dsp:nvSpPr>
        <dsp:cNvPr id="0" name=""/>
        <dsp:cNvSpPr/>
      </dsp:nvSpPr>
      <dsp:spPr>
        <a:xfrm>
          <a:off x="8948" y="-327569"/>
          <a:ext cx="1842442" cy="7369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Вводный этап (консультация родителей) </a:t>
          </a:r>
          <a:endParaRPr lang="ru-RU" sz="1200" kern="1200" dirty="0"/>
        </a:p>
      </dsp:txBody>
      <dsp:txXfrm>
        <a:off x="8948" y="-327569"/>
        <a:ext cx="1842442" cy="736976"/>
      </dsp:txXfrm>
    </dsp:sp>
    <dsp:sp modelId="{7FF791B7-3113-4E59-A1FB-321A0200EBB3}">
      <dsp:nvSpPr>
        <dsp:cNvPr id="0" name=""/>
        <dsp:cNvSpPr/>
      </dsp:nvSpPr>
      <dsp:spPr>
        <a:xfrm>
          <a:off x="73401" y="327569"/>
          <a:ext cx="1745050" cy="551723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Учет возрастных особенностей и возможностей  </a:t>
          </a:r>
          <a:r>
            <a:rPr lang="ru-RU" sz="1200" kern="1200" dirty="0" smtClean="0"/>
            <a:t>детей; 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Рекомендации по </a:t>
          </a:r>
          <a:r>
            <a:rPr lang="ru-RU" sz="1200" kern="1200" dirty="0" smtClean="0"/>
            <a:t>направлению: семейные традиции, история рода, архитектура родного города,  военные подвиги наших земляков и др.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Учет интересов ребенка; </a:t>
          </a:r>
          <a:endParaRPr lang="ru-RU" sz="1200" kern="1200" dirty="0"/>
        </a:p>
      </dsp:txBody>
      <dsp:txXfrm>
        <a:off x="73401" y="327569"/>
        <a:ext cx="1745050" cy="5517232"/>
      </dsp:txXfrm>
    </dsp:sp>
    <dsp:sp modelId="{CE638E63-C994-4B4E-B4C6-4F360D2ED174}">
      <dsp:nvSpPr>
        <dsp:cNvPr id="0" name=""/>
        <dsp:cNvSpPr/>
      </dsp:nvSpPr>
      <dsp:spPr>
        <a:xfrm>
          <a:off x="2095458" y="-314373"/>
          <a:ext cx="2073469" cy="82938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Реализация  (организация совместной деятельности «дети-родители» )</a:t>
          </a:r>
          <a:endParaRPr lang="ru-RU" sz="1200" kern="1200" dirty="0"/>
        </a:p>
      </dsp:txBody>
      <dsp:txXfrm>
        <a:off x="2095458" y="-314373"/>
        <a:ext cx="2073469" cy="829387"/>
      </dsp:txXfrm>
    </dsp:sp>
    <dsp:sp modelId="{56878B8A-9DC2-46AE-AD5F-1AD8C36512A0}">
      <dsp:nvSpPr>
        <dsp:cNvPr id="0" name=""/>
        <dsp:cNvSpPr/>
      </dsp:nvSpPr>
      <dsp:spPr>
        <a:xfrm>
          <a:off x="2260593" y="314373"/>
          <a:ext cx="1745050" cy="551723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Разработка проекта (выбор стратегической цели – «хочу </a:t>
          </a:r>
          <a:r>
            <a:rPr lang="ru-RU" sz="1200" kern="1200" dirty="0" smtClean="0"/>
            <a:t>узнать историю моей семьи», «хочу узнать историю происхождения памятника танкистам в г.Карачеве»,  </a:t>
          </a:r>
          <a:r>
            <a:rPr lang="ru-RU" sz="1200" kern="1200" dirty="0" smtClean="0"/>
            <a:t>«хочу научиться», и тактической цели – «для этого сначала </a:t>
          </a:r>
          <a:r>
            <a:rPr lang="ru-RU" sz="1200" kern="1200" dirty="0" smtClean="0"/>
            <a:t>надо  побеседовать с бабушкой и дедушкой», «сходить в библиотеку»; 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 стимулирование желания достичь результата быстрее («поднятие планки», поощрение, личный пример и др.), а так же самостоятельности ребенка; </a:t>
          </a:r>
          <a:r>
            <a:rPr lang="ru-RU" sz="1200" kern="1200" dirty="0" smtClean="0"/>
            <a:t> 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Нарисовать лесенку с пятью ступеньками и на каждой символически изобразить промежуточную цель, которая должна быть достигнута; </a:t>
          </a:r>
          <a:endParaRPr lang="ru-RU" sz="1200" kern="1200" dirty="0"/>
        </a:p>
      </dsp:txBody>
      <dsp:txXfrm>
        <a:off x="2260593" y="314373"/>
        <a:ext cx="1745050" cy="5517232"/>
      </dsp:txXfrm>
    </dsp:sp>
    <dsp:sp modelId="{ACB74CF1-2319-43C9-9B17-83DB2198D477}">
      <dsp:nvSpPr>
        <dsp:cNvPr id="0" name=""/>
        <dsp:cNvSpPr/>
      </dsp:nvSpPr>
      <dsp:spPr>
        <a:xfrm>
          <a:off x="4412996" y="-343634"/>
          <a:ext cx="1959116" cy="78364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Результат </a:t>
          </a:r>
          <a:endParaRPr lang="ru-RU" sz="1400" kern="1200" dirty="0"/>
        </a:p>
      </dsp:txBody>
      <dsp:txXfrm>
        <a:off x="4412996" y="-343634"/>
        <a:ext cx="1959116" cy="783646"/>
      </dsp:txXfrm>
    </dsp:sp>
    <dsp:sp modelId="{379B3D46-DADF-45BD-8D35-A169313E92DC}">
      <dsp:nvSpPr>
        <dsp:cNvPr id="0" name=""/>
        <dsp:cNvSpPr/>
      </dsp:nvSpPr>
      <dsp:spPr>
        <a:xfrm>
          <a:off x="4390040" y="343634"/>
          <a:ext cx="1921056" cy="551723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 фиксация результатов деятельности ребенка на всех этапах: фото, видео, рисунки, рассказы и др. </a:t>
          </a:r>
          <a:r>
            <a:rPr lang="ru-RU" sz="1200" kern="1200" dirty="0" smtClean="0"/>
            <a:t>Важно, что бы все было наглядно и понятно ребенку, что бы он проявлял максимальную самостоятельность, творческую активность в доступной ему форме. И, конечно, помощь родителей. </a:t>
          </a:r>
          <a:endParaRPr lang="ru-RU" sz="1200" kern="1200" dirty="0"/>
        </a:p>
      </dsp:txBody>
      <dsp:txXfrm>
        <a:off x="4390040" y="343634"/>
        <a:ext cx="1921056" cy="5517232"/>
      </dsp:txXfrm>
    </dsp:sp>
    <dsp:sp modelId="{FF439E08-5C18-4C63-82A2-E05AD915916E}">
      <dsp:nvSpPr>
        <dsp:cNvPr id="0" name=""/>
        <dsp:cNvSpPr/>
      </dsp:nvSpPr>
      <dsp:spPr>
        <a:xfrm>
          <a:off x="6629557" y="-340635"/>
          <a:ext cx="1989078" cy="79563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Презентация </a:t>
          </a:r>
          <a:endParaRPr lang="ru-RU" sz="1400" kern="1200" dirty="0"/>
        </a:p>
      </dsp:txBody>
      <dsp:txXfrm>
        <a:off x="6629557" y="-340635"/>
        <a:ext cx="1989078" cy="795631"/>
      </dsp:txXfrm>
    </dsp:sp>
    <dsp:sp modelId="{65AD6679-F94C-4C8E-B053-2E7EBB18037B}">
      <dsp:nvSpPr>
        <dsp:cNvPr id="0" name=""/>
        <dsp:cNvSpPr/>
      </dsp:nvSpPr>
      <dsp:spPr>
        <a:xfrm>
          <a:off x="6609532" y="340635"/>
          <a:ext cx="2015830" cy="551723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Взаимодействие всех участников образовательных отношений: педагоги-дети-родители; 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Создание педагогом условий для презентации детей их «продукта»: видео, фото, слайдов и др. 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Вовлеченность в процесс презентации всех детей группы, что мотивирует каждого из них, способствуя личностному  и интеллектуальному росту; 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Все полученные от ребят и родителей материалы педагоги оформляют в «Книгу Памяти МБДОУ д/с № 1 «Аленький цветочек», которую мы периодически пополняем все новыми историями семей наших воспитанников, описанием семейных традиций, ценностей , картотекой о родственниках – участников всех боевых сражении РФ и др.</a:t>
          </a:r>
          <a:endParaRPr lang="ru-RU" sz="1200" kern="1200" dirty="0"/>
        </a:p>
      </dsp:txBody>
      <dsp:txXfrm>
        <a:off x="6609532" y="340635"/>
        <a:ext cx="2015830" cy="5517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810C-14BB-458A-9BF6-81957B4AEB1B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41C55-3899-42E9-8308-C233D1D3F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810C-14BB-458A-9BF6-81957B4AEB1B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41C55-3899-42E9-8308-C233D1D3F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810C-14BB-458A-9BF6-81957B4AEB1B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41C55-3899-42E9-8308-C233D1D3F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810C-14BB-458A-9BF6-81957B4AEB1B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41C55-3899-42E9-8308-C233D1D3F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810C-14BB-458A-9BF6-81957B4AEB1B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41C55-3899-42E9-8308-C233D1D3F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810C-14BB-458A-9BF6-81957B4AEB1B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41C55-3899-42E9-8308-C233D1D3F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810C-14BB-458A-9BF6-81957B4AEB1B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41C55-3899-42E9-8308-C233D1D3F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810C-14BB-458A-9BF6-81957B4AEB1B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41C55-3899-42E9-8308-C233D1D3F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810C-14BB-458A-9BF6-81957B4AEB1B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41C55-3899-42E9-8308-C233D1D3F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810C-14BB-458A-9BF6-81957B4AEB1B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41C55-3899-42E9-8308-C233D1D3F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810C-14BB-458A-9BF6-81957B4AEB1B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41C55-3899-42E9-8308-C233D1D3F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7810C-14BB-458A-9BF6-81957B4AEB1B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41C55-3899-42E9-8308-C233D1D3F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151216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ИННОВАЦИОННАЯ ТЕХНОЛОГИЯ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МУЛЬТИ-ПИТЧ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14908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форма взаимодействия с родителями 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нравственно-патриотическому воспитанию в ДОУ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88641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детский сад № 1 «Аленький цветочек» г. Карачева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D:\Documents\Desktop\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132856"/>
            <a:ext cx="3151238" cy="1878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2627784" y="5877272"/>
            <a:ext cx="4248472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Кашуба Снежанна Владимировна,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етодист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188640"/>
            <a:ext cx="51160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ПРИМЕРЫ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РЕАЛИЗАЦИИ ТЕХНОЛОГИИ «МУЛЬТИ-ПИТЧ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908720"/>
            <a:ext cx="44644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Семья  Антиповых  «Семья и спорт» .</a:t>
            </a: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Агата Антипова захотела  активно заниматься спортом и научиться  меткости , ловкости, быстроте  в игре с мячом  и эстафетах. 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Вместе с родителями Агата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стала посещать спортзал ДК «Спутник» города Карачева. 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.Агата научилась делать разминку перед тренировкой вместе с папой и младшей сестрой: бег, отжимание. 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Папа научил Агату ловить и отбрасывать мяч, так у нее выработались ловкость и меткость. 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Агата научилась с помощью папы держать координацию и баланс с помощью гимнастических упражнений.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Как достижение, семья Антиповых приняла участие в  Районном спортивном празднике «Папа, мама, я – спортивная семья», где показала блестящие результаты., реализовав таким образом все, чего хотела.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Следующей своей целью Агата поставила научиться боксу, как папа , семья Антиповых активно поддерживает ее в  этом желании. </a:t>
            </a:r>
          </a:p>
          <a:p>
            <a:pPr marL="342900" indent="-342900" algn="just">
              <a:buAutoNum type="arabicPeriod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D:\Documents\Desktop\фото МУЛЬТИ ПИТЧ\IMG_20221017_114457_2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393709"/>
            <a:ext cx="3744416" cy="2133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3" name="Picture 3" descr="D:\Documents\Desktop\фото МУЛЬТИ ПИТЧ\IMG_20221017_114440_0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789040"/>
            <a:ext cx="3186897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Documents\Desktop\фото МУЛЬТИ ПИТЧ\IMG_20221017_114430_9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464" y="332656"/>
            <a:ext cx="3382628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7" name="Picture 3" descr="D:\Documents\Desktop\фото МУЛЬТИ ПИТЧ\IMG_20221017_114452_5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96952"/>
            <a:ext cx="1988815" cy="3721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D:\Documents\Desktop\фото МУЛЬТИ ПИТЧ\o4sB0rq26Y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32656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9" name="Picture 5" descr="D:\Documents\Downloads\l-dJoMK4P6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645024"/>
            <a:ext cx="3024336" cy="2993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D:\Documents\Desktop\2496359880_preview_kisspng-portable-network-graphics-vector-graphics-clip-art-online-mock-test-series-sample-question-papers-5d2251eea0ba39.835163921562530286658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00" y="2348880"/>
            <a:ext cx="720080" cy="720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5656" y="3326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908721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87624" y="188640"/>
            <a:ext cx="7235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ИССЛЕДОВАНИЯ ЭФФЕКТИВНОСТИ ТЕХНОЛОГИИ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«МУЛЬТИ-ПИТЧ»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836712"/>
            <a:ext cx="83529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ru-RU" dirty="0" smtClean="0"/>
              <a:t>Апробация </a:t>
            </a:r>
            <a:r>
              <a:rPr lang="ru-RU" dirty="0" smtClean="0"/>
              <a:t>инновационной технологии «</a:t>
            </a:r>
            <a:r>
              <a:rPr lang="ru-RU" dirty="0" err="1" smtClean="0"/>
              <a:t>мульти-питч</a:t>
            </a:r>
            <a:r>
              <a:rPr lang="ru-RU" dirty="0" smtClean="0"/>
              <a:t>» по организации  нравственно-патриотического  воспитания  в нашем ДОУ осуществляется с мая 2022 г по настоящее время. В исследовании уже приняли  участие 124 семьи воспитанников нашего детского сада старших групп. В результате наблюдений и анализа взаимодействия педагогов с семьями воспитанников – анкетирования, было выявлено что 65 % родителей понимают необходимость сотрудничества в интересах ребенка и  важности нравственно – патриотического воспитания детей не только  в дошкольной организации, но и дома, в семье.  Данные семьи стараются объединить усилия для решения поставленных задач вместе с педагогами ДОУ (гуманное взаимодействие). Среди оставшихся 35 % родителей выделены в четыре подгруппы, принципиально отличающиеся друг от друга характером взаимодействия (по схеме В.А. </a:t>
            </a:r>
            <a:r>
              <a:rPr lang="ru-RU" dirty="0" err="1" smtClean="0"/>
              <a:t>Караковского</a:t>
            </a:r>
            <a:r>
              <a:rPr lang="ru-RU" dirty="0" smtClean="0"/>
              <a:t>): формально-административное, терпимо-дружеское, товарно-денежное, конфликтное (рисунок). Сопоставление данных, полученных на вводном и итоговом этапах апробации показывает прирост в группе родителей, предпочитающих гуманные взаимоотношения и сотрудничество с педагогами ДОУ в развитие детей, на 20 %. В подгруппе родителей, склонных к формально-административным отношениям, снижение составило 4%. Подгруппа, придерживающаяся терпимо-дружеских взаимоотношений, уменьшилось на 10% . Группа конфликтных родителей уменьшилась на 6%.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5656" y="3326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908721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3501008"/>
            <a:ext cx="83529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За </a:t>
            </a:r>
            <a:r>
              <a:rPr lang="ru-RU" dirty="0" smtClean="0"/>
              <a:t>время апробации технологии «</a:t>
            </a:r>
            <a:r>
              <a:rPr lang="ru-RU" dirty="0" err="1" smtClean="0"/>
              <a:t>мульти-питч</a:t>
            </a:r>
            <a:r>
              <a:rPr lang="ru-RU" dirty="0" smtClean="0"/>
              <a:t>» определенные изменения произошли в росте профессионального мастерства воспитателей (взаимодействие с родителями по нравственно-патриотическому воспитанию, желание работать по данной технологии). Результаты показывают, что количество педагогов, готовых на высоком уровне разрабатывать и внедрять  инновационную технологию взаимодействия с родителями, увеличилось на 65% , положительная динамика прослеживается так же в стремлении преодолевать неизбежные трудности при реализации новых задач, в умении прогнозировать и анализировать полученные данные. Все педагоги, участвующие в исследовании, приняли технологию и вносили свои предложения по ее совершенствованию по ходу деятельности.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1547664" y="188640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5656" y="3326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908721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923928" y="188640"/>
            <a:ext cx="10766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ВЫВОДЫ: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692697"/>
            <a:ext cx="835292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ru-RU" dirty="0" smtClean="0"/>
              <a:t> Активное и </a:t>
            </a:r>
            <a:r>
              <a:rPr lang="ru-RU" dirty="0" smtClean="0"/>
              <a:t>заинтересованное участие родителей в воспитательно-образовательной деятельности детей  по нравственно-патриотическому воспитанию с использованием технологии «</a:t>
            </a:r>
            <a:r>
              <a:rPr lang="ru-RU" dirty="0" err="1" smtClean="0"/>
              <a:t>мульти-питч</a:t>
            </a:r>
            <a:r>
              <a:rPr lang="ru-RU" dirty="0" smtClean="0"/>
              <a:t>»  способствует формированию детско-взрослого сообщества, основанного на взаимном уважении, сотрудничестве и интересах ребенка в вопросах патриотического воспитания, направленного на развитие его познавательных интересов, уважение к традиционным ценностям и стремлении в своих поступках следовать положительным примерам. </a:t>
            </a:r>
            <a:endParaRPr lang="ru-RU" dirty="0" smtClean="0"/>
          </a:p>
          <a:p>
            <a:pPr algn="just">
              <a:buFontTx/>
              <a:buChar char="-"/>
            </a:pPr>
            <a:r>
              <a:rPr lang="ru-RU" dirty="0" smtClean="0"/>
              <a:t> Технология обеспечивает  широкое участие семьи в воспитательно-образовательном процессе, поддерживает ее и повышает компетентность родителей в вопросах патриотического воспитания и развития ребенка в целом, охраны и укрепления его здоровья, формирует позитивное отношение к дошкольной организации</a:t>
            </a:r>
            <a:r>
              <a:rPr lang="ru-RU" dirty="0" smtClean="0"/>
              <a:t>.</a:t>
            </a:r>
          </a:p>
          <a:p>
            <a:pPr algn="just">
              <a:buFontTx/>
              <a:buChar char="-"/>
            </a:pPr>
            <a:r>
              <a:rPr lang="ru-RU" dirty="0" smtClean="0"/>
              <a:t> </a:t>
            </a:r>
            <a:r>
              <a:rPr lang="ru-RU" b="1" dirty="0" smtClean="0"/>
              <a:t>Значимость</a:t>
            </a:r>
            <a:r>
              <a:rPr lang="ru-RU" dirty="0" smtClean="0"/>
              <a:t> инновационной технологии вовлечения родителей в воспитательно-образовательный процесс по нравственно-патриотическому воспитанию «</a:t>
            </a:r>
            <a:r>
              <a:rPr lang="ru-RU" dirty="0" err="1" smtClean="0"/>
              <a:t>мулти-питч</a:t>
            </a:r>
            <a:r>
              <a:rPr lang="ru-RU" dirty="0" smtClean="0"/>
              <a:t>» состоит в том, что предлагается </a:t>
            </a:r>
            <a:r>
              <a:rPr lang="ru-RU" b="1" dirty="0" smtClean="0"/>
              <a:t>новый вариант сотрудничества педагогов с семьями воспитанников</a:t>
            </a:r>
            <a:r>
              <a:rPr lang="ru-RU" dirty="0" smtClean="0"/>
              <a:t>, что бы совместными усилиями обеспечить поддержку детской инициативы, творчества, развития личности, воспитать будущего гражданина своей страны, патриота своей Родины. </a:t>
            </a:r>
          </a:p>
          <a:p>
            <a:pPr algn="just">
              <a:buFontTx/>
              <a:buChar char="-"/>
            </a:pPr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5656" y="3326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908721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692697"/>
            <a:ext cx="83529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 </a:t>
            </a:r>
            <a:r>
              <a:rPr lang="ru-RU" b="1" i="1" dirty="0" smtClean="0"/>
              <a:t>«В вашей семье и под вашим руководством растет будущий гражданин. Все, что совершается в стране, через вашу душу и вашу мысль должно приходить к детям»</a:t>
            </a:r>
            <a:endParaRPr lang="ru-RU" dirty="0" smtClean="0"/>
          </a:p>
          <a:p>
            <a:r>
              <a:rPr lang="ru-RU" b="1" i="1" dirty="0" smtClean="0"/>
              <a:t> А.С. Макаренко. </a:t>
            </a:r>
            <a:r>
              <a:rPr lang="ru-RU" i="1" dirty="0" smtClean="0"/>
              <a:t> </a:t>
            </a:r>
            <a:endParaRPr lang="ru-RU" dirty="0" smtClean="0"/>
          </a:p>
          <a:p>
            <a:pPr algn="just">
              <a:buFontTx/>
              <a:buChar char="-"/>
            </a:pPr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88641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3040" y="260648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«Именно семейное воспитание во многом определяет, каким станет 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еловек. Ни государство, ни даже самые лучшие педагоги ребенку заменить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емью не могут».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В.В. Путин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23528" y="2132856"/>
            <a:ext cx="3744416" cy="3960439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проблемы взаимодействия детского сада и семьи на современном этапе развития общества очевидна. Всем хорошо известно, что семья и детский сад составляют для ребенка на определенном этапе основную воспитательно-образовательную микросреду - образовательное пространство. И семья, и дошкольное учреждение по-своему передают ребенку социальный опыт. Но только в сочетании друг с другом они создают оптимальные условия для вхождения маленького человека в большой мир.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>
            <a:off x="4572000" y="1700808"/>
            <a:ext cx="4320480" cy="3888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>
              <a:spcBef>
                <a:spcPct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«Патриотизм»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это любовь к Родине. Эти три компонента могут применяться только в единстве. В современных условиях, когда происходят глубочайшие изменения в жизни общества, возникает необходимость вернуться к лучшим традициям нашего народа, к его вековым корням, дети страдают дефицитом знаний о родном городе, стране, особенностях русских традиций, равнодушно относятся к близким людям, друзьям  по группе, недостаток сочувствия и сострадания к чужому горю.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88641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496944" cy="108012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Концепция модернизации российского образования подчеркивает исключительную роль семьи в решении задач воспитания подрастающего поколения. Признание приоритета семейного воспитания требует иных форм взаимодействия семьи и детского сада.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>
            <a:off x="0" y="1268760"/>
            <a:ext cx="9144000" cy="1656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/>
          <a:p>
            <a:pPr algn="ctr">
              <a:spcBef>
                <a:spcPct val="0"/>
              </a:spcBef>
            </a:pPr>
            <a:r>
              <a:rPr lang="ru-RU" sz="3600" dirty="0" smtClean="0"/>
              <a:t>Одним </a:t>
            </a:r>
            <a:r>
              <a:rPr lang="ru-RU" sz="3600" dirty="0" smtClean="0"/>
              <a:t>из приоритетных направлений деятельности  нашего детского сада является нравственно-патриотическое воспитание, которое выстроено в систему, включающую в себя как традиционные, так и инновационные технологии. Эффективно проявила себя и стала одной из любимых форма взаимодействия с родителями  - </a:t>
            </a:r>
            <a:r>
              <a:rPr lang="ru-RU" sz="3600" b="1" dirty="0" smtClean="0"/>
              <a:t>технология «мульти – питч»,</a:t>
            </a:r>
            <a:r>
              <a:rPr lang="ru-RU" sz="3600" dirty="0" smtClean="0"/>
              <a:t> представляющая собой вовлечение родителей в воспитательно-образовательную деятельность ДОУ. </a:t>
            </a:r>
          </a:p>
          <a:p>
            <a:pPr algn="ctr">
              <a:spcBef>
                <a:spcPct val="0"/>
              </a:spcBef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59832" y="2492896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Что такое мульти – питч? </a:t>
            </a:r>
            <a:endParaRPr lang="ru-RU" dirty="0"/>
          </a:p>
        </p:txBody>
      </p:sp>
      <p:sp>
        <p:nvSpPr>
          <p:cNvPr id="11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03648" y="2924944"/>
            <a:ext cx="6400800" cy="175260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err="1" smtClean="0"/>
              <a:t>Мульти-питч</a:t>
            </a:r>
            <a:r>
              <a:rPr lang="ru-RU" dirty="0" smtClean="0"/>
              <a:t> (англ. </a:t>
            </a:r>
            <a:r>
              <a:rPr lang="en-US" dirty="0" smtClean="0"/>
              <a:t>multi-pitch)</a:t>
            </a:r>
            <a:r>
              <a:rPr lang="ru-RU" dirty="0" smtClean="0"/>
              <a:t> – много ступеней (шагов). Это альпинистский термин. </a:t>
            </a:r>
            <a:r>
              <a:rPr lang="ru-RU" i="1" dirty="0" smtClean="0"/>
              <a:t>Горные маршруты, как правило, разбиты на несколько отрезков – питчей. </a:t>
            </a:r>
          </a:p>
          <a:p>
            <a:r>
              <a:rPr lang="ru-RU" i="1" dirty="0" smtClean="0"/>
              <a:t>Опытный скалолаз поднимается на первый отрезок и подтягивает следующего, не так хорошо подготовленного спортсмена….</a:t>
            </a:r>
            <a:endParaRPr lang="ru-RU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260648"/>
            <a:ext cx="8280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Применение термина к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педагогическим задачам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которые родители и педагоги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ешают во взаимодействии со своими детьми: </a:t>
            </a:r>
          </a:p>
          <a:p>
            <a:pPr algn="just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озвучен с теорией 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«зоне ближайшего развития»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Л.С.Выготского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То есть взрослые (родители, педагоги) «подтягивают» ребенка из «зоны актуального развития» вверх, в «зону ближайшего развития», помогая преодолевать затруднения, но не выполняя работу за него. 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2420888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Именно это является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технологии: совместными усилиями педагогов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ДОУ и родителей обеспечивать поддержку детской инициативы, творчества,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развития личности ребенка, создавать условия для его самореализации.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6056" y="260648"/>
            <a:ext cx="36724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ПРИМЕР: Ребенок, узнал важную информацию о пяти интересных для него </a:t>
            </a:r>
            <a:r>
              <a:rPr lang="ru-RU" dirty="0" smtClean="0"/>
              <a:t>объектах архитектуры родного города; </a:t>
            </a:r>
            <a:r>
              <a:rPr lang="ru-RU" dirty="0" smtClean="0"/>
              <a:t>получил пять умений в значимой для него деятельности: </a:t>
            </a:r>
            <a:r>
              <a:rPr lang="ru-RU" dirty="0" smtClean="0"/>
              <a:t> научился фотографировать, монтировать фильм, сделать простую презентацию, создал пять видеофильмов для семейной фильмотеки о истории семьи и рода, традициях семьи,  ведь современным </a:t>
            </a:r>
            <a:r>
              <a:rPr lang="ru-RU" dirty="0" smtClean="0"/>
              <a:t>детям и родителям интересны </a:t>
            </a:r>
            <a:r>
              <a:rPr lang="ru-RU" i="1" dirty="0" smtClean="0"/>
              <a:t>цифровые технологии</a:t>
            </a:r>
            <a:r>
              <a:rPr lang="ru-RU" dirty="0" smtClean="0"/>
              <a:t>, поэтому актуальны достижения и в этой </a:t>
            </a:r>
            <a:r>
              <a:rPr lang="ru-RU" dirty="0" smtClean="0"/>
              <a:t>области;  </a:t>
            </a: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539552" y="332656"/>
          <a:ext cx="453650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4" descr="D:\Documents\Desktop\2496359880_preview_kisspng-portable-network-graphics-vector-graphics-clip-art-online-mock-test-series-sample-question-papers-5d2251eea0ba39.835163921562530286658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1340768"/>
            <a:ext cx="720080" cy="72008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83568" y="5445224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«Вершиной», </a:t>
            </a:r>
            <a:r>
              <a:rPr lang="ru-RU" dirty="0" smtClean="0"/>
              <a:t>которую следует покорить, мы считаем пять «открытий» </a:t>
            </a:r>
          </a:p>
          <a:p>
            <a:pPr algn="ctr"/>
            <a:r>
              <a:rPr lang="ru-RU" dirty="0" smtClean="0"/>
              <a:t>(новых умений), сделанных ребенком или освоенных за это время, которые мы определили  заранее.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83768" y="332656"/>
            <a:ext cx="4878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НАУЧНОЕ ОБОСНОВАНИЕ ТЕХНОЛОГИИ: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836712"/>
            <a:ext cx="83529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научной основой технологии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мульти-питч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кроме теории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Л.С.Выготского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 зоне ближайшего развития,  стала теория А.В.Запорожца об амплификации развития, которая предполагает максимальное обогащение  содержания специфически детских видов деятельности и общения со взрослыми и сверстниками. Технология позволяет ребенку увидеть и присвоить новые знания, сформировать умения и навыки в привлекательных для него видах активности, среди которых игра остается в качестве ведущей деятельности, и в нее постепенно включаются все открытия ребенка. </a:t>
            </a:r>
          </a:p>
          <a:p>
            <a:pPr algn="just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мульти-питч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предполагает социальную поддержку «детства ради детства», индивидуальности, что является главным тезисом в концепции А.Г.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Асмолова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 самостоятельном статусе детства в жизни ребенка. Основываясь на трудах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Д.Б.Эльконина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А.В.Запорожца  и др. ученый подчеркивает  ключевую идею: «обучение должно войти в мир ребенка через ворота детской игры», это обеспечивает поддержку уникальности, неповторимости личности и открывает путь для ее самореализации при условии, что помогут дошкольнику сформулировать свою идею и воплотить ее в жизнь. </a:t>
            </a:r>
          </a:p>
          <a:p>
            <a:pPr algn="just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используя  и реконструируя технологию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мульти-питч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 мы ориентируемся и на принцип  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культуросообразности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образовательной деятельности (К.Д.Ушинский, Л.Н.Толстой), предполагающий воспитание дошкольников в рамках национальной традиции, ознакомление их с историческими, географическими, природными особенностями родного края и др.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0"/>
            <a:ext cx="5460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ЭТАПЫ РЕАЛИЗАЦИИ ТЕХНОЛОГИИ «МУЛЬТИ-ПИТЧ»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51520" y="908720"/>
          <a:ext cx="8640960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188640"/>
            <a:ext cx="57447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ПРИМЕРЫ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РЕАЛИЗАЦИИ ТЕХНОЛОГИИ «МУЛЬТИ-ПИТЧ»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908720"/>
            <a:ext cx="489654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Семья Серовых:  «Мой родной город Карачев» .</a:t>
            </a: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Катя Серова заинтересовалась  архитектурой и памятниками истории города Карачева. Вместе с родителями в  течении месяца каждые выходные семья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еровых  на прогулках посещала памятные места – 5 самых интересных для Кати: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Папа Кати рассказывал  историю Карачевского универмага – исторического здания города;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месте с мамой  Катя нашли в сети Интернет информацию о происхождении города, посетили памятное место основания города. 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Все вместе изучили историю самого древнего собора  города -  Архистратига Михаила;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 Семья изучила историю Татарского вала, его археологические находки  – знаковое историческое место города, которое связано с его происхождением, для этого они посетили местный краеведческий музей;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 Одно из сохранившихся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старинных зданий города – Карачаевская районная библиотека имени Н.Н. и Н.В. Баранских. Катю интересовала, в честь кого  названа библиотека  и кто были эти люди. Для этого она вместе с родителями посетила библиотеку, где сотрудники рассказали историю  о супругах Баранских;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4" descr="D:\Documents\Desktop\фото МУЛЬТИ ПИТЧ\IMG_20221017_113934_9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764704"/>
            <a:ext cx="2520280" cy="2801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7" name="Picture 5" descr="D:\Documents\Desktop\фото МУЛЬТИ ПИТЧ\Wp7hMBfhB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717032"/>
            <a:ext cx="295232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Documents\Desktop\фото МУЛЬТИ ПИТЧ\_9htV2U4E9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8640"/>
            <a:ext cx="309634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9" name="Picture 3" descr="D:\Documents\Desktop\фото МУЛЬТИ ПИТЧ\IHbHtJ2mjh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0648"/>
            <a:ext cx="302433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D:\Documents\Desktop\фото МУЛЬТИ ПИТЧ\M_hfHiWAnd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01008"/>
            <a:ext cx="3168352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1" name="Picture 5" descr="D:\Documents\Desktop\фото МУЛЬТИ ПИТЧ\mEaBgQgisn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573016"/>
            <a:ext cx="302433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D:\Documents\Desktop\2496359880_preview_kisspng-portable-network-graphics-vector-graphics-clip-art-online-mock-test-series-sample-question-papers-5d2251eea0ba39.835163921562530286658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8384" y="2492896"/>
            <a:ext cx="720080" cy="720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1847</Words>
  <Application>Microsoft Office PowerPoint</Application>
  <PresentationFormat>Экран (4:3)</PresentationFormat>
  <Paragraphs>82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ИННОВАЦИОННАЯ ТЕХНОЛОГИЯ  МУЛЬТИ-ПИТЧ </vt:lpstr>
      <vt:lpstr>Актуальность проблемы взаимодействия детского сада и семьи на современном этапе развития общества очевидна. Всем хорошо известно, что семья и детский сад составляют для ребенка на определенном этапе основную воспитательно-образовательную микросреду - образовательное пространство. И семья, и дошкольное учреждение по-своему передают ребенку социальный опыт. Но только в сочетании друг с другом они создают оптимальные условия для вхождения маленького человека в большой мир. </vt:lpstr>
      <vt:lpstr>Концепция модернизации российского образования подчеркивает исключительную роль семьи в решении задач воспитания подрастающего поколения. Признание приоритета семейного воспитания требует иных форм взаимодействия семьи и детского сада.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ИННОВАЦИОННАЯ ТЕХНОЛОГИЯ  МУЛЬТИ-ПИТЧ</dc:title>
  <dc:creator>Пользователь Windows</dc:creator>
  <cp:lastModifiedBy>Пользователь Windows</cp:lastModifiedBy>
  <cp:revision>23</cp:revision>
  <dcterms:created xsi:type="dcterms:W3CDTF">2022-10-14T10:35:31Z</dcterms:created>
  <dcterms:modified xsi:type="dcterms:W3CDTF">2022-10-17T09:33:59Z</dcterms:modified>
</cp:coreProperties>
</file>