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sldIdLst>
    <p:sldId id="284" r:id="rId2"/>
    <p:sldId id="288" r:id="rId3"/>
    <p:sldId id="294" r:id="rId4"/>
    <p:sldId id="295" r:id="rId5"/>
    <p:sldId id="260" r:id="rId6"/>
    <p:sldId id="286" r:id="rId7"/>
    <p:sldId id="262" r:id="rId8"/>
    <p:sldId id="285" r:id="rId9"/>
    <p:sldId id="287" r:id="rId10"/>
    <p:sldId id="290" r:id="rId11"/>
    <p:sldId id="292" r:id="rId12"/>
    <p:sldId id="265" r:id="rId13"/>
    <p:sldId id="266" r:id="rId14"/>
    <p:sldId id="267" r:id="rId15"/>
    <p:sldId id="297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12423775"/>
            <a:ext cx="0" cy="262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906919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D11D3B6-F0E8-4EC8-83E9-1B49008F86D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489488" y="-12423775"/>
            <a:ext cx="34978976" cy="26235025"/>
          </a:xfrm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489488" y="-12423775"/>
            <a:ext cx="34980563" cy="26236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489488" y="-12423775"/>
            <a:ext cx="34980563" cy="26236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489488" y="-12423775"/>
            <a:ext cx="34980563" cy="26236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82DA6-603B-4C00-B6F1-5A2953418A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47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E91E5-4DAB-4D73-B72E-E3986BDC4F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27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B0049-BA88-4D22-9E29-2F4F8ABEE0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874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Прямоуг. 1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.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.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64DCB-1E87-4993-BC30-505023385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17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F7812-FC28-4FFD-843D-C0E62C3F9D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5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EA342-8353-40EF-BFBC-377C087709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3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2B4BA-6767-46A5-B207-69FB65E15D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5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92E7D-7803-423D-A6AF-E724BF1AE4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5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28C55-97AA-4181-98C2-8F236DC926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F45FF-4E6E-4011-BA7F-4B82B22DB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11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387EB-27B5-42A5-A56D-B9A7BC4F72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73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E8644-68F6-4881-8E17-ABB024F64C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81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8AAE-A386-464D-91E9-3A33FBB7022C}" type="datetimeFigureOut">
              <a:rPr lang="ru-RU" smtClean="0"/>
              <a:t>28.04.2024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8D48EA-4ECE-496C-B8F2-7DB19D58E7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38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dirty="0" smtClean="0"/>
              <a:t>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785794"/>
            <a:ext cx="738926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Решение систем линейных уравнений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. 2"/>
          <p:cNvSpPr>
            <a:spLocks noGrp="1" noChangeArrowheads="1"/>
          </p:cNvSpPr>
          <p:nvPr>
            <p:ph type="title"/>
          </p:nvPr>
        </p:nvSpPr>
        <p:spPr>
          <a:xfrm>
            <a:off x="683568" y="-99392"/>
            <a:ext cx="7772400" cy="1143000"/>
          </a:xfrm>
        </p:spPr>
        <p:txBody>
          <a:bodyPr/>
          <a:lstStyle/>
          <a:p>
            <a:r>
              <a:rPr lang="ru-RU" altLang="ru-RU" dirty="0" smtClean="0"/>
              <a:t>Способ сложения (алгоритм)</a:t>
            </a:r>
          </a:p>
        </p:txBody>
      </p:sp>
      <p:sp>
        <p:nvSpPr>
          <p:cNvPr id="19459" name="Прямоуг. 3"/>
          <p:cNvSpPr>
            <a:spLocks noGrp="1" noChangeArrowheads="1"/>
          </p:cNvSpPr>
          <p:nvPr>
            <p:ph idx="1"/>
          </p:nvPr>
        </p:nvSpPr>
        <p:spPr>
          <a:xfrm>
            <a:off x="683568" y="836712"/>
            <a:ext cx="7202760" cy="3849216"/>
          </a:xfrm>
        </p:spPr>
        <p:txBody>
          <a:bodyPr>
            <a:normAutofit fontScale="92500" lnSpcReduction="20000"/>
          </a:bodyPr>
          <a:lstStyle/>
          <a:p>
            <a:r>
              <a:rPr lang="ru-RU" altLang="ru-RU" sz="2800" b="1" i="1" dirty="0" smtClean="0"/>
              <a:t>Уравнять</a:t>
            </a:r>
            <a:r>
              <a:rPr lang="ru-RU" altLang="ru-RU" sz="2800" dirty="0" smtClean="0"/>
              <a:t> модули коэффициентов при какой-нибудь переменной</a:t>
            </a:r>
          </a:p>
          <a:p>
            <a:r>
              <a:rPr lang="ru-RU" altLang="ru-RU" sz="2800" b="1" i="1" dirty="0" smtClean="0"/>
              <a:t>Сложить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почленно</a:t>
            </a:r>
            <a:r>
              <a:rPr lang="ru-RU" altLang="ru-RU" sz="2800" dirty="0" smtClean="0"/>
              <a:t> уравнения системы</a:t>
            </a:r>
          </a:p>
          <a:p>
            <a:r>
              <a:rPr lang="ru-RU" altLang="ru-RU" sz="2800" dirty="0" smtClean="0"/>
              <a:t>Составить </a:t>
            </a:r>
            <a:r>
              <a:rPr lang="ru-RU" altLang="ru-RU" sz="2800" b="1" i="1" dirty="0" smtClean="0"/>
              <a:t>новую</a:t>
            </a:r>
            <a:r>
              <a:rPr lang="ru-RU" altLang="ru-RU" sz="2800" dirty="0" smtClean="0"/>
              <a:t> систему: одно уравнение новое, другое - одно из старых</a:t>
            </a:r>
          </a:p>
          <a:p>
            <a:r>
              <a:rPr lang="ru-RU" altLang="ru-RU" sz="2800" dirty="0" smtClean="0"/>
              <a:t>Решить </a:t>
            </a:r>
            <a:r>
              <a:rPr lang="ru-RU" altLang="ru-RU" sz="2800" b="1" i="1" dirty="0" smtClean="0"/>
              <a:t>новое</a:t>
            </a:r>
            <a:r>
              <a:rPr lang="ru-RU" altLang="ru-RU" sz="2800" dirty="0" smtClean="0"/>
              <a:t> уравнение и найти значение одной переменной</a:t>
            </a:r>
          </a:p>
          <a:p>
            <a:r>
              <a:rPr lang="ru-RU" altLang="ru-RU" sz="2800" b="1" i="1" dirty="0" smtClean="0"/>
              <a:t>Подставить</a:t>
            </a:r>
            <a:r>
              <a:rPr lang="ru-RU" altLang="ru-RU" sz="2800" dirty="0" smtClean="0"/>
              <a:t> значение найденной переменной в старое уравнение и найти значение другой переменной</a:t>
            </a:r>
          </a:p>
          <a:p>
            <a:r>
              <a:rPr lang="ru-RU" altLang="ru-RU" sz="2800" dirty="0" smtClean="0"/>
              <a:t>Записать ответ: х=…; у=… .</a:t>
            </a:r>
          </a:p>
        </p:txBody>
      </p:sp>
      <p:sp>
        <p:nvSpPr>
          <p:cNvPr id="14340" name="Автофигура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533400"/>
          </a:xfrm>
          <a:prstGeom prst="actionButtonHom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846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Решение системы способом сложения</a:t>
            </a:r>
          </a:p>
        </p:txBody>
      </p:sp>
      <p:grpSp>
        <p:nvGrpSpPr>
          <p:cNvPr id="20485" name="Группа 5"/>
          <p:cNvGrpSpPr>
            <a:grpSpLocks/>
          </p:cNvGrpSpPr>
          <p:nvPr/>
        </p:nvGrpSpPr>
        <p:grpSpPr bwMode="auto">
          <a:xfrm>
            <a:off x="533400" y="2209800"/>
            <a:ext cx="1763713" cy="822325"/>
            <a:chOff x="336" y="1226"/>
            <a:chExt cx="1111" cy="518"/>
          </a:xfrm>
        </p:grpSpPr>
        <p:sp>
          <p:nvSpPr>
            <p:cNvPr id="13358" name="Поле 3"/>
            <p:cNvSpPr txBox="1">
              <a:spLocks noChangeArrowheads="1"/>
            </p:cNvSpPr>
            <p:nvPr/>
          </p:nvSpPr>
          <p:spPr bwMode="auto">
            <a:xfrm>
              <a:off x="422" y="1226"/>
              <a:ext cx="102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/>
                <a:t>  7х+2у=1,</a:t>
              </a:r>
            </a:p>
            <a:p>
              <a:r>
                <a:rPr lang="ru-RU" altLang="ru-RU"/>
                <a:t>17х+6у=-9;</a:t>
              </a:r>
            </a:p>
          </p:txBody>
        </p:sp>
        <p:sp>
          <p:nvSpPr>
            <p:cNvPr id="13359" name="Автофигура 4"/>
            <p:cNvSpPr>
              <a:spLocks/>
            </p:cNvSpPr>
            <p:nvPr/>
          </p:nvSpPr>
          <p:spPr bwMode="auto">
            <a:xfrm>
              <a:off x="336" y="1248"/>
              <a:ext cx="144" cy="480"/>
            </a:xfrm>
            <a:prstGeom prst="leftBrace">
              <a:avLst>
                <a:gd name="adj1" fmla="val 27778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20489" name="Группа 9"/>
          <p:cNvGrpSpPr>
            <a:grpSpLocks/>
          </p:cNvGrpSpPr>
          <p:nvPr/>
        </p:nvGrpSpPr>
        <p:grpSpPr bwMode="auto">
          <a:xfrm>
            <a:off x="0" y="304800"/>
            <a:ext cx="1219200" cy="1676400"/>
            <a:chOff x="1152" y="1968"/>
            <a:chExt cx="768" cy="1056"/>
          </a:xfrm>
        </p:grpSpPr>
        <p:sp>
          <p:nvSpPr>
            <p:cNvPr id="13356" name="Автофигура 6"/>
            <p:cNvSpPr>
              <a:spLocks noChangeArrowheads="1"/>
            </p:cNvSpPr>
            <p:nvPr/>
          </p:nvSpPr>
          <p:spPr bwMode="auto">
            <a:xfrm flipH="1">
              <a:off x="1152" y="1968"/>
              <a:ext cx="768" cy="1056"/>
            </a:xfrm>
            <a:prstGeom prst="cloudCallout">
              <a:avLst>
                <a:gd name="adj1" fmla="val -74481"/>
                <a:gd name="adj2" fmla="val 65907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ru-RU" altLang="ru-RU"/>
            </a:p>
          </p:txBody>
        </p:sp>
        <p:sp>
          <p:nvSpPr>
            <p:cNvPr id="13357" name="Поле 8"/>
            <p:cNvSpPr txBox="1">
              <a:spLocks noChangeArrowheads="1"/>
            </p:cNvSpPr>
            <p:nvPr/>
          </p:nvSpPr>
          <p:spPr bwMode="auto">
            <a:xfrm>
              <a:off x="1200" y="2016"/>
              <a:ext cx="720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1800"/>
                <a:t>Уравняем</a:t>
              </a:r>
            </a:p>
            <a:p>
              <a:r>
                <a:rPr lang="ru-RU" altLang="ru-RU" sz="1800"/>
                <a:t>модули </a:t>
              </a:r>
            </a:p>
            <a:p>
              <a:r>
                <a:rPr lang="ru-RU" altLang="ru-RU" sz="1800"/>
                <a:t>коэффи-</a:t>
              </a:r>
            </a:p>
            <a:p>
              <a:r>
                <a:rPr lang="ru-RU" altLang="ru-RU" sz="1800"/>
                <a:t>  циентов</a:t>
              </a:r>
            </a:p>
            <a:p>
              <a:r>
                <a:rPr lang="ru-RU" altLang="ru-RU" sz="1800"/>
                <a:t>  перед у</a:t>
              </a:r>
            </a:p>
          </p:txBody>
        </p:sp>
      </p:grpSp>
      <p:sp>
        <p:nvSpPr>
          <p:cNvPr id="20491" name="Поле 11"/>
          <p:cNvSpPr txBox="1">
            <a:spLocks noChangeArrowheads="1"/>
          </p:cNvSpPr>
          <p:nvPr/>
        </p:nvSpPr>
        <p:spPr bwMode="auto">
          <a:xfrm>
            <a:off x="2209800" y="2209800"/>
            <a:ext cx="868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ru-RU"/>
              <a:t>|</a:t>
            </a:r>
            <a:r>
              <a:rPr lang="ru-RU" altLang="ru-RU"/>
              <a:t>|·(-3)</a:t>
            </a:r>
          </a:p>
        </p:txBody>
      </p:sp>
      <p:grpSp>
        <p:nvGrpSpPr>
          <p:cNvPr id="20494" name="Группа 14"/>
          <p:cNvGrpSpPr>
            <a:grpSpLocks/>
          </p:cNvGrpSpPr>
          <p:nvPr/>
        </p:nvGrpSpPr>
        <p:grpSpPr bwMode="auto">
          <a:xfrm>
            <a:off x="609600" y="3352800"/>
            <a:ext cx="1711325" cy="822325"/>
            <a:chOff x="480" y="1754"/>
            <a:chExt cx="1078" cy="518"/>
          </a:xfrm>
        </p:grpSpPr>
        <p:sp>
          <p:nvSpPr>
            <p:cNvPr id="13354" name="Поле 12"/>
            <p:cNvSpPr txBox="1">
              <a:spLocks noChangeArrowheads="1"/>
            </p:cNvSpPr>
            <p:nvPr/>
          </p:nvSpPr>
          <p:spPr bwMode="auto">
            <a:xfrm>
              <a:off x="518" y="1754"/>
              <a:ext cx="10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/>
                <a:t>-21х-6у=-3,</a:t>
              </a:r>
            </a:p>
            <a:p>
              <a:r>
                <a:rPr lang="ru-RU" altLang="ru-RU"/>
                <a:t>17х+6у=-9;</a:t>
              </a:r>
            </a:p>
          </p:txBody>
        </p:sp>
        <p:sp>
          <p:nvSpPr>
            <p:cNvPr id="13355" name="Автофигура 13"/>
            <p:cNvSpPr>
              <a:spLocks/>
            </p:cNvSpPr>
            <p:nvPr/>
          </p:nvSpPr>
          <p:spPr bwMode="auto">
            <a:xfrm>
              <a:off x="480" y="1824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0495" name="Поле 15"/>
          <p:cNvSpPr txBox="1">
            <a:spLocks noChangeArrowheads="1"/>
          </p:cNvSpPr>
          <p:nvPr/>
        </p:nvSpPr>
        <p:spPr bwMode="auto">
          <a:xfrm>
            <a:off x="228600" y="358140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ru-RU"/>
              <a:t>+</a:t>
            </a:r>
          </a:p>
        </p:txBody>
      </p:sp>
      <p:sp>
        <p:nvSpPr>
          <p:cNvPr id="20496" name="Поле 16"/>
          <p:cNvSpPr txBox="1">
            <a:spLocks noChangeArrowheads="1"/>
          </p:cNvSpPr>
          <p:nvPr/>
        </p:nvSpPr>
        <p:spPr bwMode="auto">
          <a:xfrm>
            <a:off x="457200" y="396240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ru-RU"/>
              <a:t>____________</a:t>
            </a:r>
          </a:p>
        </p:txBody>
      </p:sp>
      <p:grpSp>
        <p:nvGrpSpPr>
          <p:cNvPr id="20500" name="Группа 20"/>
          <p:cNvGrpSpPr>
            <a:grpSpLocks/>
          </p:cNvGrpSpPr>
          <p:nvPr/>
        </p:nvGrpSpPr>
        <p:grpSpPr bwMode="auto">
          <a:xfrm>
            <a:off x="533400" y="4495800"/>
            <a:ext cx="1609725" cy="822325"/>
            <a:chOff x="432" y="2522"/>
            <a:chExt cx="1014" cy="518"/>
          </a:xfrm>
        </p:grpSpPr>
        <p:sp>
          <p:nvSpPr>
            <p:cNvPr id="13352" name="Поле 17"/>
            <p:cNvSpPr txBox="1">
              <a:spLocks noChangeArrowheads="1"/>
            </p:cNvSpPr>
            <p:nvPr/>
          </p:nvSpPr>
          <p:spPr bwMode="auto">
            <a:xfrm>
              <a:off x="470" y="2522"/>
              <a:ext cx="97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/>
                <a:t>- 4х = - 12,</a:t>
              </a:r>
            </a:p>
            <a:p>
              <a:r>
                <a:rPr lang="ru-RU" altLang="ru-RU"/>
                <a:t>  7х+2у=1;</a:t>
              </a:r>
            </a:p>
          </p:txBody>
        </p:sp>
        <p:sp>
          <p:nvSpPr>
            <p:cNvPr id="13353" name="Автофигура 19"/>
            <p:cNvSpPr>
              <a:spLocks/>
            </p:cNvSpPr>
            <p:nvPr/>
          </p:nvSpPr>
          <p:spPr bwMode="auto">
            <a:xfrm>
              <a:off x="432" y="2544"/>
              <a:ext cx="96" cy="48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20503" name="Группа 23"/>
          <p:cNvGrpSpPr>
            <a:grpSpLocks/>
          </p:cNvGrpSpPr>
          <p:nvPr/>
        </p:nvGrpSpPr>
        <p:grpSpPr bwMode="auto">
          <a:xfrm>
            <a:off x="2438400" y="2971800"/>
            <a:ext cx="1981200" cy="762000"/>
            <a:chOff x="1536" y="1584"/>
            <a:chExt cx="1248" cy="480"/>
          </a:xfrm>
        </p:grpSpPr>
        <p:sp>
          <p:nvSpPr>
            <p:cNvPr id="13350" name="Автофигура 21"/>
            <p:cNvSpPr>
              <a:spLocks noChangeArrowheads="1"/>
            </p:cNvSpPr>
            <p:nvPr/>
          </p:nvSpPr>
          <p:spPr bwMode="auto">
            <a:xfrm>
              <a:off x="1536" y="1584"/>
              <a:ext cx="1248" cy="480"/>
            </a:xfrm>
            <a:prstGeom prst="cloudCallout">
              <a:avLst>
                <a:gd name="adj1" fmla="val -58653"/>
                <a:gd name="adj2" fmla="val 59167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ru-RU" altLang="ru-RU"/>
            </a:p>
          </p:txBody>
        </p:sp>
        <p:sp>
          <p:nvSpPr>
            <p:cNvPr id="13351" name="Поле 22"/>
            <p:cNvSpPr txBox="1">
              <a:spLocks noChangeArrowheads="1"/>
            </p:cNvSpPr>
            <p:nvPr/>
          </p:nvSpPr>
          <p:spPr bwMode="auto">
            <a:xfrm>
              <a:off x="1632" y="1632"/>
              <a:ext cx="11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1800"/>
                <a:t>Сложим уравне-</a:t>
              </a:r>
            </a:p>
            <a:p>
              <a:r>
                <a:rPr lang="ru-RU" altLang="ru-RU" sz="1800"/>
                <a:t>ния почленно</a:t>
              </a:r>
            </a:p>
          </p:txBody>
        </p:sp>
      </p:grpSp>
      <p:grpSp>
        <p:nvGrpSpPr>
          <p:cNvPr id="20506" name="Группа 26"/>
          <p:cNvGrpSpPr>
            <a:grpSpLocks/>
          </p:cNvGrpSpPr>
          <p:nvPr/>
        </p:nvGrpSpPr>
        <p:grpSpPr bwMode="auto">
          <a:xfrm>
            <a:off x="2438400" y="4038600"/>
            <a:ext cx="1905000" cy="685800"/>
            <a:chOff x="1632" y="2640"/>
            <a:chExt cx="1200" cy="432"/>
          </a:xfrm>
        </p:grpSpPr>
        <p:sp>
          <p:nvSpPr>
            <p:cNvPr id="13348" name="Автофигура 24"/>
            <p:cNvSpPr>
              <a:spLocks noChangeArrowheads="1"/>
            </p:cNvSpPr>
            <p:nvPr/>
          </p:nvSpPr>
          <p:spPr bwMode="auto">
            <a:xfrm>
              <a:off x="1632" y="2640"/>
              <a:ext cx="1200" cy="432"/>
            </a:xfrm>
            <a:prstGeom prst="cloudCallout">
              <a:avLst>
                <a:gd name="adj1" fmla="val -63583"/>
                <a:gd name="adj2" fmla="val 53009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ru-RU" altLang="ru-RU"/>
            </a:p>
          </p:txBody>
        </p:sp>
        <p:sp>
          <p:nvSpPr>
            <p:cNvPr id="13349" name="Поле 25"/>
            <p:cNvSpPr txBox="1">
              <a:spLocks noChangeArrowheads="1"/>
            </p:cNvSpPr>
            <p:nvPr/>
          </p:nvSpPr>
          <p:spPr bwMode="auto">
            <a:xfrm>
              <a:off x="1824" y="2640"/>
              <a:ext cx="75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altLang="ru-RU" sz="1800"/>
                <a:t>Решим</a:t>
              </a:r>
            </a:p>
            <a:p>
              <a:pPr algn="ctr"/>
              <a:r>
                <a:rPr lang="ru-RU" altLang="ru-RU" sz="1800"/>
                <a:t>уравнение</a:t>
              </a:r>
            </a:p>
          </p:txBody>
        </p:sp>
      </p:grpSp>
      <p:grpSp>
        <p:nvGrpSpPr>
          <p:cNvPr id="20509" name="Группа 29"/>
          <p:cNvGrpSpPr>
            <a:grpSpLocks/>
          </p:cNvGrpSpPr>
          <p:nvPr/>
        </p:nvGrpSpPr>
        <p:grpSpPr bwMode="auto">
          <a:xfrm>
            <a:off x="533400" y="5715000"/>
            <a:ext cx="1449388" cy="822325"/>
            <a:chOff x="480" y="3216"/>
            <a:chExt cx="913" cy="518"/>
          </a:xfrm>
        </p:grpSpPr>
        <p:sp>
          <p:nvSpPr>
            <p:cNvPr id="13346" name="Поле 27"/>
            <p:cNvSpPr txBox="1">
              <a:spLocks noChangeArrowheads="1"/>
            </p:cNvSpPr>
            <p:nvPr/>
          </p:nvSpPr>
          <p:spPr bwMode="auto">
            <a:xfrm>
              <a:off x="528" y="3216"/>
              <a:ext cx="86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dirty="0"/>
                <a:t>х=3,</a:t>
              </a:r>
            </a:p>
            <a:p>
              <a:r>
                <a:rPr lang="ru-RU" altLang="ru-RU" dirty="0"/>
                <a:t>7х+2у=1;</a:t>
              </a:r>
            </a:p>
          </p:txBody>
        </p:sp>
        <p:sp>
          <p:nvSpPr>
            <p:cNvPr id="13347" name="Автофигура 28"/>
            <p:cNvSpPr>
              <a:spLocks/>
            </p:cNvSpPr>
            <p:nvPr/>
          </p:nvSpPr>
          <p:spPr bwMode="auto">
            <a:xfrm>
              <a:off x="480" y="3264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20521" name="Группа 41"/>
          <p:cNvGrpSpPr>
            <a:grpSpLocks/>
          </p:cNvGrpSpPr>
          <p:nvPr/>
        </p:nvGrpSpPr>
        <p:grpSpPr bwMode="auto">
          <a:xfrm>
            <a:off x="914400" y="5562600"/>
            <a:ext cx="3124200" cy="974725"/>
            <a:chOff x="576" y="3504"/>
            <a:chExt cx="1968" cy="614"/>
          </a:xfrm>
        </p:grpSpPr>
        <p:cxnSp>
          <p:nvCxnSpPr>
            <p:cNvPr id="13343" name="Автофигура 38"/>
            <p:cNvCxnSpPr>
              <a:cxnSpLocks noChangeShapeType="1"/>
            </p:cNvCxnSpPr>
            <p:nvPr/>
          </p:nvCxnSpPr>
          <p:spPr bwMode="auto">
            <a:xfrm rot="5400000" flipV="1">
              <a:off x="318" y="3858"/>
              <a:ext cx="518" cy="1"/>
            </a:xfrm>
            <a:prstGeom prst="bentConnector5">
              <a:avLst>
                <a:gd name="adj1" fmla="val -27801"/>
                <a:gd name="adj2" fmla="val 76099995"/>
                <a:gd name="adj3" fmla="val 127801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44" name="Автофигура 39"/>
            <p:cNvSpPr>
              <a:spLocks noChangeArrowheads="1"/>
            </p:cNvSpPr>
            <p:nvPr/>
          </p:nvSpPr>
          <p:spPr bwMode="auto">
            <a:xfrm>
              <a:off x="1440" y="3504"/>
              <a:ext cx="1104" cy="432"/>
            </a:xfrm>
            <a:prstGeom prst="cloudCallout">
              <a:avLst>
                <a:gd name="adj1" fmla="val -55977"/>
                <a:gd name="adj2" fmla="val 65046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ru-RU" altLang="ru-RU"/>
            </a:p>
          </p:txBody>
        </p:sp>
        <p:sp>
          <p:nvSpPr>
            <p:cNvPr id="13345" name="Поле 40"/>
            <p:cNvSpPr txBox="1">
              <a:spLocks noChangeArrowheads="1"/>
            </p:cNvSpPr>
            <p:nvPr/>
          </p:nvSpPr>
          <p:spPr bwMode="auto">
            <a:xfrm>
              <a:off x="1584" y="3600"/>
              <a:ext cx="7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1800"/>
                <a:t>Подставим</a:t>
              </a:r>
            </a:p>
          </p:txBody>
        </p:sp>
      </p:grpSp>
      <p:grpSp>
        <p:nvGrpSpPr>
          <p:cNvPr id="20525" name="Группа 45"/>
          <p:cNvGrpSpPr>
            <a:grpSpLocks/>
          </p:cNvGrpSpPr>
          <p:nvPr/>
        </p:nvGrpSpPr>
        <p:grpSpPr bwMode="auto">
          <a:xfrm>
            <a:off x="4876800" y="2057400"/>
            <a:ext cx="1616075" cy="822325"/>
            <a:chOff x="3072" y="1274"/>
            <a:chExt cx="1018" cy="518"/>
          </a:xfrm>
        </p:grpSpPr>
        <p:sp>
          <p:nvSpPr>
            <p:cNvPr id="13341" name="Поле 42"/>
            <p:cNvSpPr txBox="1">
              <a:spLocks noChangeArrowheads="1"/>
            </p:cNvSpPr>
            <p:nvPr/>
          </p:nvSpPr>
          <p:spPr bwMode="auto">
            <a:xfrm>
              <a:off x="3158" y="1274"/>
              <a:ext cx="93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/>
                <a:t>х=3,</a:t>
              </a:r>
            </a:p>
            <a:p>
              <a:r>
                <a:rPr lang="ru-RU" altLang="ru-RU"/>
                <a:t>7·3+2у=1;</a:t>
              </a:r>
            </a:p>
          </p:txBody>
        </p:sp>
        <p:sp>
          <p:nvSpPr>
            <p:cNvPr id="13342" name="Автофигура 44"/>
            <p:cNvSpPr>
              <a:spLocks/>
            </p:cNvSpPr>
            <p:nvPr/>
          </p:nvSpPr>
          <p:spPr bwMode="auto">
            <a:xfrm>
              <a:off x="3072" y="1344"/>
              <a:ext cx="96" cy="384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20526" name="Группа 46"/>
          <p:cNvGrpSpPr>
            <a:grpSpLocks/>
          </p:cNvGrpSpPr>
          <p:nvPr/>
        </p:nvGrpSpPr>
        <p:grpSpPr bwMode="auto">
          <a:xfrm>
            <a:off x="6705600" y="1981200"/>
            <a:ext cx="1905000" cy="685800"/>
            <a:chOff x="1632" y="2640"/>
            <a:chExt cx="1200" cy="432"/>
          </a:xfrm>
        </p:grpSpPr>
        <p:sp>
          <p:nvSpPr>
            <p:cNvPr id="13339" name="Автофигура 47"/>
            <p:cNvSpPr>
              <a:spLocks noChangeArrowheads="1"/>
            </p:cNvSpPr>
            <p:nvPr/>
          </p:nvSpPr>
          <p:spPr bwMode="auto">
            <a:xfrm>
              <a:off x="1632" y="2640"/>
              <a:ext cx="1200" cy="432"/>
            </a:xfrm>
            <a:prstGeom prst="cloudCallout">
              <a:avLst>
                <a:gd name="adj1" fmla="val -63583"/>
                <a:gd name="adj2" fmla="val 53009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ru-RU" altLang="ru-RU"/>
            </a:p>
          </p:txBody>
        </p:sp>
        <p:sp>
          <p:nvSpPr>
            <p:cNvPr id="13340" name="Поле 48"/>
            <p:cNvSpPr txBox="1">
              <a:spLocks noChangeArrowheads="1"/>
            </p:cNvSpPr>
            <p:nvPr/>
          </p:nvSpPr>
          <p:spPr bwMode="auto">
            <a:xfrm>
              <a:off x="1824" y="2640"/>
              <a:ext cx="75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altLang="ru-RU" sz="1800"/>
                <a:t>Решим</a:t>
              </a:r>
            </a:p>
            <a:p>
              <a:pPr algn="ctr"/>
              <a:r>
                <a:rPr lang="ru-RU" altLang="ru-RU" sz="1800"/>
                <a:t>уравнение</a:t>
              </a:r>
            </a:p>
          </p:txBody>
        </p:sp>
      </p:grpSp>
      <p:grpSp>
        <p:nvGrpSpPr>
          <p:cNvPr id="20533" name="Группа 53"/>
          <p:cNvGrpSpPr>
            <a:grpSpLocks/>
          </p:cNvGrpSpPr>
          <p:nvPr/>
        </p:nvGrpSpPr>
        <p:grpSpPr bwMode="auto">
          <a:xfrm>
            <a:off x="4876800" y="3048000"/>
            <a:ext cx="1449388" cy="838200"/>
            <a:chOff x="3168" y="2016"/>
            <a:chExt cx="913" cy="528"/>
          </a:xfrm>
        </p:grpSpPr>
        <p:sp>
          <p:nvSpPr>
            <p:cNvPr id="13337" name="Поле 49"/>
            <p:cNvSpPr txBox="1">
              <a:spLocks noChangeArrowheads="1"/>
            </p:cNvSpPr>
            <p:nvPr/>
          </p:nvSpPr>
          <p:spPr bwMode="auto">
            <a:xfrm>
              <a:off x="3216" y="2016"/>
              <a:ext cx="86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/>
                <a:t>х=3,</a:t>
              </a:r>
            </a:p>
            <a:p>
              <a:r>
                <a:rPr lang="ru-RU" altLang="ru-RU"/>
                <a:t>21+2у=1;</a:t>
              </a:r>
            </a:p>
          </p:txBody>
        </p:sp>
        <p:sp>
          <p:nvSpPr>
            <p:cNvPr id="13338" name="Автофигура 52"/>
            <p:cNvSpPr>
              <a:spLocks/>
            </p:cNvSpPr>
            <p:nvPr/>
          </p:nvSpPr>
          <p:spPr bwMode="auto">
            <a:xfrm>
              <a:off x="3168" y="2112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20536" name="Группа 56"/>
          <p:cNvGrpSpPr>
            <a:grpSpLocks/>
          </p:cNvGrpSpPr>
          <p:nvPr/>
        </p:nvGrpSpPr>
        <p:grpSpPr bwMode="auto">
          <a:xfrm>
            <a:off x="4876800" y="4038600"/>
            <a:ext cx="1211263" cy="822325"/>
            <a:chOff x="3120" y="2666"/>
            <a:chExt cx="763" cy="518"/>
          </a:xfrm>
        </p:grpSpPr>
        <p:sp>
          <p:nvSpPr>
            <p:cNvPr id="13335" name="Поле 54"/>
            <p:cNvSpPr txBox="1">
              <a:spLocks noChangeArrowheads="1"/>
            </p:cNvSpPr>
            <p:nvPr/>
          </p:nvSpPr>
          <p:spPr bwMode="auto">
            <a:xfrm>
              <a:off x="3158" y="2666"/>
              <a:ext cx="72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/>
                <a:t>х=3,</a:t>
              </a:r>
            </a:p>
            <a:p>
              <a:r>
                <a:rPr lang="ru-RU" altLang="ru-RU"/>
                <a:t>2у=-20;</a:t>
              </a:r>
            </a:p>
          </p:txBody>
        </p:sp>
        <p:sp>
          <p:nvSpPr>
            <p:cNvPr id="13336" name="Автофигура 55"/>
            <p:cNvSpPr>
              <a:spLocks/>
            </p:cNvSpPr>
            <p:nvPr/>
          </p:nvSpPr>
          <p:spPr bwMode="auto">
            <a:xfrm>
              <a:off x="3120" y="273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grpSp>
        <p:nvGrpSpPr>
          <p:cNvPr id="20539" name="Группа 59"/>
          <p:cNvGrpSpPr>
            <a:grpSpLocks/>
          </p:cNvGrpSpPr>
          <p:nvPr/>
        </p:nvGrpSpPr>
        <p:grpSpPr bwMode="auto">
          <a:xfrm>
            <a:off x="4953000" y="4953000"/>
            <a:ext cx="1066800" cy="822325"/>
            <a:chOff x="3120" y="3120"/>
            <a:chExt cx="672" cy="518"/>
          </a:xfrm>
        </p:grpSpPr>
        <p:sp>
          <p:nvSpPr>
            <p:cNvPr id="13333" name="Поле 57"/>
            <p:cNvSpPr txBox="1">
              <a:spLocks noChangeArrowheads="1"/>
            </p:cNvSpPr>
            <p:nvPr/>
          </p:nvSpPr>
          <p:spPr bwMode="auto">
            <a:xfrm>
              <a:off x="3168" y="3120"/>
              <a:ext cx="62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dirty="0"/>
                <a:t>х=3,</a:t>
              </a:r>
            </a:p>
            <a:p>
              <a:r>
                <a:rPr lang="ru-RU" altLang="ru-RU" dirty="0"/>
                <a:t>у=-10.</a:t>
              </a:r>
            </a:p>
          </p:txBody>
        </p:sp>
        <p:sp>
          <p:nvSpPr>
            <p:cNvPr id="13334" name="Автофигура 58"/>
            <p:cNvSpPr>
              <a:spLocks/>
            </p:cNvSpPr>
            <p:nvPr/>
          </p:nvSpPr>
          <p:spPr bwMode="auto">
            <a:xfrm>
              <a:off x="3120" y="3216"/>
              <a:ext cx="48" cy="38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0540" name="Поле 60"/>
          <p:cNvSpPr txBox="1">
            <a:spLocks noChangeArrowheads="1"/>
          </p:cNvSpPr>
          <p:nvPr/>
        </p:nvSpPr>
        <p:spPr bwMode="auto">
          <a:xfrm>
            <a:off x="5029200" y="6172200"/>
            <a:ext cx="2109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ru-RU"/>
              <a:t>Ответ: (3; - 10)</a:t>
            </a:r>
          </a:p>
        </p:txBody>
      </p:sp>
      <p:sp>
        <p:nvSpPr>
          <p:cNvPr id="13332" name="Автофигура 6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533400" cy="4572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31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8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autoUpdateAnimBg="0"/>
      <p:bldP spid="20495" grpId="0" autoUpdateAnimBg="0"/>
      <p:bldP spid="20496" grpId="0" autoUpdateAnimBg="0"/>
      <p:bldP spid="205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330200"/>
            <a:ext cx="82280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ru-RU" altLang="ru-RU" sz="3600" b="1" dirty="0">
              <a:solidFill>
                <a:srgbClr val="C5000B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008063" y="1368425"/>
            <a:ext cx="691197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dirty="0">
                <a:solidFill>
                  <a:srgbClr val="000000"/>
                </a:solidFill>
              </a:rPr>
              <a:t>•	</a:t>
            </a:r>
            <a:r>
              <a:rPr lang="ru-RU" altLang="ru-RU" sz="4000" b="1" u="sng" dirty="0" smtClean="0">
                <a:solidFill>
                  <a:srgbClr val="FF3300"/>
                </a:solidFill>
              </a:rPr>
              <a:t>Дома: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2400" b="1" u="sng" dirty="0" smtClean="0">
                <a:solidFill>
                  <a:srgbClr val="FF3300"/>
                </a:solidFill>
              </a:rPr>
              <a:t> </a:t>
            </a:r>
          </a:p>
          <a:p>
            <a:pPr algn="ctr" eaLnBrk="1" hangingPunct="1">
              <a:buClrTx/>
              <a:buFontTx/>
              <a:buNone/>
            </a:pPr>
            <a:endParaRPr lang="ru-RU" altLang="ru-RU" sz="2400" b="1" u="sng" dirty="0">
              <a:solidFill>
                <a:srgbClr val="FF33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ru-RU" altLang="ru-RU" sz="4000" b="1" dirty="0" smtClean="0">
                <a:solidFill>
                  <a:srgbClr val="FF3300"/>
                </a:solidFill>
              </a:rPr>
              <a:t>696  697 </a:t>
            </a:r>
            <a:endParaRPr lang="ru-RU" altLang="ru-RU" sz="4000" b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 advTm="409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642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4400" b="1">
                <a:solidFill>
                  <a:srgbClr val="800000"/>
                </a:solidFill>
              </a:rPr>
              <a:t>РЕШИТЕ: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0"/>
            <a:ext cx="85248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4096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223963"/>
            <a:ext cx="2519362" cy="5427662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28588"/>
            <a:ext cx="8226425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4400" b="1">
                <a:solidFill>
                  <a:srgbClr val="800080"/>
                </a:solidFill>
              </a:rPr>
              <a:t> ПРОВЕРИМ ОТВЕТ:</a:t>
            </a:r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auto">
          <a:xfrm>
            <a:off x="4535488" y="5903913"/>
            <a:ext cx="1728787" cy="71437"/>
          </a:xfrm>
          <a:prstGeom prst="bevel">
            <a:avLst>
              <a:gd name="adj" fmla="val 12500"/>
            </a:avLst>
          </a:prstGeom>
          <a:solidFill>
            <a:srgbClr val="CFE7E5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2786063" y="1071563"/>
            <a:ext cx="5759450" cy="5489575"/>
          </a:xfrm>
          <a:prstGeom prst="bevel">
            <a:avLst>
              <a:gd name="adj" fmla="val 1250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2500313"/>
            <a:ext cx="31623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409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723471"/>
            <a:ext cx="8229600" cy="57150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1. </a:t>
            </a:r>
            <a:r>
              <a:rPr lang="ru-RU" sz="2400" u="sng" dirty="0" smtClean="0"/>
              <a:t>Решите систему уравнений способом  сложения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261190" y="188640"/>
            <a:ext cx="5822197" cy="642918"/>
          </a:xfrm>
        </p:spPr>
        <p:txBody>
          <a:bodyPr>
            <a:noAutofit/>
          </a:bodyPr>
          <a:lstStyle/>
          <a:p>
            <a:r>
              <a:rPr lang="ru-RU" sz="4000" dirty="0" smtClean="0"/>
              <a:t>         Домашнее задание:</a:t>
            </a:r>
            <a:endParaRPr lang="ru-RU" sz="4000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5143505" y="1214422"/>
            <a:ext cx="3000396" cy="14287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х</a:t>
            </a:r>
            <a:r>
              <a:rPr lang="ru-RU" dirty="0" smtClean="0"/>
              <a:t> – у = - 1,</a:t>
            </a:r>
          </a:p>
          <a:p>
            <a:pPr>
              <a:buNone/>
            </a:pPr>
            <a:r>
              <a:rPr lang="ru-RU" dirty="0" smtClean="0"/>
              <a:t>   2х + у = 4.</a:t>
            </a:r>
          </a:p>
        </p:txBody>
      </p:sp>
      <p:sp>
        <p:nvSpPr>
          <p:cNvPr id="16" name="Автофигура 61"/>
          <p:cNvSpPr>
            <a:spLocks/>
          </p:cNvSpPr>
          <p:nvPr/>
        </p:nvSpPr>
        <p:spPr bwMode="auto">
          <a:xfrm>
            <a:off x="1357290" y="2786058"/>
            <a:ext cx="71436" cy="857256"/>
          </a:xfrm>
          <a:prstGeom prst="lef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</p:txBody>
      </p:sp>
      <p:sp>
        <p:nvSpPr>
          <p:cNvPr id="18" name="Прямоугольник 17"/>
          <p:cNvSpPr/>
          <p:nvPr/>
        </p:nvSpPr>
        <p:spPr>
          <a:xfrm>
            <a:off x="1500166" y="1214422"/>
            <a:ext cx="22145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х</a:t>
            </a:r>
            <a:r>
              <a:rPr lang="ru-RU" sz="2400" dirty="0" smtClean="0">
                <a:solidFill>
                  <a:schemeClr val="tx1"/>
                </a:solidFill>
              </a:rPr>
              <a:t> + у = 3,                        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2х - у = 3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9" name="Автофигура 61"/>
          <p:cNvSpPr>
            <a:spLocks/>
          </p:cNvSpPr>
          <p:nvPr/>
        </p:nvSpPr>
        <p:spPr bwMode="auto">
          <a:xfrm>
            <a:off x="5143504" y="1285860"/>
            <a:ext cx="71436" cy="857256"/>
          </a:xfrm>
          <a:prstGeom prst="lef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</p:txBody>
      </p:sp>
      <p:sp>
        <p:nvSpPr>
          <p:cNvPr id="20" name="Заголовок 5"/>
          <p:cNvSpPr txBox="1">
            <a:spLocks/>
          </p:cNvSpPr>
          <p:nvPr/>
        </p:nvSpPr>
        <p:spPr>
          <a:xfrm>
            <a:off x="500034" y="2285992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Решите систему уравнений способом  подстановки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Автофигура 61"/>
          <p:cNvSpPr>
            <a:spLocks/>
          </p:cNvSpPr>
          <p:nvPr/>
        </p:nvSpPr>
        <p:spPr bwMode="auto">
          <a:xfrm>
            <a:off x="1285852" y="1214422"/>
            <a:ext cx="71436" cy="857256"/>
          </a:xfrm>
          <a:prstGeom prst="lef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</p:txBody>
      </p:sp>
      <p:sp>
        <p:nvSpPr>
          <p:cNvPr id="22" name="Прямоугольник 21"/>
          <p:cNvSpPr/>
          <p:nvPr/>
        </p:nvSpPr>
        <p:spPr>
          <a:xfrm>
            <a:off x="1542007" y="2786058"/>
            <a:ext cx="22145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2 </a:t>
            </a:r>
            <a:r>
              <a:rPr lang="ru-RU" sz="2400" dirty="0" err="1" smtClean="0">
                <a:solidFill>
                  <a:schemeClr val="tx1"/>
                </a:solidFill>
              </a:rPr>
              <a:t>х</a:t>
            </a:r>
            <a:r>
              <a:rPr lang="ru-RU" sz="2400" dirty="0" smtClean="0">
                <a:solidFill>
                  <a:schemeClr val="tx1"/>
                </a:solidFill>
              </a:rPr>
              <a:t> + у = 2,                  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4х -3 у = 24.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3" name="Автофигура 61"/>
          <p:cNvSpPr>
            <a:spLocks/>
          </p:cNvSpPr>
          <p:nvPr/>
        </p:nvSpPr>
        <p:spPr bwMode="auto">
          <a:xfrm>
            <a:off x="5143504" y="2786058"/>
            <a:ext cx="71436" cy="857256"/>
          </a:xfrm>
          <a:prstGeom prst="lef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/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2786058"/>
            <a:ext cx="22145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3</a:t>
            </a:r>
            <a:r>
              <a:rPr lang="ru-RU" sz="2400" dirty="0" smtClean="0">
                <a:solidFill>
                  <a:schemeClr val="tx1"/>
                </a:solidFill>
              </a:rPr>
              <a:t>х +2 у = 6,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2х - у = 1.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7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Прямоуг. 24"/>
          <p:cNvSpPr>
            <a:spLocks noGrp="1" noChangeArrowheads="1"/>
          </p:cNvSpPr>
          <p:nvPr>
            <p:ph type="title"/>
          </p:nvPr>
        </p:nvSpPr>
        <p:spPr>
          <a:xfrm>
            <a:off x="723900" y="0"/>
            <a:ext cx="7772400" cy="1143000"/>
          </a:xfrm>
          <a:noFill/>
        </p:spPr>
        <p:txBody>
          <a:bodyPr/>
          <a:lstStyle/>
          <a:p>
            <a:r>
              <a:rPr lang="ru-RU" altLang="ru-RU" sz="3600" b="1" dirty="0" smtClean="0"/>
              <a:t>Уравнение и его свойства</a:t>
            </a:r>
            <a:endParaRPr lang="ru-RU" altLang="ru-RU" dirty="0" smtClean="0"/>
          </a:p>
        </p:txBody>
      </p:sp>
      <p:sp>
        <p:nvSpPr>
          <p:cNvPr id="35851" name="Прямоуг. 11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836712"/>
            <a:ext cx="7772400" cy="12954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000" dirty="0" smtClean="0"/>
              <a:t>Определение</a:t>
            </a:r>
          </a:p>
          <a:p>
            <a:r>
              <a:rPr lang="ru-RU" altLang="ru-RU" sz="2000" dirty="0" smtClean="0"/>
              <a:t>Уравнение – это равенство, содержащее одну или несколько переменных</a:t>
            </a:r>
          </a:p>
        </p:txBody>
      </p:sp>
      <p:grpSp>
        <p:nvGrpSpPr>
          <p:cNvPr id="35865" name="Группа 25"/>
          <p:cNvGrpSpPr>
            <a:grpSpLocks/>
          </p:cNvGrpSpPr>
          <p:nvPr/>
        </p:nvGrpSpPr>
        <p:grpSpPr bwMode="auto">
          <a:xfrm>
            <a:off x="1181100" y="2187945"/>
            <a:ext cx="914400" cy="533400"/>
            <a:chOff x="1152" y="1872"/>
            <a:chExt cx="576" cy="336"/>
          </a:xfrm>
        </p:grpSpPr>
        <p:sp>
          <p:nvSpPr>
            <p:cNvPr id="6157" name="Прямоуг. 15"/>
            <p:cNvSpPr>
              <a:spLocks noChangeArrowheads="1"/>
            </p:cNvSpPr>
            <p:nvPr/>
          </p:nvSpPr>
          <p:spPr bwMode="auto">
            <a:xfrm>
              <a:off x="1152" y="1872"/>
              <a:ext cx="576" cy="336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6158" name="Поле 13"/>
            <p:cNvSpPr txBox="1">
              <a:spLocks noChangeArrowheads="1"/>
            </p:cNvSpPr>
            <p:nvPr/>
          </p:nvSpPr>
          <p:spPr bwMode="auto">
            <a:xfrm>
              <a:off x="1183" y="1901"/>
              <a:ext cx="52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ru-RU" b="1" i="1" dirty="0"/>
                <a:t>ax=b</a:t>
              </a:r>
              <a:endParaRPr lang="ru-RU" altLang="ru-RU" b="1" i="1" dirty="0"/>
            </a:p>
          </p:txBody>
        </p:sp>
      </p:grpSp>
      <p:grpSp>
        <p:nvGrpSpPr>
          <p:cNvPr id="35866" name="Группа 26"/>
          <p:cNvGrpSpPr>
            <a:grpSpLocks/>
          </p:cNvGrpSpPr>
          <p:nvPr/>
        </p:nvGrpSpPr>
        <p:grpSpPr bwMode="auto">
          <a:xfrm>
            <a:off x="2023755" y="2980107"/>
            <a:ext cx="1447800" cy="533400"/>
            <a:chOff x="1680" y="2352"/>
            <a:chExt cx="912" cy="336"/>
          </a:xfrm>
        </p:grpSpPr>
        <p:sp>
          <p:nvSpPr>
            <p:cNvPr id="6155" name="Прямоуг. 16"/>
            <p:cNvSpPr>
              <a:spLocks noChangeArrowheads="1"/>
            </p:cNvSpPr>
            <p:nvPr/>
          </p:nvSpPr>
          <p:spPr bwMode="auto">
            <a:xfrm>
              <a:off x="1680" y="2352"/>
              <a:ext cx="816" cy="336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6156" name="Поле 14"/>
            <p:cNvSpPr txBox="1">
              <a:spLocks noChangeArrowheads="1"/>
            </p:cNvSpPr>
            <p:nvPr/>
          </p:nvSpPr>
          <p:spPr bwMode="auto">
            <a:xfrm>
              <a:off x="1680" y="240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ru-RU" b="1" i="1" dirty="0" err="1"/>
                <a:t>ax+by</a:t>
              </a:r>
              <a:r>
                <a:rPr lang="en-US" altLang="ru-RU" b="1" i="1" dirty="0"/>
                <a:t>=c</a:t>
              </a:r>
              <a:endParaRPr lang="ru-RU" altLang="ru-RU" b="1" i="1" dirty="0"/>
            </a:p>
          </p:txBody>
        </p:sp>
      </p:grpSp>
      <p:sp>
        <p:nvSpPr>
          <p:cNvPr id="35859" name="Поле 19"/>
          <p:cNvSpPr txBox="1">
            <a:spLocks noChangeArrowheads="1"/>
          </p:cNvSpPr>
          <p:nvPr/>
        </p:nvSpPr>
        <p:spPr bwMode="auto">
          <a:xfrm>
            <a:off x="3390900" y="2187945"/>
            <a:ext cx="2667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ru-RU" altLang="ru-RU" sz="2000"/>
              <a:t>Линейное уравнение с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ru-RU" altLang="ru-RU" sz="2000"/>
              <a:t>одной переменной</a:t>
            </a:r>
          </a:p>
          <a:p>
            <a:pPr algn="ctr">
              <a:spcBef>
                <a:spcPct val="50000"/>
              </a:spcBef>
            </a:pPr>
            <a:endParaRPr lang="ru-RU" altLang="ru-RU" sz="2000"/>
          </a:p>
        </p:txBody>
      </p:sp>
      <p:sp>
        <p:nvSpPr>
          <p:cNvPr id="35860" name="Поле 20"/>
          <p:cNvSpPr txBox="1">
            <a:spLocks noChangeArrowheads="1"/>
          </p:cNvSpPr>
          <p:nvPr/>
        </p:nvSpPr>
        <p:spPr bwMode="auto">
          <a:xfrm>
            <a:off x="4499992" y="2980107"/>
            <a:ext cx="2667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ru-RU" altLang="ru-RU" sz="2000" dirty="0"/>
              <a:t>Линейное уравнение с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ru-RU" altLang="ru-RU" sz="2000" dirty="0"/>
              <a:t>двумя переменными</a:t>
            </a:r>
          </a:p>
          <a:p>
            <a:pPr algn="ctr">
              <a:spcBef>
                <a:spcPct val="50000"/>
              </a:spcBef>
            </a:pPr>
            <a:endParaRPr lang="ru-RU" altLang="ru-RU" sz="2000" dirty="0"/>
          </a:p>
        </p:txBody>
      </p:sp>
      <p:sp>
        <p:nvSpPr>
          <p:cNvPr id="35861" name="Автофигура 21"/>
          <p:cNvSpPr>
            <a:spLocks noChangeArrowheads="1"/>
          </p:cNvSpPr>
          <p:nvPr/>
        </p:nvSpPr>
        <p:spPr bwMode="auto">
          <a:xfrm>
            <a:off x="2400300" y="2416545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altLang="ru-RU"/>
          </a:p>
        </p:txBody>
      </p:sp>
      <p:sp>
        <p:nvSpPr>
          <p:cNvPr id="35862" name="Автофигура 22"/>
          <p:cNvSpPr>
            <a:spLocks noChangeArrowheads="1"/>
          </p:cNvSpPr>
          <p:nvPr/>
        </p:nvSpPr>
        <p:spPr bwMode="auto">
          <a:xfrm>
            <a:off x="3619500" y="3178545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altLang="ru-RU"/>
          </a:p>
        </p:txBody>
      </p:sp>
      <p:sp>
        <p:nvSpPr>
          <p:cNvPr id="35863" name="Прямоуг. 23"/>
          <p:cNvSpPr>
            <a:spLocks noChangeArrowheads="1"/>
          </p:cNvSpPr>
          <p:nvPr/>
        </p:nvSpPr>
        <p:spPr bwMode="auto">
          <a:xfrm>
            <a:off x="1154097" y="3483344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ru-RU" sz="2000" dirty="0"/>
              <a:t>Свойства </a:t>
            </a:r>
            <a:r>
              <a:rPr lang="ru-RU" altLang="ru-RU" sz="2000" dirty="0" smtClean="0"/>
              <a:t>уравнений:</a:t>
            </a:r>
            <a:endParaRPr lang="ru-RU" altLang="ru-RU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altLang="ru-RU" sz="2000" dirty="0"/>
              <a:t>если в уравнении перенести слагаемое из одной части в другую, изменив его знак, то получится уравнение, равносильное данному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ru-RU" altLang="ru-RU" sz="2000" dirty="0"/>
              <a:t>если обе части уравнения умножить или разделить на одно и то же отличное от нуля число, то получится уравнение, равносильное данному</a:t>
            </a:r>
          </a:p>
        </p:txBody>
      </p:sp>
    </p:spTree>
    <p:extLst>
      <p:ext uri="{BB962C8B-B14F-4D97-AF65-F5344CB8AC3E}">
        <p14:creationId xmlns:p14="http://schemas.microsoft.com/office/powerpoint/2010/main" val="72654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8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8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 build="p" autoUpdateAnimBg="0"/>
      <p:bldP spid="35859" grpId="0" autoUpdateAnimBg="0"/>
      <p:bldP spid="35860" grpId="0" autoUpdateAnimBg="0"/>
      <p:bldP spid="35861" grpId="0" animBg="1"/>
      <p:bldP spid="35862" grpId="0" animBg="1"/>
      <p:bldP spid="358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1360"/>
          <p:cNvSpPr txBox="1">
            <a:spLocks noChangeArrowheads="1"/>
          </p:cNvSpPr>
          <p:nvPr/>
        </p:nvSpPr>
        <p:spPr>
          <a:xfrm>
            <a:off x="642910" y="28572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Система уравнений и её решение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9"/>
            <a:ext cx="850112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Определение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Системой двух линейных уравнений с двумя  неизвестными называются два уравнения, объединенные фигурной скобкой.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Фигурная скобка означает, что эти уравнения должны  быть  решены одновременно.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</p:txBody>
      </p:sp>
      <p:grpSp>
        <p:nvGrpSpPr>
          <p:cNvPr id="5" name="Группа 1027"/>
          <p:cNvGrpSpPr>
            <a:grpSpLocks/>
          </p:cNvGrpSpPr>
          <p:nvPr/>
        </p:nvGrpSpPr>
        <p:grpSpPr bwMode="auto">
          <a:xfrm>
            <a:off x="1357290" y="4143380"/>
            <a:ext cx="3579818" cy="1446213"/>
            <a:chOff x="7" y="1392"/>
            <a:chExt cx="2255" cy="911"/>
          </a:xfrm>
        </p:grpSpPr>
        <p:sp>
          <p:nvSpPr>
            <p:cNvPr id="6" name="Поле 1028"/>
            <p:cNvSpPr txBox="1">
              <a:spLocks noChangeArrowheads="1"/>
            </p:cNvSpPr>
            <p:nvPr/>
          </p:nvSpPr>
          <p:spPr bwMode="auto">
            <a:xfrm>
              <a:off x="74" y="1392"/>
              <a:ext cx="2188" cy="91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</a:rPr>
                <a:t>а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1 </a:t>
              </a:r>
              <a:r>
                <a:rPr lang="ru-RU" sz="4400" b="1" dirty="0" err="1" smtClean="0">
                  <a:solidFill>
                    <a:schemeClr val="tx1"/>
                  </a:solidFill>
                </a:rPr>
                <a:t>х</a:t>
              </a:r>
              <a:r>
                <a:rPr lang="ru-RU" sz="4400" b="1" dirty="0" smtClean="0">
                  <a:solidFill>
                    <a:schemeClr val="tx1"/>
                  </a:solidFill>
                </a:rPr>
                <a:t> + </a:t>
              </a:r>
              <a:r>
                <a:rPr lang="en-US" sz="4400" b="1" dirty="0" smtClean="0">
                  <a:solidFill>
                    <a:schemeClr val="tx1"/>
                  </a:solidFill>
                </a:rPr>
                <a:t>b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1 </a:t>
              </a:r>
              <a:r>
                <a:rPr lang="en-US" sz="4400" b="1" dirty="0" smtClean="0">
                  <a:solidFill>
                    <a:schemeClr val="tx1"/>
                  </a:solidFill>
                </a:rPr>
                <a:t>y</a:t>
              </a:r>
              <a:r>
                <a:rPr lang="ru-RU" sz="4400" b="1" dirty="0" smtClean="0">
                  <a:solidFill>
                    <a:schemeClr val="tx1"/>
                  </a:solidFill>
                </a:rPr>
                <a:t> =</a:t>
              </a:r>
              <a:r>
                <a:rPr lang="en-US" sz="4400" b="1" dirty="0" smtClean="0">
                  <a:solidFill>
                    <a:schemeClr val="tx1"/>
                  </a:solidFill>
                </a:rPr>
                <a:t> c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1,</a:t>
              </a:r>
              <a:endParaRPr lang="ru-RU" sz="2000" b="1" dirty="0">
                <a:solidFill>
                  <a:schemeClr val="tx1"/>
                </a:solidFill>
              </a:endParaRPr>
            </a:p>
            <a:p>
              <a:pPr algn="ctr"/>
              <a:r>
                <a:rPr lang="ru-RU" sz="4400" b="1" dirty="0" smtClean="0">
                  <a:solidFill>
                    <a:schemeClr val="tx1"/>
                  </a:solidFill>
                </a:rPr>
                <a:t>а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2 </a:t>
              </a:r>
              <a:r>
                <a:rPr lang="ru-RU" sz="4400" b="1" dirty="0" err="1" smtClean="0">
                  <a:solidFill>
                    <a:schemeClr val="tx1"/>
                  </a:solidFill>
                </a:rPr>
                <a:t>х</a:t>
              </a:r>
              <a:r>
                <a:rPr lang="ru-RU" sz="4400" b="1" dirty="0" smtClean="0">
                  <a:solidFill>
                    <a:schemeClr val="tx1"/>
                  </a:solidFill>
                </a:rPr>
                <a:t> + </a:t>
              </a:r>
              <a:r>
                <a:rPr lang="en-US" sz="4400" b="1" dirty="0" smtClean="0">
                  <a:solidFill>
                    <a:schemeClr val="tx1"/>
                  </a:solidFill>
                </a:rPr>
                <a:t>b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2 </a:t>
              </a:r>
              <a:r>
                <a:rPr lang="en-US" sz="4400" b="1" dirty="0" smtClean="0">
                  <a:solidFill>
                    <a:schemeClr val="tx1"/>
                  </a:solidFill>
                </a:rPr>
                <a:t>y</a:t>
              </a:r>
              <a:r>
                <a:rPr lang="ru-RU" sz="4400" b="1" dirty="0" smtClean="0">
                  <a:solidFill>
                    <a:schemeClr val="tx1"/>
                  </a:solidFill>
                </a:rPr>
                <a:t> =</a:t>
              </a:r>
              <a:r>
                <a:rPr lang="en-US" sz="4400" b="1" dirty="0" smtClean="0">
                  <a:solidFill>
                    <a:schemeClr val="tx1"/>
                  </a:solidFill>
                </a:rPr>
                <a:t> c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2</a:t>
              </a:r>
              <a:r>
                <a:rPr lang="ru-RU" sz="4400" dirty="0" smtClean="0">
                  <a:solidFill>
                    <a:schemeClr val="tx1"/>
                  </a:solidFill>
                </a:rPr>
                <a:t>;</a:t>
              </a:r>
              <a:endParaRPr lang="ru-RU" sz="4400" dirty="0">
                <a:solidFill>
                  <a:schemeClr val="tx1"/>
                </a:solidFill>
              </a:endParaRPr>
            </a:p>
          </p:txBody>
        </p:sp>
        <p:sp>
          <p:nvSpPr>
            <p:cNvPr id="7" name="Автофигура 1029"/>
            <p:cNvSpPr>
              <a:spLocks/>
            </p:cNvSpPr>
            <p:nvPr/>
          </p:nvSpPr>
          <p:spPr bwMode="auto">
            <a:xfrm>
              <a:off x="7" y="1392"/>
              <a:ext cx="108" cy="9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5400" dirty="0"/>
            </a:p>
          </p:txBody>
        </p:sp>
      </p:grpSp>
      <p:sp>
        <p:nvSpPr>
          <p:cNvPr id="9" name="Поле 1028"/>
          <p:cNvSpPr txBox="1">
            <a:spLocks noChangeArrowheads="1"/>
          </p:cNvSpPr>
          <p:nvPr/>
        </p:nvSpPr>
        <p:spPr bwMode="auto">
          <a:xfrm>
            <a:off x="357158" y="3071810"/>
            <a:ext cx="8286808" cy="123110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В  общем  виде  систему двух линейных уравнений с двумя  неизвестными записывают так :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2142036" y="5782003"/>
            <a:ext cx="1214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где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41709" y="5578341"/>
            <a:ext cx="20717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а</a:t>
            </a:r>
            <a:r>
              <a:rPr lang="ru-RU" sz="1600" b="1" dirty="0" smtClean="0">
                <a:solidFill>
                  <a:schemeClr val="tx1"/>
                </a:solidFill>
              </a:rPr>
              <a:t>1 </a:t>
            </a:r>
            <a:r>
              <a:rPr lang="ru-RU" sz="3600" b="1" dirty="0" smtClean="0">
                <a:solidFill>
                  <a:schemeClr val="tx1"/>
                </a:solidFill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</a:rPr>
              <a:t>b</a:t>
            </a:r>
            <a:r>
              <a:rPr lang="ru-RU" sz="1600" b="1" dirty="0" smtClean="0">
                <a:solidFill>
                  <a:schemeClr val="tx1"/>
                </a:solidFill>
              </a:rPr>
              <a:t>1</a:t>
            </a:r>
            <a:r>
              <a:rPr lang="ru-RU" sz="3600" b="1" dirty="0" smtClean="0">
                <a:solidFill>
                  <a:schemeClr val="tx1"/>
                </a:solidFill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</a:rPr>
              <a:t>c</a:t>
            </a:r>
            <a:r>
              <a:rPr lang="ru-RU" sz="1600" b="1" dirty="0" smtClean="0">
                <a:solidFill>
                  <a:schemeClr val="tx1"/>
                </a:solidFill>
              </a:rPr>
              <a:t>1 </a:t>
            </a:r>
            <a:r>
              <a:rPr lang="ru-RU" sz="1600" b="1" dirty="0" smtClean="0"/>
              <a:t>,</a:t>
            </a:r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051013" y="5651148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а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</a:rPr>
              <a:t>b</a:t>
            </a:r>
            <a:r>
              <a:rPr lang="ru-RU" sz="2000" b="1" dirty="0" smtClean="0">
                <a:solidFill>
                  <a:schemeClr val="tx1"/>
                </a:solidFill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</a:rPr>
              <a:t>c</a:t>
            </a:r>
            <a:r>
              <a:rPr lang="ru-RU" sz="2000" b="1" dirty="0" smtClean="0"/>
              <a:t>2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929322" y="4643446"/>
            <a:ext cx="2071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2" name="Выноска-облако 21"/>
          <p:cNvSpPr/>
          <p:nvPr/>
        </p:nvSpPr>
        <p:spPr>
          <a:xfrm rot="21253154">
            <a:off x="5199052" y="4332749"/>
            <a:ext cx="3857620" cy="1928826"/>
          </a:xfrm>
          <a:prstGeom prst="cloudCallout">
            <a:avLst>
              <a:gd name="adj1" fmla="val -251389"/>
              <a:gd name="adj2" fmla="val 79084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- </a:t>
            </a:r>
            <a:r>
              <a:rPr lang="ru-RU" sz="2800" b="1" dirty="0" smtClean="0"/>
              <a:t>Заданные числа, а  </a:t>
            </a:r>
            <a:r>
              <a:rPr lang="ru-RU" sz="2800" b="1" dirty="0" err="1" smtClean="0"/>
              <a:t>х</a:t>
            </a:r>
            <a:r>
              <a:rPr lang="ru-RU" sz="2800" b="1" dirty="0" smtClean="0"/>
              <a:t>  и  у - неизвестные</a:t>
            </a:r>
            <a:endParaRPr lang="ru-RU" sz="2800" dirty="0"/>
          </a:p>
        </p:txBody>
      </p:sp>
      <p:cxnSp>
        <p:nvCxnSpPr>
          <p:cNvPr id="24" name="Скругленная соединительная линия 23"/>
          <p:cNvCxnSpPr>
            <a:stCxn id="15" idx="2"/>
          </p:cNvCxnSpPr>
          <p:nvPr/>
        </p:nvCxnSpPr>
        <p:spPr>
          <a:xfrm rot="5400000" flipH="1" flipV="1">
            <a:off x="5347985" y="4951246"/>
            <a:ext cx="789206" cy="1903259"/>
          </a:xfrm>
          <a:prstGeom prst="curvedConnector4">
            <a:avLst>
              <a:gd name="adj1" fmla="val -28966"/>
              <a:gd name="adj2" fmla="val 69439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70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324328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Решением системы уравнений с двумя переменными называется пара значений переменных, обращающая каждое уравнение системы в верное равенство</a:t>
            </a: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10000" b="1" i="1" dirty="0" smtClean="0">
                <a:solidFill>
                  <a:schemeClr val="bg2">
                    <a:lumMod val="10000"/>
                  </a:schemeClr>
                </a:solidFill>
              </a:rPr>
              <a:t>Решить систему уравнений - это значит найти все её решения или установить, что их нет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80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96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3600" b="1">
                <a:solidFill>
                  <a:srgbClr val="FF00FF"/>
                </a:solidFill>
              </a:rPr>
              <a:t>СПОСОБЫ РЕШЕНИЙ СИСТЕМ ЛИНЕЙНЫХ УРАВНЕНИЙ</a:t>
            </a:r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1619250" y="1619250"/>
            <a:ext cx="5940425" cy="1079500"/>
          </a:xfrm>
          <a:prstGeom prst="roundRect">
            <a:avLst>
              <a:gd name="adj" fmla="val 1666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3200">
                <a:solidFill>
                  <a:srgbClr val="94006B"/>
                </a:solidFill>
              </a:rPr>
              <a:t>Системы линейных уравнений</a:t>
            </a: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 flipH="1">
            <a:off x="2514600" y="2700338"/>
            <a:ext cx="192088" cy="720725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4500563" y="2700338"/>
            <a:ext cx="1587" cy="53975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6119813" y="2700338"/>
            <a:ext cx="900112" cy="53975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1439863" y="3419475"/>
            <a:ext cx="1800225" cy="1439863"/>
          </a:xfrm>
          <a:prstGeom prst="wedgeEllipseCallout">
            <a:avLst>
              <a:gd name="adj1" fmla="val -43764"/>
              <a:gd name="adj2" fmla="val 95861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400">
                <a:solidFill>
                  <a:srgbClr val="94006B"/>
                </a:solidFill>
              </a:rPr>
              <a:t>Графический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2400">
                <a:solidFill>
                  <a:srgbClr val="94006B"/>
                </a:solidFill>
              </a:rPr>
              <a:t>способ</a:t>
            </a:r>
          </a:p>
        </p:txBody>
      </p:sp>
      <p:pic>
        <p:nvPicPr>
          <p:cNvPr id="3080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3959225"/>
            <a:ext cx="203835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4859338"/>
            <a:ext cx="12604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82" name="AutoShape 9"/>
          <p:cNvSpPr>
            <a:spLocks noChangeArrowheads="1"/>
          </p:cNvSpPr>
          <p:nvPr/>
        </p:nvSpPr>
        <p:spPr bwMode="auto">
          <a:xfrm>
            <a:off x="3600450" y="3240088"/>
            <a:ext cx="1800225" cy="900112"/>
          </a:xfrm>
          <a:prstGeom prst="wedgeRectCallout">
            <a:avLst>
              <a:gd name="adj1" fmla="val 32199"/>
              <a:gd name="adj2" fmla="val 183745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400">
                <a:solidFill>
                  <a:srgbClr val="94006B"/>
                </a:solidFill>
              </a:rPr>
              <a:t>Способ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2400">
                <a:solidFill>
                  <a:srgbClr val="94006B"/>
                </a:solidFill>
              </a:rPr>
              <a:t> подстановки</a:t>
            </a:r>
          </a:p>
        </p:txBody>
      </p:sp>
      <p:sp>
        <p:nvSpPr>
          <p:cNvPr id="3083" name="AutoShape 10"/>
          <p:cNvSpPr>
            <a:spLocks noChangeArrowheads="1"/>
          </p:cNvSpPr>
          <p:nvPr/>
        </p:nvSpPr>
        <p:spPr bwMode="auto">
          <a:xfrm>
            <a:off x="7019925" y="2700338"/>
            <a:ext cx="1979613" cy="1079500"/>
          </a:xfrm>
          <a:prstGeom prst="cloudCallout">
            <a:avLst>
              <a:gd name="adj1" fmla="val -14537"/>
              <a:gd name="adj2" fmla="val 121273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400">
                <a:solidFill>
                  <a:srgbClr val="94006B"/>
                </a:solidFill>
              </a:rPr>
              <a:t>Способ</a:t>
            </a:r>
          </a:p>
          <a:p>
            <a:pPr algn="ctr" eaLnBrk="1" hangingPunct="1">
              <a:buClrTx/>
              <a:buFontTx/>
              <a:buNone/>
            </a:pPr>
            <a:r>
              <a:rPr lang="ru-RU" altLang="ru-RU" sz="2400">
                <a:solidFill>
                  <a:srgbClr val="94006B"/>
                </a:solidFill>
              </a:rPr>
              <a:t> сложения</a:t>
            </a:r>
          </a:p>
        </p:txBody>
      </p:sp>
    </p:spTree>
  </p:cSld>
  <p:clrMapOvr>
    <a:masterClrMapping/>
  </p:clrMapOvr>
  <p:transition spd="med" advTm="4096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Способ подстановки (алгоритм)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600200"/>
            <a:ext cx="8715375" cy="4972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Из какого-либо уравнения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выразить</a:t>
            </a:r>
            <a:r>
              <a:rPr lang="ru-RU" dirty="0" smtClean="0"/>
              <a:t> одну переменную через другую</a:t>
            </a:r>
          </a:p>
          <a:p>
            <a:pPr>
              <a:defRPr/>
            </a:pPr>
            <a:r>
              <a:rPr lang="ru-RU" dirty="0" smtClean="0"/>
              <a:t>Подставить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полученное выражение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/>
              <a:t>для переменной в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другое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/>
              <a:t>уравнение и решить его</a:t>
            </a:r>
          </a:p>
          <a:p>
            <a:pPr>
              <a:defRPr/>
            </a:pPr>
            <a:r>
              <a:rPr lang="ru-RU" dirty="0" smtClean="0"/>
              <a:t>Сделать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подстановку</a:t>
            </a:r>
            <a:r>
              <a:rPr lang="ru-RU" dirty="0" smtClean="0"/>
              <a:t> найденного значения переменной и вычислить значение второй переменной</a:t>
            </a:r>
            <a:endParaRPr lang="ru-RU" sz="2800" dirty="0" smtClean="0"/>
          </a:p>
          <a:p>
            <a:pPr>
              <a:defRPr/>
            </a:pPr>
            <a:r>
              <a:rPr lang="ru-RU" dirty="0" smtClean="0"/>
              <a:t>Записать ответ: </a:t>
            </a:r>
            <a:r>
              <a:rPr lang="ru-RU" i="1" dirty="0" err="1" smtClean="0"/>
              <a:t>х</a:t>
            </a:r>
            <a:r>
              <a:rPr lang="ru-RU" dirty="0" err="1" smtClean="0"/>
              <a:t>=</a:t>
            </a:r>
            <a:r>
              <a:rPr lang="ru-RU" dirty="0" smtClean="0"/>
              <a:t>…; </a:t>
            </a:r>
            <a:r>
              <a:rPr lang="ru-RU" i="1" dirty="0" err="1" smtClean="0"/>
              <a:t>у</a:t>
            </a:r>
            <a:r>
              <a:rPr lang="ru-RU" dirty="0" err="1" smtClean="0"/>
              <a:t>=</a:t>
            </a:r>
            <a:r>
              <a:rPr lang="ru-RU" dirty="0" smtClean="0"/>
              <a:t>…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96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4800" b="1">
                <a:solidFill>
                  <a:srgbClr val="94006B"/>
                </a:solidFill>
              </a:rPr>
              <a:t>СПОСОБ ПОДСТАНОВКИ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439863" y="2700338"/>
            <a:ext cx="6659562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buFont typeface="Times New Roman" pitchFamily="18" charset="0"/>
              <a:buBlip>
                <a:blip r:embed="rId4"/>
              </a:buBlip>
            </a:pPr>
            <a:r>
              <a:rPr lang="ru-RU" altLang="ru-RU" sz="2400" i="1">
                <a:solidFill>
                  <a:srgbClr val="6B2394"/>
                </a:solidFill>
              </a:rPr>
              <a:t>Выразим из любого уравнения системы одну переменную через другую  х=у+2</a:t>
            </a:r>
          </a:p>
          <a:p>
            <a:pPr eaLnBrk="1" hangingPunct="1">
              <a:buFont typeface="Times New Roman" pitchFamily="18" charset="0"/>
              <a:buBlip>
                <a:blip r:embed="rId4"/>
              </a:buBlip>
            </a:pPr>
            <a:r>
              <a:rPr lang="ru-RU" altLang="ru-RU" sz="2400" i="1">
                <a:solidFill>
                  <a:srgbClr val="6B2394"/>
                </a:solidFill>
              </a:rPr>
              <a:t>Подставим получившееся выражение в другое уравнение (у+2)+у=12</a:t>
            </a:r>
          </a:p>
          <a:p>
            <a:pPr eaLnBrk="1" hangingPunct="1">
              <a:buFont typeface="Times New Roman" pitchFamily="18" charset="0"/>
              <a:buBlip>
                <a:blip r:embed="rId4"/>
              </a:buBlip>
            </a:pPr>
            <a:r>
              <a:rPr lang="ru-RU" altLang="ru-RU" sz="2400" i="1">
                <a:solidFill>
                  <a:srgbClr val="6B2394"/>
                </a:solidFill>
              </a:rPr>
              <a:t>Решим получившееся уравнение с одной переменной     у=5</a:t>
            </a:r>
          </a:p>
          <a:p>
            <a:pPr eaLnBrk="1" hangingPunct="1">
              <a:buFont typeface="Times New Roman" pitchFamily="18" charset="0"/>
              <a:buBlip>
                <a:blip r:embed="rId4"/>
              </a:buBlip>
            </a:pPr>
            <a:r>
              <a:rPr lang="ru-RU" altLang="ru-RU" sz="2400" i="1">
                <a:solidFill>
                  <a:srgbClr val="6B2394"/>
                </a:solidFill>
              </a:rPr>
              <a:t>Найдем другую переменную</a:t>
            </a:r>
            <a:r>
              <a:rPr lang="ru-RU" altLang="ru-RU" sz="2400" i="1">
                <a:solidFill>
                  <a:srgbClr val="000000"/>
                </a:solidFill>
              </a:rPr>
              <a:t> </a:t>
            </a:r>
            <a:r>
              <a:rPr lang="ru-RU" altLang="ru-RU" sz="2400" b="1" i="1">
                <a:solidFill>
                  <a:srgbClr val="C90016"/>
                </a:solidFill>
              </a:rPr>
              <a:t>х=7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800225" y="1619250"/>
            <a:ext cx="41529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3200" b="1">
                <a:solidFill>
                  <a:srgbClr val="944794"/>
                </a:solidFill>
              </a:rPr>
              <a:t>х+у=12    </a:t>
            </a:r>
          </a:p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ru-RU" altLang="ru-RU" sz="3200" b="1">
                <a:solidFill>
                  <a:srgbClr val="944794"/>
                </a:solidFill>
              </a:rPr>
              <a:t>х-у=2     </a:t>
            </a:r>
          </a:p>
        </p:txBody>
      </p:sp>
      <p:sp>
        <p:nvSpPr>
          <p:cNvPr id="4101" name="AutoShape 4"/>
          <p:cNvSpPr>
            <a:spLocks/>
          </p:cNvSpPr>
          <p:nvPr/>
        </p:nvSpPr>
        <p:spPr bwMode="auto">
          <a:xfrm>
            <a:off x="2519363" y="1800225"/>
            <a:ext cx="360362" cy="900113"/>
          </a:xfrm>
          <a:prstGeom prst="leftBrace">
            <a:avLst>
              <a:gd name="adj1" fmla="val 34056"/>
              <a:gd name="adj2" fmla="val 50000"/>
            </a:avLst>
          </a:prstGeom>
          <a:noFill/>
          <a:ln w="936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 advTm="4096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Решение системы способом подстановки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" y="2819400"/>
            <a:ext cx="1468438" cy="830263"/>
            <a:chOff x="142" y="1392"/>
            <a:chExt cx="925" cy="523"/>
          </a:xfrm>
        </p:grpSpPr>
        <p:sp>
          <p:nvSpPr>
            <p:cNvPr id="5154" name="Text Box 4"/>
            <p:cNvSpPr txBox="1">
              <a:spLocks noChangeArrowheads="1"/>
            </p:cNvSpPr>
            <p:nvPr/>
          </p:nvSpPr>
          <p:spPr bwMode="auto">
            <a:xfrm>
              <a:off x="142" y="1392"/>
              <a:ext cx="92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/>
                <a:t>  </a:t>
              </a:r>
              <a:r>
                <a:rPr lang="ru-RU" altLang="ru-RU" sz="2400">
                  <a:solidFill>
                    <a:schemeClr val="tx1"/>
                  </a:solidFill>
                </a:rPr>
                <a:t>у - 2х=4,</a:t>
              </a:r>
            </a:p>
            <a:p>
              <a:pPr algn="ctr"/>
              <a:r>
                <a:rPr lang="ru-RU" altLang="ru-RU" sz="2400">
                  <a:solidFill>
                    <a:schemeClr val="tx1"/>
                  </a:solidFill>
                </a:rPr>
                <a:t>7х -  у =1;</a:t>
              </a:r>
            </a:p>
          </p:txBody>
        </p:sp>
        <p:sp>
          <p:nvSpPr>
            <p:cNvPr id="5155" name="AutoShape 5"/>
            <p:cNvSpPr>
              <a:spLocks/>
            </p:cNvSpPr>
            <p:nvPr/>
          </p:nvSpPr>
          <p:spPr bwMode="auto">
            <a:xfrm>
              <a:off x="144" y="1440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214438" y="1571625"/>
            <a:ext cx="2714625" cy="1071563"/>
            <a:chOff x="630" y="1125"/>
            <a:chExt cx="1710" cy="675"/>
          </a:xfrm>
        </p:grpSpPr>
        <p:sp>
          <p:nvSpPr>
            <p:cNvPr id="9249" name="AutoShape 7"/>
            <p:cNvSpPr>
              <a:spLocks noChangeArrowheads="1"/>
            </p:cNvSpPr>
            <p:nvPr/>
          </p:nvSpPr>
          <p:spPr bwMode="auto">
            <a:xfrm>
              <a:off x="630" y="1125"/>
              <a:ext cx="1710" cy="675"/>
            </a:xfrm>
            <a:prstGeom prst="cloudCallout">
              <a:avLst>
                <a:gd name="adj1" fmla="val -68898"/>
                <a:gd name="adj2" fmla="val 74375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ru-RU" sz="4000"/>
            </a:p>
          </p:txBody>
        </p:sp>
        <p:sp>
          <p:nvSpPr>
            <p:cNvPr id="9250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1382" cy="25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000" dirty="0"/>
                <a:t>Выразим у через </a:t>
              </a:r>
              <a:r>
                <a:rPr lang="ru-RU" sz="2000" dirty="0" err="1"/>
                <a:t>х</a:t>
              </a:r>
              <a:endParaRPr lang="ru-RU" sz="2000" dirty="0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733800" y="2708275"/>
            <a:ext cx="1349375" cy="830263"/>
            <a:chOff x="2352" y="1706"/>
            <a:chExt cx="850" cy="523"/>
          </a:xfrm>
        </p:grpSpPr>
        <p:sp>
          <p:nvSpPr>
            <p:cNvPr id="5150" name="Text Box 10"/>
            <p:cNvSpPr txBox="1">
              <a:spLocks noChangeArrowheads="1"/>
            </p:cNvSpPr>
            <p:nvPr/>
          </p:nvSpPr>
          <p:spPr bwMode="auto">
            <a:xfrm>
              <a:off x="2374" y="1706"/>
              <a:ext cx="82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>
                  <a:solidFill>
                    <a:schemeClr val="tx1"/>
                  </a:solidFill>
                </a:rPr>
                <a:t>у=2х+4,</a:t>
              </a:r>
            </a:p>
            <a:p>
              <a:pPr algn="ctr"/>
              <a:r>
                <a:rPr lang="ru-RU" altLang="ru-RU" sz="2400">
                  <a:solidFill>
                    <a:schemeClr val="tx1"/>
                  </a:solidFill>
                </a:rPr>
                <a:t>7х - у=1;</a:t>
              </a:r>
            </a:p>
          </p:txBody>
        </p:sp>
        <p:sp>
          <p:nvSpPr>
            <p:cNvPr id="5151" name="AutoShape 11"/>
            <p:cNvSpPr>
              <a:spLocks/>
            </p:cNvSpPr>
            <p:nvPr/>
          </p:nvSpPr>
          <p:spPr bwMode="auto">
            <a:xfrm>
              <a:off x="2352" y="1776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000250" y="3071813"/>
            <a:ext cx="2386013" cy="1571625"/>
            <a:chOff x="1260" y="1920"/>
            <a:chExt cx="1503" cy="990"/>
          </a:xfrm>
        </p:grpSpPr>
        <p:cxnSp>
          <p:nvCxnSpPr>
            <p:cNvPr id="9244" name="AutoShape 20"/>
            <p:cNvCxnSpPr>
              <a:cxnSpLocks noChangeShapeType="1"/>
            </p:cNvCxnSpPr>
            <p:nvPr/>
          </p:nvCxnSpPr>
          <p:spPr bwMode="auto">
            <a:xfrm rot="10800000" flipH="1" flipV="1">
              <a:off x="2352" y="1920"/>
              <a:ext cx="411" cy="259"/>
            </a:xfrm>
            <a:prstGeom prst="curvedConnector4">
              <a:avLst>
                <a:gd name="adj1" fmla="val -35037"/>
                <a:gd name="adj2" fmla="val 155597"/>
              </a:avLst>
            </a:prstGeom>
            <a:ln>
              <a:headEnd type="none" w="sm" len="sm"/>
              <a:tailEnd type="triangl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245" name="AutoShape 21"/>
            <p:cNvSpPr>
              <a:spLocks noChangeArrowheads="1"/>
            </p:cNvSpPr>
            <p:nvPr/>
          </p:nvSpPr>
          <p:spPr bwMode="auto">
            <a:xfrm flipH="1" flipV="1">
              <a:off x="1260" y="2340"/>
              <a:ext cx="1260" cy="570"/>
            </a:xfrm>
            <a:prstGeom prst="cloudCallout">
              <a:avLst>
                <a:gd name="adj1" fmla="val -54963"/>
                <a:gd name="adj2" fmla="val 80986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10800000"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9246" name="Text Box 22"/>
            <p:cNvSpPr txBox="1">
              <a:spLocks noChangeArrowheads="1"/>
            </p:cNvSpPr>
            <p:nvPr/>
          </p:nvSpPr>
          <p:spPr bwMode="auto">
            <a:xfrm>
              <a:off x="1440" y="2496"/>
              <a:ext cx="868" cy="252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000" dirty="0"/>
                <a:t>Подставим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096000" y="2667000"/>
            <a:ext cx="2076450" cy="830263"/>
            <a:chOff x="3840" y="1680"/>
            <a:chExt cx="1308" cy="523"/>
          </a:xfrm>
        </p:grpSpPr>
        <p:sp>
          <p:nvSpPr>
            <p:cNvPr id="5145" name="Text Box 24"/>
            <p:cNvSpPr txBox="1">
              <a:spLocks noChangeArrowheads="1"/>
            </p:cNvSpPr>
            <p:nvPr/>
          </p:nvSpPr>
          <p:spPr bwMode="auto">
            <a:xfrm>
              <a:off x="3888" y="1680"/>
              <a:ext cx="126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>
                  <a:solidFill>
                    <a:schemeClr val="tx1"/>
                  </a:solidFill>
                </a:rPr>
                <a:t>у=2х+4,</a:t>
              </a:r>
            </a:p>
            <a:p>
              <a:r>
                <a:rPr lang="ru-RU" altLang="ru-RU" sz="2400">
                  <a:solidFill>
                    <a:schemeClr val="tx1"/>
                  </a:solidFill>
                </a:rPr>
                <a:t>7х - (2х+4)=1;</a:t>
              </a:r>
            </a:p>
          </p:txBody>
        </p:sp>
        <p:sp>
          <p:nvSpPr>
            <p:cNvPr id="5146" name="AutoShape 26"/>
            <p:cNvSpPr>
              <a:spLocks/>
            </p:cNvSpPr>
            <p:nvPr/>
          </p:nvSpPr>
          <p:spPr bwMode="auto">
            <a:xfrm>
              <a:off x="3840" y="1728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 flipV="1">
            <a:off x="5357813" y="1428750"/>
            <a:ext cx="2371725" cy="1285875"/>
            <a:chOff x="3375" y="2115"/>
            <a:chExt cx="1494" cy="675"/>
          </a:xfrm>
        </p:grpSpPr>
        <p:sp>
          <p:nvSpPr>
            <p:cNvPr id="9240" name="AutoShape 28"/>
            <p:cNvSpPr>
              <a:spLocks noChangeArrowheads="1"/>
            </p:cNvSpPr>
            <p:nvPr/>
          </p:nvSpPr>
          <p:spPr bwMode="auto">
            <a:xfrm flipH="1" flipV="1">
              <a:off x="3375" y="2115"/>
              <a:ext cx="1494" cy="675"/>
            </a:xfrm>
            <a:prstGeom prst="cloudCallout">
              <a:avLst>
                <a:gd name="adj1" fmla="val -58875"/>
                <a:gd name="adj2" fmla="val 80727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10800000"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241" name="Text Box 29"/>
            <p:cNvSpPr txBox="1">
              <a:spLocks noChangeArrowheads="1"/>
            </p:cNvSpPr>
            <p:nvPr/>
          </p:nvSpPr>
          <p:spPr bwMode="auto">
            <a:xfrm flipV="1">
              <a:off x="3780" y="2338"/>
              <a:ext cx="855" cy="338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dirty="0"/>
                <a:t>Решим</a:t>
              </a:r>
            </a:p>
            <a:p>
              <a:pPr algn="ctr">
                <a:defRPr/>
              </a:pPr>
              <a:r>
                <a:rPr lang="ru-RU" dirty="0"/>
                <a:t>уравнение</a:t>
              </a:r>
            </a:p>
          </p:txBody>
        </p:sp>
      </p:grp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477000" y="4419600"/>
            <a:ext cx="2341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800">
                <a:solidFill>
                  <a:schemeClr val="tx1"/>
                </a:solidFill>
              </a:rPr>
              <a:t>7х - 2х - 4 = 1;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6553200" y="4876800"/>
            <a:ext cx="1204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800">
                <a:solidFill>
                  <a:schemeClr val="tx1"/>
                </a:solidFill>
              </a:rPr>
              <a:t>5х = 5</a:t>
            </a:r>
            <a:r>
              <a:rPr lang="ru-RU" altLang="ru-RU" sz="2800"/>
              <a:t>;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6705600" y="5334000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800" u="sng">
                <a:solidFill>
                  <a:schemeClr val="tx1"/>
                </a:solidFill>
              </a:rPr>
              <a:t>х=1</a:t>
            </a:r>
            <a:r>
              <a:rPr lang="ru-RU" altLang="ru-RU" sz="2800">
                <a:solidFill>
                  <a:schemeClr val="tx1"/>
                </a:solidFill>
              </a:rPr>
              <a:t>;</a:t>
            </a:r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214313" y="4000500"/>
            <a:ext cx="1571625" cy="785813"/>
            <a:chOff x="384" y="2976"/>
            <a:chExt cx="819" cy="523"/>
          </a:xfrm>
        </p:grpSpPr>
        <p:sp>
          <p:nvSpPr>
            <p:cNvPr id="5141" name="Text Box 34"/>
            <p:cNvSpPr txBox="1">
              <a:spLocks noChangeArrowheads="1"/>
            </p:cNvSpPr>
            <p:nvPr/>
          </p:nvSpPr>
          <p:spPr bwMode="auto">
            <a:xfrm>
              <a:off x="432" y="2976"/>
              <a:ext cx="77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>
                  <a:solidFill>
                    <a:schemeClr val="tx1"/>
                  </a:solidFill>
                </a:rPr>
                <a:t>у=2х+4,</a:t>
              </a:r>
            </a:p>
            <a:p>
              <a:r>
                <a:rPr lang="ru-RU" altLang="ru-RU" sz="2400">
                  <a:solidFill>
                    <a:schemeClr val="tx1"/>
                  </a:solidFill>
                </a:rPr>
                <a:t>х=1;</a:t>
              </a:r>
            </a:p>
          </p:txBody>
        </p:sp>
        <p:sp>
          <p:nvSpPr>
            <p:cNvPr id="5142" name="AutoShape 35"/>
            <p:cNvSpPr>
              <a:spLocks/>
            </p:cNvSpPr>
            <p:nvPr/>
          </p:nvSpPr>
          <p:spPr bwMode="auto">
            <a:xfrm>
              <a:off x="384" y="3024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571500" y="3857625"/>
            <a:ext cx="1571625" cy="1285875"/>
            <a:chOff x="147" y="3024"/>
            <a:chExt cx="1125" cy="1080"/>
          </a:xfrm>
        </p:grpSpPr>
        <p:cxnSp>
          <p:nvCxnSpPr>
            <p:cNvPr id="5138" name="AutoShape 37"/>
            <p:cNvCxnSpPr>
              <a:cxnSpLocks noChangeShapeType="1"/>
            </p:cNvCxnSpPr>
            <p:nvPr/>
          </p:nvCxnSpPr>
          <p:spPr bwMode="auto">
            <a:xfrm rot="5400000" flipH="1" flipV="1">
              <a:off x="558" y="3282"/>
              <a:ext cx="518" cy="1"/>
            </a:xfrm>
            <a:prstGeom prst="curvedConnector5">
              <a:avLst>
                <a:gd name="adj1" fmla="val -2125"/>
                <a:gd name="adj2" fmla="val 51499986"/>
                <a:gd name="adj3" fmla="val 127801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6" name="AutoShape 38"/>
            <p:cNvSpPr>
              <a:spLocks noChangeArrowheads="1"/>
            </p:cNvSpPr>
            <p:nvPr/>
          </p:nvSpPr>
          <p:spPr bwMode="auto">
            <a:xfrm flipH="1" flipV="1">
              <a:off x="147" y="3564"/>
              <a:ext cx="1125" cy="540"/>
            </a:xfrm>
            <a:prstGeom prst="cloudCallout">
              <a:avLst>
                <a:gd name="adj1" fmla="val -50662"/>
                <a:gd name="adj2" fmla="val 9196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10800000"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237" name="Text Box 39"/>
            <p:cNvSpPr txBox="1">
              <a:spLocks noChangeArrowheads="1"/>
            </p:cNvSpPr>
            <p:nvPr/>
          </p:nvSpPr>
          <p:spPr bwMode="auto">
            <a:xfrm>
              <a:off x="288" y="3744"/>
              <a:ext cx="792" cy="231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dirty="0"/>
                <a:t>Подставим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276600" y="4724400"/>
            <a:ext cx="819150" cy="830263"/>
            <a:chOff x="1680" y="2976"/>
            <a:chExt cx="516" cy="523"/>
          </a:xfrm>
        </p:grpSpPr>
        <p:sp>
          <p:nvSpPr>
            <p:cNvPr id="5136" name="Text Box 41"/>
            <p:cNvSpPr txBox="1">
              <a:spLocks noChangeArrowheads="1"/>
            </p:cNvSpPr>
            <p:nvPr/>
          </p:nvSpPr>
          <p:spPr bwMode="auto">
            <a:xfrm>
              <a:off x="1728" y="2976"/>
              <a:ext cx="46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>
                  <a:solidFill>
                    <a:schemeClr val="tx1"/>
                  </a:solidFill>
                </a:rPr>
                <a:t>у=6,</a:t>
              </a:r>
            </a:p>
            <a:p>
              <a:r>
                <a:rPr lang="ru-RU" altLang="ru-RU" sz="2400">
                  <a:solidFill>
                    <a:schemeClr val="tx1"/>
                  </a:solidFill>
                </a:rPr>
                <a:t>х=1.</a:t>
              </a:r>
            </a:p>
          </p:txBody>
        </p:sp>
        <p:sp>
          <p:nvSpPr>
            <p:cNvPr id="5137" name="AutoShape 42"/>
            <p:cNvSpPr>
              <a:spLocks/>
            </p:cNvSpPr>
            <p:nvPr/>
          </p:nvSpPr>
          <p:spPr bwMode="auto">
            <a:xfrm>
              <a:off x="1680" y="3024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3108325" y="5908675"/>
            <a:ext cx="21526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dirty="0">
                <a:solidFill>
                  <a:schemeClr val="tx1"/>
                </a:solidFill>
              </a:rPr>
              <a:t>Ответ: (</a:t>
            </a:r>
            <a:r>
              <a:rPr lang="ru-RU" altLang="ru-RU" sz="2800" dirty="0" smtClean="0">
                <a:solidFill>
                  <a:schemeClr val="tx1"/>
                </a:solidFill>
              </a:rPr>
              <a:t>1</a:t>
            </a:r>
            <a:r>
              <a:rPr lang="ru-RU" altLang="ru-RU" sz="2800" dirty="0">
                <a:solidFill>
                  <a:schemeClr val="tx1"/>
                </a:solidFill>
              </a:rPr>
              <a:t>; </a:t>
            </a:r>
            <a:r>
              <a:rPr lang="ru-RU" altLang="ru-RU" sz="2800" dirty="0" smtClean="0">
                <a:solidFill>
                  <a:schemeClr val="tx1"/>
                </a:solidFill>
              </a:rPr>
              <a:t>6).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9" grpId="0" autoUpdateAnimBg="0"/>
      <p:bldP spid="17440" grpId="0" autoUpdateAnimBg="0"/>
      <p:bldP spid="17441" grpId="0" autoUpdateAnimBg="0"/>
      <p:bldP spid="1745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Решите систему уравнений: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38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у-2х=1,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6х-у=7;</a:t>
            </a:r>
          </a:p>
          <a:p>
            <a:pPr>
              <a:buFont typeface="Times New Roman" pitchFamily="18" charset="0"/>
              <a:buNone/>
            </a:pPr>
            <a:endParaRPr lang="ru-RU" altLang="ru-RU" dirty="0" smtClean="0"/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у=1+2х,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6х-(1+2х)=7;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4х=8;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х=2,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у=5.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Ответ:  (2; 5)</a:t>
            </a:r>
          </a:p>
          <a:p>
            <a:pPr>
              <a:buFont typeface="Times New Roman" pitchFamily="18" charset="0"/>
              <a:buNone/>
            </a:pPr>
            <a:endParaRPr lang="ru-RU" alt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00613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7х-3у=13,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х-2у=5;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х=5+2у,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7(5+2у)-3у=13;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 11у=-22;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 у=-2,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 х=9.</a:t>
            </a:r>
          </a:p>
          <a:p>
            <a:pPr>
              <a:buFont typeface="Times New Roman" pitchFamily="18" charset="0"/>
              <a:buNone/>
            </a:pPr>
            <a:r>
              <a:rPr lang="ru-RU" altLang="ru-RU" dirty="0" smtClean="0"/>
              <a:t>             Ответ: (9; -2)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857250" y="1643063"/>
            <a:ext cx="155575" cy="70581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857250" y="2883712"/>
            <a:ext cx="155576" cy="590563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891742" y="4050506"/>
            <a:ext cx="155575" cy="914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5230380" y="1600200"/>
            <a:ext cx="198870" cy="7486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270652" y="2829182"/>
            <a:ext cx="205205" cy="604851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5295468" y="3677668"/>
            <a:ext cx="155575" cy="914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665</Words>
  <Application>Microsoft Office PowerPoint</Application>
  <PresentationFormat>Экран (4:3)</PresentationFormat>
  <Paragraphs>145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Times New Roman</vt:lpstr>
      <vt:lpstr>Тема Office</vt:lpstr>
      <vt:lpstr>    </vt:lpstr>
      <vt:lpstr>Уравнение и его свойства</vt:lpstr>
      <vt:lpstr>Презентация PowerPoint</vt:lpstr>
      <vt:lpstr>Решением системы уравнений с двумя переменными называется пара значений переменных, обращающая каждое уравнение системы в верное равенство </vt:lpstr>
      <vt:lpstr>Презентация PowerPoint</vt:lpstr>
      <vt:lpstr>Способ подстановки (алгоритм)</vt:lpstr>
      <vt:lpstr>Презентация PowerPoint</vt:lpstr>
      <vt:lpstr>Решение системы способом подстановки</vt:lpstr>
      <vt:lpstr>Решите систему уравнений:</vt:lpstr>
      <vt:lpstr>Способ сложения (алгоритм)</vt:lpstr>
      <vt:lpstr>Решение системы способом сложения</vt:lpstr>
      <vt:lpstr>Презентация PowerPoint</vt:lpstr>
      <vt:lpstr>Презентация PowerPoint</vt:lpstr>
      <vt:lpstr>Презентация PowerPoint</vt:lpstr>
      <vt:lpstr>1. Решите систему уравнений способом  сложения.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Windows</cp:lastModifiedBy>
  <cp:revision>62</cp:revision>
  <cp:lastPrinted>1601-01-01T00:00:00Z</cp:lastPrinted>
  <dcterms:created xsi:type="dcterms:W3CDTF">2012-08-12T16:04:58Z</dcterms:created>
  <dcterms:modified xsi:type="dcterms:W3CDTF">2024-04-28T10:27:50Z</dcterms:modified>
</cp:coreProperties>
</file>