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4" r:id="rId3"/>
    <p:sldId id="257" r:id="rId4"/>
    <p:sldId id="258" r:id="rId5"/>
    <p:sldId id="260" r:id="rId6"/>
    <p:sldId id="262" r:id="rId7"/>
    <p:sldId id="272" r:id="rId8"/>
    <p:sldId id="263" r:id="rId9"/>
    <p:sldId id="271" r:id="rId10"/>
    <p:sldId id="264" r:id="rId11"/>
    <p:sldId id="267" r:id="rId12"/>
    <p:sldId id="287" r:id="rId13"/>
    <p:sldId id="261" r:id="rId14"/>
    <p:sldId id="277" r:id="rId15"/>
    <p:sldId id="265" r:id="rId16"/>
    <p:sldId id="268" r:id="rId17"/>
    <p:sldId id="270" r:id="rId18"/>
    <p:sldId id="278" r:id="rId19"/>
    <p:sldId id="279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0326"/>
    <a:srgbClr val="F1A1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84" d="100"/>
          <a:sy n="84" d="100"/>
        </p:scale>
        <p:origin x="79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5DABD20-EC9A-4548-8207-3404C623B01A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A121B2-DE1B-417D-A68F-74CAF60534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432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853951-F2EA-46F8-BEE5-9F71D597128A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18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E0BD398-78BC-4907-B9FC-D00D790A0BE3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3FEA15-7CC9-41B5-86DF-6BBE8C0E0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BACA7-B674-4E31-BF85-0D1ED5673AAB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2AB38-A81D-4DD4-B286-73C4BD6C5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E504C-8E7D-41C4-9D06-289922ED0FAA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81D1-0B19-4919-91B1-6D7527418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47EE-75C5-44E1-A8C9-6FA0036AD6A0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6ABD5-95DA-4211-A634-270C605C17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00D0D4-07A8-410A-B538-101712D1C26E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C7FB01-3EA7-4357-BD51-99A55EE3DE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725DE-3595-4FE4-8A6D-20E7B23EDE82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7653C-AB6C-42CD-AB90-21C6ACB207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D44C01-0A66-4506-BEA5-253A0A08E765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752F52-6982-438A-B5AF-111502047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77C7A-FAD5-44DF-AF6C-24BF3599061A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2F968-A9C3-4CFB-AAA7-16CD2A15BC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4D76BA-0AFB-4455-9465-E741E8685479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702687-5962-4C8D-AE5B-D1DBB82CA2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1858E4-B900-4C03-BA5A-F7914DFD3DB9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F8A20C-3971-44F4-91B0-445938175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ADF0162-74CA-43F1-9AD1-6C71EE123190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21FCC6-7900-4ABC-BCEC-AA548C035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D72DFA8-8A89-4DF6-AEDB-9E2B1886E844}" type="datetimeFigureOut">
              <a:rPr lang="ru-RU"/>
              <a:pPr>
                <a:defRPr/>
              </a:pPr>
              <a:t>30.04.2024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5C7FE96A-AF4C-47EC-86B3-3546DD2FC3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7407275" cy="14401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</a:t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Тема «</a:t>
            </a:r>
            <a:r>
              <a:rPr lang="ru-RU" sz="3600" b="1" dirty="0">
                <a:effectLst/>
              </a:rPr>
              <a:t>ВЛИЯНИЕ СОЦИАЛЬНЫХ СЕТЕЙ </a:t>
            </a:r>
            <a:r>
              <a:rPr lang="ru-RU" sz="3600" b="1" dirty="0" smtClean="0">
                <a:effectLst/>
              </a:rPr>
              <a:t>НА </a:t>
            </a:r>
            <a:r>
              <a:rPr lang="ru-RU" sz="3600" b="1" dirty="0">
                <a:effectLst/>
              </a:rPr>
              <a:t>СОВРЕМЕННЫЙ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РУССКИЙ ЯЗЫК»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550" y="4149725"/>
            <a:ext cx="3422650" cy="2600325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Подготовила: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Архипова Евгения Владимировна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,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>
                <a:solidFill>
                  <a:srgbClr val="0070C0"/>
                </a:solidFill>
                <a:latin typeface="+mj-lt"/>
              </a:rPr>
              <a:t>у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читель русского языка и литературы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301500" cy="4025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356519" y="2420888"/>
            <a:ext cx="2787481" cy="4077072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15000"/>
              </a:schemeClr>
            </a:glow>
            <a:outerShdw dist="35921" dir="2700000" algn="ctr" rotWithShape="0">
              <a:schemeClr val="bg2"/>
            </a:outerShdw>
          </a:effectLst>
          <a:extLst/>
        </p:spPr>
      </p:pic>
      <p:sp>
        <p:nvSpPr>
          <p:cNvPr id="3" name="Прямоугольник 2"/>
          <p:cNvSpPr/>
          <p:nvPr/>
        </p:nvSpPr>
        <p:spPr>
          <a:xfrm>
            <a:off x="1115616" y="188641"/>
            <a:ext cx="53285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Было проведено анкетирование среди студентов 1-2 курсов (всего опрошено 40 человек). </a:t>
            </a:r>
          </a:p>
          <a:p>
            <a:endParaRPr lang="ru-RU" sz="3200" b="1" u="sng" dirty="0" smtClean="0">
              <a:solidFill>
                <a:srgbClr val="FF0000"/>
              </a:solidFill>
              <a:latin typeface="+mj-lt"/>
            </a:endParaRPr>
          </a:p>
          <a:p>
            <a:r>
              <a:rPr lang="ru-RU" sz="3200" b="1" u="sng" dirty="0" smtClean="0">
                <a:solidFill>
                  <a:srgbClr val="FF0000"/>
                </a:solidFill>
                <a:latin typeface="+mj-lt"/>
              </a:rPr>
              <a:t>Результаты анкетирования:</a:t>
            </a:r>
            <a:r>
              <a:rPr lang="ru-RU" sz="3200" b="1" dirty="0">
                <a:solidFill>
                  <a:srgbClr val="FF0000"/>
                </a:solidFill>
                <a:latin typeface="+mj-lt"/>
              </a:rPr>
              <a:t> </a:t>
            </a:r>
          </a:p>
          <a:p>
            <a:pPr marL="514350" lvl="0" indent="-514350">
              <a:buAutoNum type="arabicPeriod"/>
            </a:pPr>
            <a:r>
              <a:rPr lang="ru-RU" sz="3200" b="1" u="sng" dirty="0" smtClean="0">
                <a:solidFill>
                  <a:srgbClr val="0070C0"/>
                </a:solidFill>
                <a:latin typeface="+mj-lt"/>
              </a:rPr>
              <a:t>Общаетесь </a:t>
            </a:r>
            <a:r>
              <a:rPr lang="ru-RU" sz="3200" b="1" u="sng" dirty="0">
                <a:solidFill>
                  <a:srgbClr val="0070C0"/>
                </a:solidFill>
                <a:latin typeface="+mj-lt"/>
              </a:rPr>
              <a:t>ли Вы в социальных сетях?</a:t>
            </a:r>
            <a:br>
              <a:rPr lang="ru-RU" sz="3200" b="1" u="sng" dirty="0">
                <a:solidFill>
                  <a:srgbClr val="0070C0"/>
                </a:solidFill>
                <a:latin typeface="+mj-lt"/>
              </a:rPr>
            </a:br>
            <a:r>
              <a:rPr lang="ru-RU" sz="3200" b="1" dirty="0">
                <a:latin typeface="+mj-lt"/>
              </a:rPr>
              <a:t> </a:t>
            </a:r>
            <a:r>
              <a:rPr lang="ru-RU" sz="3200" dirty="0">
                <a:latin typeface="+mj-lt"/>
              </a:rPr>
              <a:t>87 % опрошенных студентов ответили утвердительно на данный вопрос, </a:t>
            </a:r>
            <a:endParaRPr lang="ru-RU" sz="3200" dirty="0" smtClean="0">
              <a:latin typeface="+mj-lt"/>
            </a:endParaRPr>
          </a:p>
          <a:p>
            <a:pPr lvl="0"/>
            <a:r>
              <a:rPr lang="ru-RU" sz="3200" dirty="0">
                <a:latin typeface="+mj-lt"/>
              </a:rPr>
              <a:t> </a:t>
            </a:r>
            <a:r>
              <a:rPr lang="ru-RU" sz="3200" dirty="0" smtClean="0">
                <a:latin typeface="+mj-lt"/>
              </a:rPr>
              <a:t>       13 </a:t>
            </a:r>
            <a:r>
              <a:rPr lang="ru-RU" sz="3200" dirty="0">
                <a:latin typeface="+mj-lt"/>
              </a:rPr>
              <a:t>% - отрицательно.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124744"/>
            <a:ext cx="712879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Corbel"/>
              </a:rPr>
              <a:t> 2. </a:t>
            </a:r>
            <a:r>
              <a:rPr lang="ru-RU" sz="3600" u="sng" dirty="0" smtClean="0">
                <a:solidFill>
                  <a:srgbClr val="0070C0"/>
                </a:solidFill>
                <a:latin typeface="Corbel"/>
              </a:rPr>
              <a:t>Пользуетесь </a:t>
            </a:r>
            <a:r>
              <a:rPr lang="ru-RU" sz="3600" u="sng" dirty="0">
                <a:solidFill>
                  <a:srgbClr val="0070C0"/>
                </a:solidFill>
                <a:latin typeface="Corbel"/>
              </a:rPr>
              <a:t>ли вы специальным сленгом в сети Интернет? </a:t>
            </a:r>
            <a:br>
              <a:rPr lang="ru-RU" sz="3600" u="sng" dirty="0">
                <a:solidFill>
                  <a:srgbClr val="0070C0"/>
                </a:solidFill>
                <a:latin typeface="Corbel"/>
              </a:rPr>
            </a:br>
            <a:r>
              <a:rPr lang="ru-RU" sz="3600" dirty="0">
                <a:solidFill>
                  <a:prstClr val="black"/>
                </a:solidFill>
                <a:latin typeface="Corbel"/>
              </a:rPr>
              <a:t>74 % опрошенных студентов ответили утвердительно, </a:t>
            </a:r>
            <a:endParaRPr lang="ru-RU" sz="3600" dirty="0" smtClean="0">
              <a:solidFill>
                <a:prstClr val="black"/>
              </a:solidFill>
              <a:latin typeface="Corbel"/>
            </a:endParaRPr>
          </a:p>
          <a:p>
            <a:pPr lvl="0"/>
            <a:r>
              <a:rPr lang="ru-RU" sz="3600" dirty="0" smtClean="0">
                <a:solidFill>
                  <a:prstClr val="black"/>
                </a:solidFill>
                <a:latin typeface="Corbel"/>
              </a:rPr>
              <a:t>26 </a:t>
            </a:r>
            <a:r>
              <a:rPr lang="ru-RU" sz="3600" dirty="0">
                <a:solidFill>
                  <a:prstClr val="black"/>
                </a:solidFill>
                <a:latin typeface="Corbel"/>
              </a:rPr>
              <a:t>% - отрицательно</a:t>
            </a:r>
            <a:r>
              <a:rPr lang="ru-RU" sz="3600" dirty="0" smtClean="0">
                <a:solidFill>
                  <a:prstClr val="black"/>
                </a:solidFill>
                <a:latin typeface="Corbel"/>
              </a:rPr>
              <a:t>.</a:t>
            </a:r>
          </a:p>
          <a:p>
            <a:pPr lvl="0"/>
            <a:endParaRPr lang="ru-RU" sz="3600" dirty="0">
              <a:solidFill>
                <a:prstClr val="black"/>
              </a:solidFill>
              <a:latin typeface="Corbel"/>
            </a:endParaRPr>
          </a:p>
        </p:txBody>
      </p:sp>
      <p:pic>
        <p:nvPicPr>
          <p:cNvPr id="5123" name="Picture 3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387082"/>
            <a:ext cx="2674673" cy="23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69127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 smtClean="0">
                <a:latin typeface="+mj-lt"/>
              </a:rPr>
              <a:t>3. </a:t>
            </a:r>
            <a:r>
              <a:rPr lang="ru-RU" sz="3200" b="1" u="sng" dirty="0" smtClean="0">
                <a:solidFill>
                  <a:srgbClr val="0070C0"/>
                </a:solidFill>
                <a:latin typeface="+mj-lt"/>
              </a:rPr>
              <a:t>Ваше </a:t>
            </a:r>
            <a:r>
              <a:rPr lang="ru-RU" sz="3200" b="1" u="sng" dirty="0">
                <a:solidFill>
                  <a:srgbClr val="0070C0"/>
                </a:solidFill>
                <a:latin typeface="+mj-lt"/>
              </a:rPr>
              <a:t>отношение к интернет-сленгу? </a:t>
            </a:r>
          </a:p>
          <a:p>
            <a:r>
              <a:rPr lang="ru-RU" sz="3200" dirty="0">
                <a:latin typeface="+mj-lt"/>
              </a:rPr>
              <a:t>Положительный ответ дали 33% опрошенных.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Негативное </a:t>
            </a:r>
            <a:r>
              <a:rPr lang="ru-RU" sz="3200" dirty="0">
                <a:latin typeface="+mj-lt"/>
              </a:rPr>
              <a:t>отношение испытывают 7% ,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в </a:t>
            </a:r>
            <a:r>
              <a:rPr lang="ru-RU" sz="3200" dirty="0">
                <a:latin typeface="+mj-lt"/>
              </a:rPr>
              <a:t>то время  как 60% студентов заявили, что им всё равно.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42193"/>
            <a:ext cx="2969561" cy="2282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6"/>
          <p:cNvSpPr txBox="1">
            <a:spLocks noChangeArrowheads="1"/>
          </p:cNvSpPr>
          <p:nvPr/>
        </p:nvSpPr>
        <p:spPr bwMode="auto">
          <a:xfrm>
            <a:off x="1259632" y="548680"/>
            <a:ext cx="731445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4. </a:t>
            </a:r>
            <a:r>
              <a:rPr lang="ru-RU" sz="3200" b="1" u="sng" dirty="0" smtClean="0">
                <a:solidFill>
                  <a:srgbClr val="0070C0"/>
                </a:solidFill>
                <a:latin typeface="+mj-lt"/>
              </a:rPr>
              <a:t>Соблюдаете </a:t>
            </a:r>
            <a:r>
              <a:rPr lang="ru-RU" sz="3200" b="1" u="sng" dirty="0">
                <a:solidFill>
                  <a:srgbClr val="0070C0"/>
                </a:solidFill>
                <a:latin typeface="+mj-lt"/>
              </a:rPr>
              <a:t>ли вы правила русского языка при общении в Сети?</a:t>
            </a:r>
            <a:br>
              <a:rPr lang="ru-RU" sz="3200" b="1" u="sng" dirty="0">
                <a:solidFill>
                  <a:srgbClr val="0070C0"/>
                </a:solidFill>
                <a:latin typeface="+mj-lt"/>
              </a:rPr>
            </a:br>
            <a:r>
              <a:rPr lang="ru-RU" sz="3200" dirty="0">
                <a:latin typeface="+mj-lt"/>
              </a:rPr>
              <a:t> 37% студентов ответили, что не всегда пишут правильно слова и соблюдают правила пунктуации, </a:t>
            </a:r>
            <a:endParaRPr lang="ru-RU" sz="3200" dirty="0" smtClean="0">
              <a:latin typeface="+mj-lt"/>
            </a:endParaRPr>
          </a:p>
          <a:p>
            <a:pPr lvl="0"/>
            <a:r>
              <a:rPr lang="ru-RU" sz="3200" dirty="0" smtClean="0">
                <a:latin typeface="+mj-lt"/>
              </a:rPr>
              <a:t>50</a:t>
            </a:r>
            <a:r>
              <a:rPr lang="ru-RU" sz="3200" dirty="0">
                <a:latin typeface="+mj-lt"/>
              </a:rPr>
              <a:t>% опрошенных соблюдают правила. И лишь 13% вовсе не задумываются, когда пишут в чатах.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93096"/>
            <a:ext cx="3528392" cy="2340500"/>
          </a:xfrm>
          <a:prstGeom prst="rect">
            <a:avLst/>
          </a:prstGeom>
        </p:spPr>
      </p:pic>
      <p:pic>
        <p:nvPicPr>
          <p:cNvPr id="6146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41168"/>
            <a:ext cx="1499972" cy="148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76673"/>
            <a:ext cx="62646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5. </a:t>
            </a:r>
            <a:r>
              <a:rPr lang="ru-RU" sz="3200" b="1" u="sng" dirty="0" smtClean="0">
                <a:solidFill>
                  <a:srgbClr val="0070C0"/>
                </a:solidFill>
                <a:latin typeface="+mj-lt"/>
              </a:rPr>
              <a:t>Используете </a:t>
            </a:r>
            <a:r>
              <a:rPr lang="ru-RU" sz="3200" b="1" u="sng" dirty="0">
                <a:solidFill>
                  <a:srgbClr val="0070C0"/>
                </a:solidFill>
                <a:latin typeface="+mj-lt"/>
              </a:rPr>
              <a:t>ли вы сокращения (</a:t>
            </a:r>
            <a:r>
              <a:rPr lang="ru-RU" sz="3200" b="1" u="sng" dirty="0" err="1">
                <a:solidFill>
                  <a:srgbClr val="0070C0"/>
                </a:solidFill>
                <a:latin typeface="+mj-lt"/>
              </a:rPr>
              <a:t>смайлы</a:t>
            </a:r>
            <a:r>
              <a:rPr lang="ru-RU" sz="3200" b="1" u="sng" dirty="0">
                <a:solidFill>
                  <a:srgbClr val="0070C0"/>
                </a:solidFill>
                <a:latin typeface="+mj-lt"/>
              </a:rPr>
              <a:t>, неполные слова), когда общаетесь в Сети?</a:t>
            </a:r>
          </a:p>
          <a:p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94</a:t>
            </a:r>
            <a:r>
              <a:rPr lang="ru-RU" sz="3200" dirty="0">
                <a:latin typeface="+mj-lt"/>
              </a:rPr>
              <a:t>% из опрошенных используют сокращения,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в </a:t>
            </a:r>
            <a:r>
              <a:rPr lang="ru-RU" sz="3200" dirty="0">
                <a:latin typeface="+mj-lt"/>
              </a:rPr>
              <a:t>то время, как 6% не используют их.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16" y="188640"/>
            <a:ext cx="1080120" cy="10801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820371"/>
            <a:ext cx="2321712" cy="1532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332656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j-lt"/>
              </a:rPr>
              <a:t>Наиболее используемые </a:t>
            </a:r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сокращения в Интернет-сети:</a:t>
            </a:r>
            <a:endParaRPr lang="ru-RU" sz="3200" b="1" dirty="0">
              <a:solidFill>
                <a:srgbClr val="FF0000"/>
              </a:solidFill>
              <a:latin typeface="+mj-lt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5565842"/>
              </p:ext>
            </p:extLst>
          </p:nvPr>
        </p:nvGraphicFramePr>
        <p:xfrm>
          <a:off x="1043608" y="1628800"/>
          <a:ext cx="7920880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69447"/>
                <a:gridCol w="4451433"/>
              </a:tblGrid>
              <a:tr h="4176464">
                <a:tc>
                  <a:txBody>
                    <a:bodyPr/>
                    <a:lstStyle/>
                    <a:p>
                      <a:pPr indent="45021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j-lt"/>
                      </a:endParaRPr>
                    </a:p>
                    <a:p>
                      <a:pPr indent="45021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j-lt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 smtClean="0">
                          <a:effectLst/>
                          <a:latin typeface="+mj-lt"/>
                        </a:rPr>
                        <a:t>Спс</a:t>
                      </a:r>
                      <a:r>
                        <a:rPr lang="ru-RU" sz="2000" b="1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2000" b="1" dirty="0">
                          <a:effectLst/>
                          <a:latin typeface="+mj-lt"/>
                        </a:rPr>
                        <a:t>– спасибо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+mj-lt"/>
                        </a:rPr>
                        <a:t>Пжлст</a:t>
                      </a:r>
                      <a:r>
                        <a:rPr lang="ru-RU" sz="2000" b="1" dirty="0">
                          <a:effectLst/>
                          <a:latin typeface="+mj-lt"/>
                        </a:rPr>
                        <a:t> – пожалуйста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effectLst/>
                          <a:latin typeface="+mj-lt"/>
                        </a:rPr>
                        <a:t>Крч</a:t>
                      </a:r>
                      <a:r>
                        <a:rPr lang="ru-RU" sz="2000" b="1" dirty="0">
                          <a:effectLst/>
                          <a:latin typeface="+mj-lt"/>
                        </a:rPr>
                        <a:t> – короче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</a:rPr>
                        <a:t>Инет – Интернет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+mj-lt"/>
                        </a:rPr>
                        <a:t>Ок - </a:t>
                      </a:r>
                      <a:r>
                        <a:rPr lang="ru-RU" sz="2000" b="1" dirty="0" err="1">
                          <a:effectLst/>
                          <a:latin typeface="+mj-lt"/>
                        </a:rPr>
                        <a:t>окей</a:t>
                      </a:r>
                      <a:endParaRPr lang="ru-RU" sz="20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j-lt"/>
                      </a:endParaRPr>
                    </a:p>
                    <a:p>
                      <a:pPr indent="450215" algn="just">
                        <a:lnSpc>
                          <a:spcPts val="21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effectLst/>
                        <a:latin typeface="+mj-lt"/>
                      </a:endParaRP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j-lt"/>
                        </a:rPr>
                        <a:t>Норм </a:t>
                      </a:r>
                      <a:r>
                        <a:rPr lang="ru-RU" sz="2000" dirty="0">
                          <a:effectLst/>
                          <a:latin typeface="+mj-lt"/>
                        </a:rPr>
                        <a:t>– нормально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Инфа – информация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Мб – может быть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Комп – компьютер</a:t>
                      </a:r>
                    </a:p>
                    <a:p>
                      <a:pPr indent="450215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j-lt"/>
                        </a:rPr>
                        <a:t>ДР – день рождения</a:t>
                      </a:r>
                      <a:endParaRPr lang="ru-RU" sz="2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4135" marR="6413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548680"/>
            <a:ext cx="69847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6. </a:t>
            </a:r>
            <a:r>
              <a:rPr lang="ru-RU" sz="3200" b="1" u="sng" dirty="0" smtClean="0">
                <a:solidFill>
                  <a:srgbClr val="0070C0"/>
                </a:solidFill>
                <a:latin typeface="+mj-lt"/>
              </a:rPr>
              <a:t>Считаете </a:t>
            </a:r>
            <a:r>
              <a:rPr lang="ru-RU" sz="3200" b="1" u="sng" dirty="0">
                <a:solidFill>
                  <a:srgbClr val="0070C0"/>
                </a:solidFill>
                <a:latin typeface="+mj-lt"/>
              </a:rPr>
              <a:t>ли вы необходимым соблюдение правил русского языка при общении  в социальных сетях?</a:t>
            </a:r>
          </a:p>
          <a:p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76 </a:t>
            </a:r>
            <a:r>
              <a:rPr lang="ru-RU" sz="3200" dirty="0">
                <a:latin typeface="+mj-lt"/>
              </a:rPr>
              <a:t>% опрошенных студентов ответили утвердительно на данный вопрос,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24 </a:t>
            </a:r>
            <a:r>
              <a:rPr lang="ru-RU" sz="3200" dirty="0">
                <a:latin typeface="+mj-lt"/>
              </a:rPr>
              <a:t>% - отрицательно.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941821"/>
            <a:ext cx="3645127" cy="2592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40768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>
              <a:latin typeface="+mj-lt"/>
            </a:endParaRP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+mj-lt"/>
              </a:rPr>
              <a:t>                       Заключение</a:t>
            </a:r>
          </a:p>
          <a:p>
            <a:pPr algn="just"/>
            <a:endParaRPr lang="ru-RU" sz="2400" dirty="0">
              <a:latin typeface="+mj-lt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Изучение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литературы по проблеме исследования и анализ анкетирования  убедили меня в том, что проблема влияния социальных сетей на язык пользователей актуальна, стоит очень остро, волнует педагогов, родителей, всех неравнодушных людей. </a:t>
            </a:r>
            <a:endParaRPr lang="ru-RU" sz="2400" dirty="0" smtClean="0">
              <a:solidFill>
                <a:srgbClr val="002060"/>
              </a:solidFill>
              <a:latin typeface="+mj-lt"/>
            </a:endParaRPr>
          </a:p>
          <a:p>
            <a:pPr algn="just"/>
            <a:endParaRPr lang="ru-RU" sz="2400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В </a:t>
            </a:r>
            <a:r>
              <a:rPr lang="ru-RU" sz="2400" dirty="0">
                <a:solidFill>
                  <a:srgbClr val="002060"/>
                </a:solidFill>
                <a:latin typeface="+mj-lt"/>
              </a:rPr>
              <a:t>статьях, посвященных данной проблеме, отмечается риск развития Интернет-зависимости, утраты связи с реальным миром, отсутствие умения общаться, выражая свои мысли правильно, точно, логично, выразительно, с учетом норм литературного языка.</a:t>
            </a:r>
          </a:p>
        </p:txBody>
      </p:sp>
      <p:pic>
        <p:nvPicPr>
          <p:cNvPr id="9218" name="Picture 2" descr="C:\Program Files (x86)\Microsoft Office\MEDIA\CAGCAT10\j02929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018"/>
            <a:ext cx="1339032" cy="132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85" y="0"/>
            <a:ext cx="3284015" cy="20608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-1588"/>
            <a:ext cx="914241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3190" y="2583362"/>
            <a:ext cx="5688632" cy="4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548680"/>
            <a:ext cx="763284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i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</a:t>
            </a:r>
            <a:r>
              <a:rPr lang="ru-RU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СПАСИБО 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ЗА    </a:t>
            </a:r>
            <a:r>
              <a:rPr lang="ru-RU" sz="66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         ВНИМАНИЕ</a:t>
            </a:r>
            <a:r>
              <a:rPr lang="ru-RU" sz="66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2011" y="1484784"/>
            <a:ext cx="6194285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>
              <a:latin typeface="Arial Black" pitchFamily="34" charset="0"/>
              <a:cs typeface="Aharoni" pitchFamily="2" charset="-79"/>
            </a:endParaRPr>
          </a:p>
          <a:p>
            <a:endParaRPr lang="ru-RU" sz="2400" dirty="0" smtClean="0">
              <a:latin typeface="+mj-lt"/>
              <a:cs typeface="Aharoni" pitchFamily="2" charset="-79"/>
            </a:endParaRPr>
          </a:p>
          <a:p>
            <a:r>
              <a:rPr lang="ru-RU" sz="2400" dirty="0" smtClean="0">
                <a:latin typeface="+mj-lt"/>
                <a:cs typeface="Aharoni" pitchFamily="2" charset="-79"/>
              </a:rPr>
              <a:t>В </a:t>
            </a:r>
            <a:r>
              <a:rPr lang="ru-RU" sz="2400" dirty="0">
                <a:latin typeface="+mj-lt"/>
                <a:cs typeface="Aharoni" pitchFamily="2" charset="-79"/>
              </a:rPr>
              <a:t>современном мире сеть Интернет стала средством общения для многих людей. Посещая различные сайты, форумы, чаты, общаясь по электронной почте, я заметила, что в виртуальном пространстве слова русского языка часто употребляют не по правилам. Тексты пишутся «на скорую руку» и выглядят примерно одинаково: с орфографическими ошибками, без знаков препинания, часто без прописных букв, с многочисленными сокращениями и опечатками. </a:t>
            </a:r>
          </a:p>
        </p:txBody>
      </p:sp>
      <p:pic>
        <p:nvPicPr>
          <p:cNvPr id="1026" name="Picture 2" descr="C:\Program Files (x86)\Microsoft Office\MEDIA\CAGCAT10\j0195384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11" y="0"/>
            <a:ext cx="1872208" cy="191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30052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632" y="5039653"/>
            <a:ext cx="2044668" cy="175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1403648" y="404813"/>
            <a:ext cx="58686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Corbel" pitchFamily="34" charset="0"/>
              </a:rPr>
              <a:t>Актуальность темы исследования</a:t>
            </a:r>
            <a:endParaRPr lang="ru-RU" sz="3600" b="1" u="sng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1547664" y="2890203"/>
            <a:ext cx="6984776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2. </a:t>
            </a:r>
            <a:r>
              <a:rPr lang="ru-RU" sz="2000" dirty="0" smtClean="0">
                <a:latin typeface="+mj-lt"/>
              </a:rPr>
              <a:t>сетевой </a:t>
            </a:r>
            <a:r>
              <a:rPr lang="ru-RU" sz="2000" dirty="0">
                <a:latin typeface="+mj-lt"/>
              </a:rPr>
              <a:t>язык выступает теперь не только из виртуального пространства, но и с экранов телевизоров, из радиоприемников и со страниц печатных изданий</a:t>
            </a:r>
            <a:r>
              <a:rPr lang="ru-RU" sz="2000" dirty="0" smtClean="0">
                <a:latin typeface="+mj-lt"/>
              </a:rPr>
              <a:t>;</a:t>
            </a:r>
          </a:p>
          <a:p>
            <a:endParaRPr lang="ru-RU" sz="2000" dirty="0">
              <a:latin typeface="+mj-lt"/>
            </a:endParaRPr>
          </a:p>
          <a:p>
            <a:r>
              <a:rPr lang="ru-RU" sz="2000" dirty="0" smtClean="0">
                <a:latin typeface="+mj-lt"/>
              </a:rPr>
              <a:t>3. </a:t>
            </a:r>
            <a:r>
              <a:rPr lang="ru-RU" sz="2000" dirty="0">
                <a:latin typeface="+mj-lt"/>
              </a:rPr>
              <a:t>из-за интернет-сленга подрастающее поколение не знает, хорошо это или плохо:  употреблять «</a:t>
            </a:r>
            <a:r>
              <a:rPr lang="ru-RU" sz="2000" dirty="0" err="1">
                <a:latin typeface="+mj-lt"/>
              </a:rPr>
              <a:t>аффтарский</a:t>
            </a:r>
            <a:r>
              <a:rPr lang="ru-RU" sz="2000" dirty="0">
                <a:latin typeface="+mj-lt"/>
              </a:rPr>
              <a:t> текст», и разница между ним и правильным русским языком очень скоро может стать незаметной для подростка или молодого человека.</a:t>
            </a:r>
          </a:p>
          <a:p>
            <a:endParaRPr lang="ru-RU" sz="1400" dirty="0"/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115616" y="1412875"/>
            <a:ext cx="770485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/>
            <a:r>
              <a:rPr lang="ru-RU" dirty="0" smtClean="0"/>
              <a:t>1. </a:t>
            </a:r>
            <a:r>
              <a:rPr lang="ru-RU" sz="2000" dirty="0" smtClean="0">
                <a:latin typeface="+mj-lt"/>
              </a:rPr>
              <a:t>сетевой </a:t>
            </a:r>
            <a:r>
              <a:rPr lang="ru-RU" sz="2000" dirty="0">
                <a:latin typeface="+mj-lt"/>
              </a:rPr>
              <a:t>язык уже превратился из модного течения в новый стиль онлайн-общения  и правописания на сайтах, блогах и чатах, наличие  орфографических и других ошибок входит в привычку,  что  становится причиной снижения  грамотности</a:t>
            </a:r>
            <a:r>
              <a:rPr lang="ru-RU" sz="2000" dirty="0" smtClean="0">
                <a:latin typeface="+mj-lt"/>
              </a:rPr>
              <a:t>;</a:t>
            </a:r>
          </a:p>
          <a:p>
            <a:pPr lvl="1"/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331913" y="463550"/>
            <a:ext cx="453548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3600" dirty="0" smtClean="0">
              <a:latin typeface="Corbel" pitchFamily="34" charset="0"/>
            </a:endParaRPr>
          </a:p>
          <a:p>
            <a:pPr algn="ctr"/>
            <a:endParaRPr lang="ru-RU" sz="3600" dirty="0" smtClean="0">
              <a:latin typeface="Corbel" pitchFamily="34" charset="0"/>
            </a:endParaRPr>
          </a:p>
          <a:p>
            <a:pPr algn="ctr"/>
            <a:r>
              <a:rPr lang="ru-RU" sz="3600" u="sng" dirty="0" smtClean="0">
                <a:solidFill>
                  <a:srgbClr val="FF0000"/>
                </a:solidFill>
                <a:latin typeface="Corbel" pitchFamily="34" charset="0"/>
              </a:rPr>
              <a:t>Цель работы:</a:t>
            </a:r>
            <a:endParaRPr lang="ru-RU" sz="3600" u="sng" dirty="0">
              <a:solidFill>
                <a:srgbClr val="FF0000"/>
              </a:solidFill>
              <a:latin typeface="Corbel" pitchFamily="34" charset="0"/>
            </a:endParaRP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1115616" y="1844675"/>
            <a:ext cx="770485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- выявить </a:t>
            </a:r>
            <a:r>
              <a:rPr lang="ru-RU" sz="2800" dirty="0"/>
              <a:t>характер и особенности специального искажения слов русского языка в виртуальном пространстве сети Интернет, а также </a:t>
            </a:r>
            <a:r>
              <a:rPr lang="ru-RU" sz="2800" dirty="0" smtClean="0"/>
              <a:t>определить</a:t>
            </a:r>
            <a:r>
              <a:rPr lang="ru-RU" sz="2800" dirty="0"/>
              <a:t>  проблемы, возникшие в связи с этим.</a:t>
            </a:r>
          </a:p>
        </p:txBody>
      </p:sp>
      <p:pic>
        <p:nvPicPr>
          <p:cNvPr id="2050" name="Picture 2" descr="C:\Program Files (x86)\Microsoft Office\MEDIA\CAGCAT10\j020558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834860"/>
            <a:ext cx="2167571" cy="19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Program Files (x86)\Microsoft Office\MEDIA\CAGCAT10\j028575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902" y="463550"/>
            <a:ext cx="1824228" cy="112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2204864"/>
            <a:ext cx="3716645" cy="460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1187450" y="1628775"/>
            <a:ext cx="4824413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/>
            <a:r>
              <a:rPr lang="ru-RU" sz="2800" dirty="0" smtClean="0">
                <a:latin typeface="+mj-lt"/>
              </a:rPr>
              <a:t>1) выяснить</a:t>
            </a:r>
            <a:r>
              <a:rPr lang="ru-RU" sz="2800" dirty="0">
                <a:latin typeface="+mj-lt"/>
              </a:rPr>
              <a:t>, как социальные сети влияют на русский язык</a:t>
            </a:r>
            <a:r>
              <a:rPr lang="ru-RU" sz="2800" dirty="0" smtClean="0">
                <a:latin typeface="+mj-lt"/>
              </a:rPr>
              <a:t>; </a:t>
            </a:r>
            <a:r>
              <a:rPr lang="ru-RU" sz="2800" dirty="0">
                <a:latin typeface="+mj-lt"/>
              </a:rPr>
              <a:t>2) обосновать причины использования сленга среди молодежи;</a:t>
            </a:r>
            <a:br>
              <a:rPr lang="ru-RU" sz="2800" dirty="0">
                <a:latin typeface="+mj-lt"/>
              </a:rPr>
            </a:b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3</a:t>
            </a:r>
            <a:r>
              <a:rPr lang="ru-RU" sz="2800" dirty="0">
                <a:latin typeface="+mj-lt"/>
              </a:rPr>
              <a:t>) </a:t>
            </a:r>
            <a:r>
              <a:rPr lang="ru-RU" sz="2800" dirty="0" smtClean="0">
                <a:latin typeface="+mj-lt"/>
              </a:rPr>
              <a:t>провести</a:t>
            </a:r>
            <a:r>
              <a:rPr lang="ru-RU" sz="2800" dirty="0">
                <a:latin typeface="+mj-lt"/>
              </a:rPr>
              <a:t>  сравнительный анализ отношения к молодёжному сленгу моих сверстников на основе анкетирования.</a:t>
            </a:r>
          </a:p>
        </p:txBody>
      </p:sp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1187450" y="403225"/>
            <a:ext cx="65532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rbel" pitchFamily="34" charset="0"/>
              </a:rPr>
              <a:t/>
            </a:r>
            <a:br>
              <a:rPr lang="ru-RU" dirty="0">
                <a:latin typeface="Corbel" pitchFamily="34" charset="0"/>
              </a:rPr>
            </a:br>
            <a:r>
              <a:rPr lang="ru-RU" sz="4000" u="sng" dirty="0" smtClean="0">
                <a:solidFill>
                  <a:srgbClr val="FF0000"/>
                </a:solidFill>
                <a:latin typeface="Corbel" pitchFamily="34" charset="0"/>
              </a:rPr>
              <a:t>Задачи </a:t>
            </a:r>
            <a:r>
              <a:rPr lang="ru-RU" sz="4000" u="sng" dirty="0">
                <a:solidFill>
                  <a:srgbClr val="FF0000"/>
                </a:solidFill>
                <a:latin typeface="Corbel" pitchFamily="34" charset="0"/>
              </a:rPr>
              <a:t>исследования: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29558" y="342432"/>
            <a:ext cx="62874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u="sng" dirty="0">
                <a:solidFill>
                  <a:srgbClr val="FF0000"/>
                </a:solidFill>
                <a:latin typeface="+mj-lt"/>
              </a:rPr>
              <a:t>Методы исследования:</a:t>
            </a:r>
            <a:r>
              <a:rPr lang="ru-RU" sz="3600" b="1" u="sng" dirty="0">
                <a:solidFill>
                  <a:srgbClr val="FF0000"/>
                </a:solidFill>
                <a:latin typeface="+mj-lt"/>
              </a:rPr>
              <a:t> </a:t>
            </a:r>
            <a:endParaRPr lang="ru-RU" sz="3600" b="1" u="sng" dirty="0" smtClean="0">
              <a:solidFill>
                <a:srgbClr val="FF0000"/>
              </a:solidFill>
              <a:latin typeface="+mj-lt"/>
            </a:endParaRPr>
          </a:p>
          <a:p>
            <a:pPr algn="ctr"/>
            <a:endParaRPr lang="ru-RU" sz="3600" b="1" u="sng" dirty="0">
              <a:latin typeface="+mj-lt"/>
            </a:endParaRP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+mj-lt"/>
              </a:rPr>
              <a:t>работа </a:t>
            </a:r>
            <a:r>
              <a:rPr lang="ru-RU" sz="3600" dirty="0">
                <a:latin typeface="+mj-lt"/>
              </a:rPr>
              <a:t>с </a:t>
            </a:r>
            <a:r>
              <a:rPr lang="ru-RU" sz="3600" dirty="0" smtClean="0">
                <a:latin typeface="+mj-lt"/>
              </a:rPr>
              <a:t>литературой и </a:t>
            </a:r>
            <a:r>
              <a:rPr lang="ru-RU" sz="3600" dirty="0" err="1">
                <a:latin typeface="+mj-lt"/>
              </a:rPr>
              <a:t>интернет-ресурсами</a:t>
            </a:r>
            <a:r>
              <a:rPr lang="ru-RU" sz="3600" dirty="0">
                <a:latin typeface="+mj-lt"/>
              </a:rPr>
              <a:t>, </a:t>
            </a:r>
            <a:endParaRPr lang="ru-RU" sz="3600" dirty="0" smtClean="0">
              <a:latin typeface="+mj-lt"/>
            </a:endParaRP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+mj-lt"/>
              </a:rPr>
              <a:t>сбор </a:t>
            </a:r>
            <a:r>
              <a:rPr lang="ru-RU" sz="3600" dirty="0">
                <a:latin typeface="+mj-lt"/>
              </a:rPr>
              <a:t>информации, </a:t>
            </a:r>
            <a:endParaRPr lang="ru-RU" sz="3600" dirty="0" smtClean="0">
              <a:latin typeface="+mj-lt"/>
            </a:endParaRP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+mj-lt"/>
              </a:rPr>
              <a:t>наблюдение</a:t>
            </a:r>
            <a:r>
              <a:rPr lang="ru-RU" sz="3600" dirty="0">
                <a:latin typeface="+mj-lt"/>
              </a:rPr>
              <a:t>,  </a:t>
            </a:r>
            <a:endParaRPr lang="ru-RU" sz="3600" dirty="0" smtClean="0">
              <a:latin typeface="+mj-lt"/>
            </a:endParaRP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+mj-lt"/>
              </a:rPr>
              <a:t>беседа</a:t>
            </a:r>
            <a:r>
              <a:rPr lang="ru-RU" sz="3600" dirty="0">
                <a:latin typeface="+mj-lt"/>
              </a:rPr>
              <a:t>, </a:t>
            </a:r>
            <a:endParaRPr lang="ru-RU" sz="3600" dirty="0" smtClean="0">
              <a:latin typeface="+mj-lt"/>
            </a:endParaRP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+mj-lt"/>
              </a:rPr>
              <a:t>анкетирование</a:t>
            </a:r>
            <a:r>
              <a:rPr lang="ru-RU" sz="3600" dirty="0">
                <a:latin typeface="+mj-lt"/>
              </a:rPr>
              <a:t>, </a:t>
            </a:r>
            <a:endParaRPr lang="ru-RU" sz="3600" dirty="0" smtClean="0">
              <a:latin typeface="+mj-lt"/>
            </a:endParaRPr>
          </a:p>
          <a:p>
            <a:pPr marL="571500" indent="-571500" algn="ctr">
              <a:buFontTx/>
              <a:buChar char="-"/>
            </a:pPr>
            <a:r>
              <a:rPr lang="ru-RU" sz="3600" dirty="0" smtClean="0">
                <a:latin typeface="+mj-lt"/>
              </a:rPr>
              <a:t>анализ</a:t>
            </a:r>
            <a:endParaRPr lang="ru-RU" sz="3600" dirty="0">
              <a:latin typeface="+mj-lt"/>
            </a:endParaRPr>
          </a:p>
        </p:txBody>
      </p:sp>
      <p:pic>
        <p:nvPicPr>
          <p:cNvPr id="3074" name="Picture 2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94" y="4341603"/>
            <a:ext cx="2274216" cy="2158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04664"/>
            <a:ext cx="6120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+mj-lt"/>
              </a:rPr>
              <a:t>Особенности общения в </a:t>
            </a:r>
            <a:r>
              <a:rPr lang="ru-RU" sz="2800" b="1" u="sng" dirty="0" smtClean="0">
                <a:solidFill>
                  <a:srgbClr val="FF0000"/>
                </a:solidFill>
                <a:latin typeface="+mj-lt"/>
              </a:rPr>
              <a:t>Интернете</a:t>
            </a:r>
            <a:endParaRPr lang="ru-RU" sz="2800" b="1" u="sng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484785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Доступность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ru-RU" sz="2400" dirty="0">
                <a:latin typeface="+mj-lt"/>
              </a:rPr>
              <a:t> Возможность путешествовать по страницам можно практически бесконечно. </a:t>
            </a:r>
            <a:endParaRPr lang="ru-RU" sz="2400" dirty="0" smtClean="0">
              <a:latin typeface="+mj-lt"/>
            </a:endParaRP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Легкость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поиска. </a:t>
            </a:r>
            <a:r>
              <a:rPr lang="ru-RU" sz="2400" dirty="0">
                <a:latin typeface="+mj-lt"/>
              </a:rPr>
              <a:t>Можно найти любую нужную информацию, собеседника, который отвечает каким угодно </a:t>
            </a:r>
            <a:r>
              <a:rPr lang="ru-RU" sz="2400" dirty="0" smtClean="0">
                <a:latin typeface="+mj-lt"/>
              </a:rPr>
              <a:t>требованиям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Анонимность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ru-RU" sz="2400" b="1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 Возможность создания собственного образа, персоны. Этот образ будет собственным, индивидуальным. </a:t>
            </a:r>
          </a:p>
          <a:p>
            <a:pPr marL="342900" indent="-342900" algn="just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Отсутствие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ответственности. </a:t>
            </a:r>
            <a:r>
              <a:rPr lang="ru-RU" sz="2400" i="1" dirty="0">
                <a:latin typeface="+mj-lt"/>
              </a:rPr>
              <a:t> </a:t>
            </a:r>
            <a:r>
              <a:rPr lang="ru-RU" sz="2400" dirty="0">
                <a:latin typeface="+mj-lt"/>
              </a:rPr>
              <a:t>В Интернете же вы можете выйти из контакта в любой момент в случае нежелательного развития событий. 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+mj-lt"/>
              </a:rPr>
              <a:t>5. Свобода действий, поступков, высказываний. </a:t>
            </a:r>
            <a:r>
              <a:rPr lang="ru-RU" sz="2400" dirty="0">
                <a:latin typeface="+mj-lt"/>
              </a:rPr>
              <a:t>Свобода от ограничений и социальных норм, которые накладывает общество.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2960688" y="2781300"/>
            <a:ext cx="499586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>
                <a:latin typeface="Corbel" pitchFamily="34" charset="0"/>
              </a:rPr>
              <a:t> 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31640" y="1340768"/>
            <a:ext cx="72728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>
                <a:solidFill>
                  <a:srgbClr val="FF0000"/>
                </a:solidFill>
                <a:latin typeface="+mj-lt"/>
              </a:rPr>
              <a:t>Основные аспекты влияния социальных сетей на язык их пользователей:</a:t>
            </a:r>
          </a:p>
          <a:p>
            <a:endParaRPr lang="ru-RU" sz="2800" dirty="0" smtClean="0">
              <a:latin typeface="+mj-lt"/>
            </a:endParaRPr>
          </a:p>
          <a:p>
            <a:r>
              <a:rPr lang="ru-RU" sz="2800" dirty="0" smtClean="0">
                <a:latin typeface="+mj-lt"/>
              </a:rPr>
              <a:t>1. Неправильные </a:t>
            </a:r>
            <a:r>
              <a:rPr lang="ru-RU" sz="2800" dirty="0">
                <a:latin typeface="+mj-lt"/>
              </a:rPr>
              <a:t>сокращения слов, используемых в Интернет – переписке.</a:t>
            </a:r>
          </a:p>
          <a:p>
            <a:r>
              <a:rPr lang="ru-RU" sz="2800" dirty="0">
                <a:latin typeface="+mj-lt"/>
              </a:rPr>
              <a:t>2. Нарушение орфографических, пунктуационных и других  норм в языке пользователей сети Интернет.</a:t>
            </a:r>
          </a:p>
          <a:p>
            <a:r>
              <a:rPr lang="ru-RU" sz="2800" dirty="0">
                <a:latin typeface="+mj-lt"/>
              </a:rPr>
              <a:t>3. Использование смайликов.</a:t>
            </a:r>
          </a:p>
          <a:p>
            <a:r>
              <a:rPr lang="ru-RU" sz="2800" dirty="0">
                <a:latin typeface="+mj-lt"/>
              </a:rPr>
              <a:t>4. Использование интернет-сленга.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29928"/>
            <a:ext cx="1021993" cy="10219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54" y="4880409"/>
            <a:ext cx="2036191" cy="1723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7346"/>
            <a:ext cx="741682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+mj-lt"/>
              </a:rPr>
              <a:t>Причины</a:t>
            </a:r>
            <a:r>
              <a:rPr lang="ru-RU" sz="3200" b="1" u="sng" dirty="0">
                <a:solidFill>
                  <a:srgbClr val="FF0000"/>
                </a:solidFill>
                <a:latin typeface="+mj-lt"/>
              </a:rPr>
              <a:t> появления ошибок при переписке в Интернет-сети</a:t>
            </a:r>
            <a:r>
              <a:rPr lang="ru-RU" sz="3200" b="1" u="sng" dirty="0" smtClean="0">
                <a:solidFill>
                  <a:srgbClr val="FF0000"/>
                </a:solidFill>
                <a:latin typeface="+mj-lt"/>
              </a:rPr>
              <a:t>:</a:t>
            </a:r>
          </a:p>
          <a:p>
            <a:pPr algn="ctr"/>
            <a:endParaRPr lang="ru-RU" sz="3200" b="1" dirty="0">
              <a:solidFill>
                <a:srgbClr val="FF0000"/>
              </a:solidFill>
              <a:latin typeface="+mj-lt"/>
            </a:endParaRPr>
          </a:p>
          <a:p>
            <a:r>
              <a:rPr lang="ru-RU" sz="3200" dirty="0">
                <a:latin typeface="+mj-lt"/>
              </a:rPr>
              <a:t>1.Стремление ускорить процесс написания сообщения.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2</a:t>
            </a:r>
            <a:r>
              <a:rPr lang="ru-RU" sz="3200" dirty="0">
                <a:latin typeface="+mj-lt"/>
              </a:rPr>
              <a:t>. Лень. </a:t>
            </a:r>
          </a:p>
          <a:p>
            <a:r>
              <a:rPr lang="ru-RU" sz="3200" dirty="0" smtClean="0">
                <a:latin typeface="+mj-lt"/>
              </a:rPr>
              <a:t>3.Удобство </a:t>
            </a:r>
            <a:r>
              <a:rPr lang="ru-RU" sz="3200" dirty="0">
                <a:latin typeface="+mj-lt"/>
              </a:rPr>
              <a:t>написания. </a:t>
            </a:r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4</a:t>
            </a:r>
            <a:r>
              <a:rPr lang="ru-RU" sz="3200" dirty="0">
                <a:latin typeface="+mj-lt"/>
              </a:rPr>
              <a:t>. Недостаточное языковое развитие. </a:t>
            </a:r>
          </a:p>
          <a:p>
            <a:r>
              <a:rPr lang="ru-RU" sz="3200" dirty="0">
                <a:latin typeface="+mj-lt"/>
              </a:rPr>
              <a:t>5.Убежденность в том, что грамотно писать нужно только на уроках русского языка. </a:t>
            </a:r>
          </a:p>
        </p:txBody>
      </p:sp>
      <p:pic>
        <p:nvPicPr>
          <p:cNvPr id="4098" name="Picture 2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45" y="5306789"/>
            <a:ext cx="1830388" cy="156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522</TotalTime>
  <Words>427</Words>
  <Application>Microsoft Office PowerPoint</Application>
  <PresentationFormat>Экран (4:3)</PresentationFormat>
  <Paragraphs>93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Aharoni</vt:lpstr>
      <vt:lpstr>Arial</vt:lpstr>
      <vt:lpstr>Arial Black</vt:lpstr>
      <vt:lpstr>Calibri</vt:lpstr>
      <vt:lpstr>Corbel</vt:lpstr>
      <vt:lpstr>Gill Sans MT</vt:lpstr>
      <vt:lpstr>Times New Roman</vt:lpstr>
      <vt:lpstr>Verdana</vt:lpstr>
      <vt:lpstr>Wingdings 2</vt:lpstr>
      <vt:lpstr>Солнцестояние</vt:lpstr>
      <vt:lpstr>    Тема «ВЛИЯНИЕ СОЦИАЛЬНЫХ СЕТЕЙ НА СОВРЕМЕННЫЙ  РУССКИЙ ЯЗЫК»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"Усадищенская СОШ"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«Влияние интернет-сленга на речевую культуру подростков»</dc:title>
  <dc:creator>Моисеев С.Ю.</dc:creator>
  <cp:lastModifiedBy>Евгения</cp:lastModifiedBy>
  <cp:revision>45</cp:revision>
  <dcterms:created xsi:type="dcterms:W3CDTF">2019-04-16T07:34:25Z</dcterms:created>
  <dcterms:modified xsi:type="dcterms:W3CDTF">2024-04-30T08:49:01Z</dcterms:modified>
</cp:coreProperties>
</file>