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4" r:id="rId3"/>
    <p:sldId id="257" r:id="rId4"/>
    <p:sldId id="258" r:id="rId5"/>
    <p:sldId id="259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8" r:id="rId19"/>
    <p:sldId id="277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1BB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EB5EF5-24A8-4DFD-90C4-7EC0FE9EA339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08912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5072608"/>
            <a:ext cx="8352928" cy="1728191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</a:t>
            </a:r>
          </a:p>
          <a:p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 МКОУ «Ункурдинская СОШ»</a:t>
            </a:r>
          </a:p>
          <a:p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Нестеровский филиал. Дошкольная группа. </a:t>
            </a:r>
          </a:p>
          <a:p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Музафарова З.М.</a:t>
            </a:r>
          </a:p>
          <a:p>
            <a:endParaRPr lang="ru-RU" sz="9600" b="1" dirty="0">
              <a:solidFill>
                <a:schemeClr val="tx1"/>
              </a:solidFill>
              <a:latin typeface="Gabriola" pitchFamily="82" charset="0"/>
            </a:endParaRPr>
          </a:p>
          <a:p>
            <a:endParaRPr lang="ru-RU" dirty="0"/>
          </a:p>
        </p:txBody>
      </p:sp>
      <p:pic>
        <p:nvPicPr>
          <p:cNvPr id="9" name="Zvuki_vesny_-_Penie_ptic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99648" y="5631904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220" y="54868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7200" b="1" i="1" dirty="0">
                <a:solidFill>
                  <a:srgbClr val="FF0000"/>
                </a:solidFill>
                <a:latin typeface="Gabriola" pitchFamily="82" charset="0"/>
              </a:rPr>
              <a:t>«Чистая Весна»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402" y="3717032"/>
            <a:ext cx="857256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smtClean="0"/>
              <a:t>  </a:t>
            </a:r>
            <a:r>
              <a:rPr lang="ru-RU" sz="2700" dirty="0" smtClean="0">
                <a:latin typeface="Monotype Corsiva" panose="03010101010201010101" pitchFamily="66" charset="0"/>
              </a:rPr>
              <a:t> Первые дожди смывают остатки снега и очищают почву, подготавливая природу к растительному периоду. Первые почки крохотными листиками тянутся к небу, поближе к ласковым лучам скорого лета. Птицы заняты важным делом, вьют гнезда. </a:t>
            </a:r>
            <a:endParaRPr lang="ru-RU" sz="27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525116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5" y="227562"/>
            <a:ext cx="3281485" cy="2697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6430fc145e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4809" y="214290"/>
            <a:ext cx="4727025" cy="2710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992888" cy="576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281" y="3356992"/>
            <a:ext cx="4393437" cy="2983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2844" y="214291"/>
            <a:ext cx="878687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         </a:t>
            </a:r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  <a:r>
              <a:rPr lang="ru-RU" sz="2900" dirty="0" smtClean="0">
                <a:latin typeface="Monotype Corsiva" panose="03010101010201010101" pitchFamily="66" charset="0"/>
              </a:rPr>
              <a:t>В апреле еще нет листьев, нет зелени, но первые лестные букетики цветов выглядывают на местах отступившей воды. Апрель готовит природу к предстоящему озеленению, которым уже займется близкий брат месяца май.</a:t>
            </a:r>
            <a:endParaRPr lang="ru-RU" sz="2900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2461060"/>
            <a:ext cx="4216552" cy="3018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Monotype Corsiva" panose="03010101010201010101" pitchFamily="66" charset="0"/>
              </a:rPr>
              <a:t>Май-Травень</a:t>
            </a:r>
            <a:r>
              <a:rPr lang="ru-RU" sz="2800" dirty="0" smtClean="0">
                <a:latin typeface="Monotype Corsiva" panose="03010101010201010101" pitchFamily="66" charset="0"/>
              </a:rPr>
              <a:t>. Весна одевает природу в новые чистые одежки. радостно щебечут птицы. На земле быстро прорастает трава, из почек на ветвях деревьев прорываются молодые листики, каких-то несколько дней и лес не узнать - шумит листвой. Месяц роста травы и зелени так и назвали - </a:t>
            </a:r>
            <a:r>
              <a:rPr lang="ru-RU" sz="2800" dirty="0" err="1" smtClean="0">
                <a:latin typeface="Monotype Corsiva" panose="03010101010201010101" pitchFamily="66" charset="0"/>
              </a:rPr>
              <a:t>Травень</a:t>
            </a:r>
            <a:r>
              <a:rPr lang="ru-RU" sz="2800" dirty="0" smtClean="0">
                <a:latin typeface="Monotype Corsiva" panose="03010101010201010101" pitchFamily="66" charset="0"/>
              </a:rPr>
              <a:t>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15512541_6f0ffc8928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6248" y="2714620"/>
            <a:ext cx="4548196" cy="3411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b3ac95328a3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3034822"/>
            <a:ext cx="3728147" cy="3037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071942"/>
            <a:ext cx="8501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     </a:t>
            </a:r>
            <a:r>
              <a:rPr lang="ru-RU" sz="2400" dirty="0" smtClean="0">
                <a:latin typeface="Monotype Corsiva" panose="03010101010201010101" pitchFamily="66" charset="0"/>
              </a:rPr>
              <a:t>  Вступил в дело май и раскрасил природу в первые яркие цвета. Деревья стремительно примеряют новые наряды, словно, готовясь к лету, а по земле разошлась молоденькая травушка.  С первой половины мая, как только солнце уже постоянно отдает тепло, трава уже стремительно зеленеет, а деревья начинают покрываться плотными листьями. Буквально за неделю листовой покров увеличивается в несколько раз.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0_615a7_6c850581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500042"/>
            <a:ext cx="4143372" cy="3500462"/>
          </a:xfrm>
          <a:prstGeom prst="rect">
            <a:avLst/>
          </a:prstGeom>
        </p:spPr>
      </p:pic>
      <p:pic>
        <p:nvPicPr>
          <p:cNvPr id="5" name="Рисунок 4" descr="13001105033700924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500042"/>
            <a:ext cx="4333884" cy="3500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232" y="692696"/>
            <a:ext cx="88582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latin typeface="Monotype Corsiva" panose="03010101010201010101" pitchFamily="66" charset="0"/>
              </a:rPr>
              <a:t>Май торжественно шествует по земле, готовя ее к плодородию, украшая природу нарядными цветами и одеяниями. Хотя майское тепло еще ненадежно, недаром говорили "май обманет, да и в лес уйдет", холода еще бывают, но как правило, непродолжительное время, как раз к цветению черемухи. </a:t>
            </a:r>
            <a:endParaRPr lang="ru-RU" sz="26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0_1c720_c4859b86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3643314"/>
            <a:ext cx="3786214" cy="2643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70993100_56247741_59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3643927"/>
            <a:ext cx="3971930" cy="2659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214686"/>
            <a:ext cx="89297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         </a:t>
            </a:r>
            <a:r>
              <a:rPr lang="ru-RU" sz="2400" dirty="0" smtClean="0">
                <a:latin typeface="Monotype Corsiva" panose="03010101010201010101" pitchFamily="66" charset="0"/>
              </a:rPr>
              <a:t> Спешит природа, до лета совсем немного времени осталось, надобно все успеть. Не узнать недавний лес, не узнать прихорошившиеся березки, чопорно одетые в зелень осины, приукрашенные модно рябины. Пока только дуб не спешит одеваться в новый костюм, но и его время недалеко, когда ветви обзаведутся листьями. А вот и тополя украсились душистыми бантиками, скоро и им цвести. Фестивалем лепестков развернулась яблоня, сияют молодыми красками цветы, а на полянках желтеют одуванчики.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51449"/>
            <a:ext cx="4285710" cy="2963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41" y="285266"/>
            <a:ext cx="4357355" cy="2895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9"/>
            <a:ext cx="864399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       </a:t>
            </a:r>
            <a:r>
              <a:rPr lang="ru-RU" sz="2600" dirty="0" smtClean="0">
                <a:latin typeface="Monotype Corsiva" panose="03010101010201010101" pitchFamily="66" charset="0"/>
              </a:rPr>
              <a:t>Первая гроза. Солнце внезапно померкло, небо заволокло тяжелыми тучами. Озаряется тусклый небосклон вспышками молний, а сквозь застывший от страха лес проносятся первые удары грома. Ливневые дожди нужны природе, они промывают землю и готовят почву к севу. </a:t>
            </a:r>
          </a:p>
          <a:p>
            <a:pPr algn="ctr"/>
            <a:r>
              <a:rPr lang="ru-RU" sz="2600" dirty="0" smtClean="0">
                <a:latin typeface="Monotype Corsiva" panose="03010101010201010101" pitchFamily="66" charset="0"/>
              </a:rPr>
              <a:t>Природа готова к новому сезону. Здравствуй, лето!</a:t>
            </a:r>
            <a:endParaRPr lang="ru-RU" sz="26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1260702376_groza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3284984"/>
            <a:ext cx="3769582" cy="2724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640.1_17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56097" y="3284984"/>
            <a:ext cx="4078232" cy="2725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143000" y="332656"/>
            <a:ext cx="7533456" cy="3474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dirty="0">
                <a:solidFill>
                  <a:schemeClr val="tx1"/>
                </a:solidFill>
                <a:latin typeface="Monotype Corsiva" panose="03010101010201010101" pitchFamily="66" charset="0"/>
              </a:rPr>
              <a:t>Весна радует нас яркими солнечными днями. Однако она несет с собой не только радость просыпающееся от зимней спячки природы, но и удручающую картину последствий таяния снега, а значит, приходит пора наведения частоты и порядка на территории и помогает нам в этом </a:t>
            </a:r>
            <a:r>
              <a:rPr lang="ru-RU" sz="26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субботник.</a:t>
            </a:r>
            <a:endParaRPr lang="ru-RU" sz="26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55232"/>
            <a:ext cx="3672408" cy="4058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6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7933" y="5013176"/>
            <a:ext cx="53160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Быстро спорится работа – </a:t>
            </a:r>
          </a:p>
          <a:p>
            <a:pPr lvl="0"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Все родители пришли! </a:t>
            </a:r>
          </a:p>
          <a:p>
            <a:pPr lvl="0"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Как нас радует забота! </a:t>
            </a:r>
          </a:p>
          <a:p>
            <a:pPr lvl="0"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Замелькали грабли, метла – </a:t>
            </a:r>
          </a:p>
          <a:p>
            <a:pPr lvl="0"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Лица деток расцвели!</a:t>
            </a:r>
          </a:p>
        </p:txBody>
      </p:sp>
      <p:pic>
        <p:nvPicPr>
          <p:cNvPr id="1027" name="Picture 3" descr="D:\фото д сад\ШКОЛА 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5251971" cy="359389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 txBox="1">
            <a:spLocks/>
          </p:cNvSpPr>
          <p:nvPr/>
        </p:nvSpPr>
        <p:spPr>
          <a:xfrm>
            <a:off x="1143000" y="332656"/>
            <a:ext cx="7533456" cy="9361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60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Начинаем с чистоты </a:t>
            </a:r>
            <a:endParaRPr lang="ru-RU" sz="6000" b="1" i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35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280920" cy="5001736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96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Цель:</a:t>
            </a:r>
          </a:p>
          <a:p>
            <a:pPr marL="45720" indent="0">
              <a:buNone/>
            </a:pPr>
            <a:r>
              <a:rPr lang="ru-RU" sz="9600" dirty="0">
                <a:solidFill>
                  <a:schemeClr val="tx1"/>
                </a:solidFill>
                <a:latin typeface="Monotype Corsiva" panose="03010101010201010101" pitchFamily="66" charset="0"/>
              </a:rPr>
              <a:t>Обобщить </a:t>
            </a:r>
            <a:r>
              <a:rPr lang="ru-RU" sz="9600" dirty="0">
                <a:solidFill>
                  <a:schemeClr val="tx1"/>
                </a:solidFill>
                <a:latin typeface="Monotype Corsiva" panose="03010101010201010101" pitchFamily="66" charset="0"/>
              </a:rPr>
              <a:t>и систематизировать знания детей о весне, ее характерных признаках</a:t>
            </a:r>
            <a:r>
              <a:rPr lang="ru-RU" sz="96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.</a:t>
            </a:r>
            <a:endParaRPr lang="ru-RU" sz="96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marL="45720" indent="0">
              <a:buNone/>
            </a:pPr>
            <a:r>
              <a:rPr lang="ru-RU" sz="96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Задачи</a:t>
            </a:r>
            <a:r>
              <a:rPr lang="ru-RU" sz="96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:</a:t>
            </a:r>
          </a:p>
          <a:p>
            <a:pPr marL="45720" indent="0">
              <a:buNone/>
            </a:pPr>
            <a:r>
              <a:rPr lang="ru-RU" sz="9600" dirty="0">
                <a:solidFill>
                  <a:schemeClr val="tx1"/>
                </a:solidFill>
                <a:latin typeface="Monotype Corsiva" panose="03010101010201010101" pitchFamily="66" charset="0"/>
              </a:rPr>
              <a:t>- </a:t>
            </a:r>
            <a:r>
              <a:rPr lang="ru-RU" sz="9600" dirty="0">
                <a:solidFill>
                  <a:schemeClr val="tx1"/>
                </a:solidFill>
                <a:latin typeface="Monotype Corsiva" panose="03010101010201010101" pitchFamily="66" charset="0"/>
              </a:rPr>
              <a:t>Способствовать обобщению представлений о весне как времени года, о жизни растений и животных, птиц, о погодных условиях в весеннее время</a:t>
            </a:r>
            <a:r>
              <a:rPr lang="ru-RU" sz="96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. Уточнить </a:t>
            </a:r>
            <a:r>
              <a:rPr lang="ru-RU" sz="9600" dirty="0">
                <a:solidFill>
                  <a:schemeClr val="tx1"/>
                </a:solidFill>
                <a:latin typeface="Monotype Corsiva" panose="03010101010201010101" pitchFamily="66" charset="0"/>
              </a:rPr>
              <a:t>и систематизировать представления детей о сезонных изменениях в живой и не живой природе весной.</a:t>
            </a:r>
          </a:p>
          <a:p>
            <a:pPr marL="45720" indent="0">
              <a:buNone/>
            </a:pPr>
            <a:r>
              <a:rPr lang="ru-RU" sz="9600" dirty="0">
                <a:solidFill>
                  <a:schemeClr val="tx1"/>
                </a:solidFill>
                <a:latin typeface="Monotype Corsiva" panose="03010101010201010101" pitchFamily="66" charset="0"/>
              </a:rPr>
              <a:t>- Формировать реалистическое представление об окружающей нас природе.</a:t>
            </a:r>
          </a:p>
          <a:p>
            <a:pPr marL="45720" indent="0">
              <a:buNone/>
            </a:pPr>
            <a:r>
              <a:rPr lang="ru-RU" sz="9600" dirty="0">
                <a:solidFill>
                  <a:schemeClr val="tx1"/>
                </a:solidFill>
                <a:latin typeface="Monotype Corsiva" panose="03010101010201010101" pitchFamily="66" charset="0"/>
              </a:rPr>
              <a:t>- </a:t>
            </a:r>
            <a:r>
              <a:rPr lang="ru-RU" sz="9600" dirty="0">
                <a:solidFill>
                  <a:schemeClr val="tx1"/>
                </a:solidFill>
                <a:latin typeface="Monotype Corsiva" panose="03010101010201010101" pitchFamily="66" charset="0"/>
              </a:rPr>
              <a:t>Расширять представления о способах правильного взаимодействия с природой</a:t>
            </a:r>
          </a:p>
          <a:p>
            <a:pPr marL="45720" indent="0">
              <a:buNone/>
            </a:pPr>
            <a:r>
              <a:rPr lang="ru-RU" sz="9600" dirty="0">
                <a:solidFill>
                  <a:schemeClr val="tx1"/>
                </a:solidFill>
                <a:latin typeface="Monotype Corsiva" panose="03010101010201010101" pitchFamily="66" charset="0"/>
              </a:rPr>
              <a:t>-Развивать память, внимание, мышление</a:t>
            </a:r>
            <a:r>
              <a:rPr lang="ru-RU" sz="9600" dirty="0">
                <a:solidFill>
                  <a:schemeClr val="tx1"/>
                </a:solidFill>
                <a:latin typeface="Monotype Corsiva" panose="03010101010201010101" pitchFamily="66" charset="0"/>
              </a:rPr>
              <a:t>.</a:t>
            </a:r>
            <a:endParaRPr lang="ru-RU" sz="96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marL="45720" indent="0">
              <a:buNone/>
            </a:pPr>
            <a:endParaRPr lang="ru-RU" sz="96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marL="45720" indent="0">
              <a:buNone/>
            </a:pPr>
            <a:r>
              <a:rPr lang="ru-RU" sz="96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Предварительная </a:t>
            </a:r>
            <a:r>
              <a:rPr lang="ru-RU" sz="96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работа:</a:t>
            </a:r>
          </a:p>
          <a:p>
            <a:pPr marL="45720" indent="0">
              <a:buNone/>
            </a:pPr>
            <a:r>
              <a:rPr lang="ru-RU" sz="9600" dirty="0">
                <a:solidFill>
                  <a:schemeClr val="tx1"/>
                </a:solidFill>
                <a:latin typeface="Monotype Corsiva" panose="03010101010201010101" pitchFamily="66" charset="0"/>
              </a:rPr>
              <a:t>Наблюдения на прогулке за явлениями живой и неживой природы (солнце, небо, ветер, почки, птицы, одежда людей, труд людей весной</a:t>
            </a:r>
            <a:r>
              <a:rPr lang="ru-RU" sz="96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).</a:t>
            </a:r>
            <a:endParaRPr lang="ru-RU" sz="96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21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Мы устроили субботник – </a:t>
            </a:r>
          </a:p>
          <a:p>
            <a:r>
              <a:rPr lang="ru-RU" sz="2400" b="1" i="1" dirty="0" smtClean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Нужно мусор убирать! </a:t>
            </a:r>
            <a:endParaRPr lang="ru-RU" sz="2400" b="1" i="1" dirty="0">
              <a:solidFill>
                <a:srgbClr val="EEECE1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50131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sz="2400" b="1" i="1" dirty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Не гуляем беззаботно, </a:t>
            </a:r>
          </a:p>
          <a:p>
            <a:pPr lvl="0" algn="r"/>
            <a:r>
              <a:rPr lang="ru-RU" sz="2400" b="1" i="1" dirty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Всем хватает здесь работы: </a:t>
            </a:r>
          </a:p>
          <a:p>
            <a:pPr lvl="0" algn="r"/>
            <a:r>
              <a:rPr lang="ru-RU" sz="2400" b="1" i="1" dirty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Надо чистить и копать</a:t>
            </a:r>
          </a:p>
        </p:txBody>
      </p:sp>
      <p:pic>
        <p:nvPicPr>
          <p:cNvPr id="3074" name="Picture 2" descr="D:\фото д сад\субботник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82"/>
          <a:stretch/>
        </p:blipFill>
        <p:spPr bwMode="auto">
          <a:xfrm>
            <a:off x="179512" y="1340768"/>
            <a:ext cx="3681288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D:\фото д сад\субботник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9"/>
          <a:stretch/>
        </p:blipFill>
        <p:spPr bwMode="auto">
          <a:xfrm>
            <a:off x="4860032" y="484117"/>
            <a:ext cx="3797109" cy="3404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120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 д сад\субботник 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7"/>
          <a:stretch/>
        </p:blipFill>
        <p:spPr bwMode="auto">
          <a:xfrm>
            <a:off x="4932040" y="2457173"/>
            <a:ext cx="3795886" cy="3994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фото д сад\субботник 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7" t="-1" r="8519" b="31853"/>
          <a:stretch/>
        </p:blipFill>
        <p:spPr bwMode="auto">
          <a:xfrm>
            <a:off x="323528" y="332656"/>
            <a:ext cx="4011715" cy="4454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4813759" y="548680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Под деревьями листочки, </a:t>
            </a:r>
          </a:p>
          <a:p>
            <a:r>
              <a:rPr lang="ru-RU" sz="2400" b="1" i="1" dirty="0" smtClean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А под елками хвоя – </a:t>
            </a:r>
          </a:p>
          <a:p>
            <a:r>
              <a:rPr lang="ru-RU" sz="2400" b="1" i="1" dirty="0" smtClean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Много  веток и кусточков </a:t>
            </a:r>
          </a:p>
          <a:p>
            <a:endParaRPr lang="ru-RU" sz="2400" b="1" i="1" dirty="0">
              <a:solidFill>
                <a:srgbClr val="EEECE1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795" y="5229200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За зиму ветра сорвали…</a:t>
            </a:r>
          </a:p>
          <a:p>
            <a:pPr algn="ctr"/>
            <a:r>
              <a:rPr lang="ru-RU" sz="2400" b="1" i="1" dirty="0" smtClean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Насорили и дома.</a:t>
            </a:r>
            <a:endParaRPr lang="ru-RU" sz="2400" b="1" i="1" dirty="0">
              <a:solidFill>
                <a:srgbClr val="EEECE1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0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о д сад\субботник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52" b="23175"/>
          <a:stretch/>
        </p:blipFill>
        <p:spPr bwMode="auto">
          <a:xfrm>
            <a:off x="395536" y="2280544"/>
            <a:ext cx="4139952" cy="4039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фото д сад\субботник 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795886" cy="443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288" y="620688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Быстро спорится работа </a:t>
            </a:r>
          </a:p>
          <a:p>
            <a:pPr algn="ctr"/>
            <a:r>
              <a:rPr lang="ru-RU" sz="2400" b="1" i="1" dirty="0" smtClean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Все родители пришли </a:t>
            </a:r>
          </a:p>
          <a:p>
            <a:pPr algn="ctr"/>
            <a:r>
              <a:rPr lang="ru-RU" sz="2400" b="1" i="1" dirty="0" smtClean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Как нас радует забота!</a:t>
            </a:r>
            <a:endParaRPr lang="ru-RU" sz="2400" b="1" i="1" dirty="0">
              <a:solidFill>
                <a:srgbClr val="EEECE1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5767" y="5229200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Замелькали грабли метла </a:t>
            </a:r>
          </a:p>
          <a:p>
            <a:pPr algn="ctr"/>
            <a:r>
              <a:rPr lang="ru-RU" sz="2400" b="1" i="1" dirty="0" smtClean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 Лица деток расцвели !</a:t>
            </a:r>
            <a:endParaRPr lang="ru-RU" sz="2400" b="1" i="1" dirty="0">
              <a:solidFill>
                <a:srgbClr val="EEECE1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6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о д сад\субботник 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6672"/>
            <a:ext cx="424847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фото д сад\субботник 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3641855" cy="4407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5702" y="764704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Чисто-чисто и красиво:</a:t>
            </a:r>
          </a:p>
          <a:p>
            <a:pPr algn="ctr"/>
            <a:r>
              <a:rPr lang="ru-RU" sz="2400" b="1" i="1" dirty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i="1" dirty="0" smtClean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а участке и вокруг!</a:t>
            </a:r>
            <a:endParaRPr lang="ru-RU" sz="2400" b="1" i="1" dirty="0">
              <a:solidFill>
                <a:srgbClr val="EEECE1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3" y="4415954"/>
            <a:ext cx="4485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Улыбаемся счастливо – </a:t>
            </a:r>
          </a:p>
          <a:p>
            <a:pPr algn="ctr"/>
            <a:r>
              <a:rPr lang="ru-RU" sz="2400" b="1" i="1" dirty="0" smtClean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В честь весны подарок милый</a:t>
            </a:r>
          </a:p>
          <a:p>
            <a:pPr algn="ctr"/>
            <a:r>
              <a:rPr lang="ru-RU" sz="2400" b="1" i="1" dirty="0" smtClean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Получает каждый друг.</a:t>
            </a:r>
            <a:endParaRPr lang="ru-RU" sz="2400" b="1" i="1" dirty="0">
              <a:solidFill>
                <a:srgbClr val="EEECE1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1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686" y="2079454"/>
            <a:ext cx="848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0" name="Picture 2" descr="Картинки на тему экологии - 80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384" y="3429000"/>
            <a:ext cx="3784015" cy="2602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99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428604"/>
            <a:ext cx="7777218" cy="1692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anose="03010101010201010101" pitchFamily="66" charset="0"/>
              </a:rPr>
              <a:t>Весна́-</a:t>
            </a:r>
            <a:r>
              <a:rPr lang="ru-RU" sz="3200" dirty="0" smtClean="0">
                <a:latin typeface="Monotype Corsiva" panose="03010101010201010101" pitchFamily="66" charset="0"/>
              </a:rPr>
              <a:t>одно из четырёх времен года. </a:t>
            </a:r>
            <a:r>
              <a:rPr lang="ru-RU" sz="3200" b="1" dirty="0" smtClean="0">
                <a:latin typeface="Monotype Corsiva" panose="03010101010201010101" pitchFamily="66" charset="0"/>
              </a:rPr>
              <a:t>Весна-</a:t>
            </a:r>
            <a:r>
              <a:rPr lang="ru-RU" sz="3200" dirty="0" smtClean="0">
                <a:latin typeface="Monotype Corsiva" panose="03010101010201010101" pitchFamily="66" charset="0"/>
              </a:rPr>
              <a:t>это переход от зимы к лету.</a:t>
            </a: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  <a:p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76" y="2024062"/>
            <a:ext cx="8348779" cy="4357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4357694"/>
            <a:ext cx="86439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Состоит из трёх месяцев: </a:t>
            </a:r>
            <a:r>
              <a:rPr lang="ru-RU" sz="3200" b="1" dirty="0" smtClean="0">
                <a:latin typeface="Monotype Corsiva" panose="03010101010201010101" pitchFamily="66" charset="0"/>
              </a:rPr>
              <a:t>Март-</a:t>
            </a:r>
            <a:r>
              <a:rPr lang="ru-RU" sz="3200" dirty="0" err="1" smtClean="0">
                <a:latin typeface="Monotype Corsiva" panose="03010101010201010101" pitchFamily="66" charset="0"/>
              </a:rPr>
              <a:t>протальник</a:t>
            </a:r>
            <a:r>
              <a:rPr lang="ru-RU" sz="3200" dirty="0" smtClean="0">
                <a:latin typeface="Monotype Corsiva" panose="03010101010201010101" pitchFamily="66" charset="0"/>
              </a:rPr>
              <a:t>;  </a:t>
            </a:r>
            <a:r>
              <a:rPr lang="ru-RU" sz="3200" b="1" dirty="0" smtClean="0">
                <a:latin typeface="Monotype Corsiva" panose="03010101010201010101" pitchFamily="66" charset="0"/>
              </a:rPr>
              <a:t>Апрель</a:t>
            </a:r>
            <a:r>
              <a:rPr lang="ru-RU" sz="3200" dirty="0" smtClean="0">
                <a:latin typeface="Monotype Corsiva" panose="03010101010201010101" pitchFamily="66" charset="0"/>
              </a:rPr>
              <a:t>-</a:t>
            </a:r>
            <a:r>
              <a:rPr lang="ru-RU" sz="3200" dirty="0" err="1" smtClean="0">
                <a:latin typeface="Monotype Corsiva" panose="03010101010201010101" pitchFamily="66" charset="0"/>
              </a:rPr>
              <a:t>снегогон</a:t>
            </a:r>
            <a:r>
              <a:rPr lang="ru-RU" sz="3200" dirty="0" smtClean="0">
                <a:latin typeface="Monotype Corsiva" panose="03010101010201010101" pitchFamily="66" charset="0"/>
              </a:rPr>
              <a:t>; </a:t>
            </a:r>
            <a:r>
              <a:rPr lang="ru-RU" sz="3200" b="1" dirty="0" smtClean="0">
                <a:latin typeface="Monotype Corsiva" panose="03010101010201010101" pitchFamily="66" charset="0"/>
              </a:rPr>
              <a:t>Май</a:t>
            </a:r>
            <a:r>
              <a:rPr lang="ru-RU" sz="3200" dirty="0" smtClean="0">
                <a:latin typeface="Monotype Corsiva" panose="03010101010201010101" pitchFamily="66" charset="0"/>
              </a:rPr>
              <a:t>-</a:t>
            </a:r>
            <a:r>
              <a:rPr lang="ru-RU" sz="3200" dirty="0" err="1" smtClean="0">
                <a:latin typeface="Monotype Corsiva" panose="03010101010201010101" pitchFamily="66" charset="0"/>
              </a:rPr>
              <a:t>травень</a:t>
            </a:r>
            <a:r>
              <a:rPr lang="ru-RU" sz="3200" dirty="0" smtClean="0">
                <a:latin typeface="Monotype Corsiva" panose="03010101010201010101" pitchFamily="66" charset="0"/>
              </a:rPr>
              <a:t>. </a:t>
            </a:r>
          </a:p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Весна-переходный сезон, когда заметно увеличение светового дня, повышение температуры.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 descr="1576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643050"/>
            <a:ext cx="3346451" cy="2509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7f75577536a5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28926" y="785794"/>
            <a:ext cx="3357586" cy="2686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f_1718881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29322" y="214289"/>
            <a:ext cx="3071834" cy="2500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13213_5771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43438" y="357166"/>
            <a:ext cx="3857644" cy="2893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 descr="71866883_1299790751_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3690916"/>
            <a:ext cx="3857652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357166"/>
            <a:ext cx="43919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Из-под снега появились, </a:t>
            </a:r>
            <a:br>
              <a:rPr lang="ru-RU" sz="3600" dirty="0"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>Солнцу, ветру удивились, </a:t>
            </a:r>
            <a:br>
              <a:rPr lang="ru-RU" sz="3600" dirty="0"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>Будто облако с небес </a:t>
            </a:r>
            <a:br>
              <a:rPr lang="ru-RU" sz="3600" dirty="0"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>Синевой окрасив лес. </a:t>
            </a:r>
            <a:endParaRPr lang="ru-RU" sz="3600" dirty="0" smtClean="0">
              <a:latin typeface="Monotype Corsiva" panose="03010101010201010101" pitchFamily="66" charset="0"/>
            </a:endParaRPr>
          </a:p>
          <a:p>
            <a:endParaRPr lang="ru-RU" sz="3600" dirty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Самыми первыми из под снега появляются подснежники, пролески.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286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Monotype Corsiva" panose="03010101010201010101" pitchFamily="66" charset="0"/>
              </a:rPr>
              <a:t>Март-Протальник</a:t>
            </a:r>
            <a:r>
              <a:rPr lang="ru-RU" sz="2800" dirty="0" smtClean="0">
                <a:latin typeface="Monotype Corsiva" panose="03010101010201010101" pitchFamily="66" charset="0"/>
              </a:rPr>
              <a:t>. Весна наступает, солнца прибавляет. Снежные завалы начинают таять от первых лучиков тепла. В проталинах появляются первые цветы - подснежники. И месяц получил имя - </a:t>
            </a:r>
            <a:r>
              <a:rPr lang="ru-RU" sz="2800" dirty="0" err="1" smtClean="0">
                <a:latin typeface="Monotype Corsiva" panose="03010101010201010101" pitchFamily="66" charset="0"/>
              </a:rPr>
              <a:t>Протальник</a:t>
            </a:r>
            <a:r>
              <a:rPr lang="ru-RU" sz="2800" dirty="0" smtClean="0">
                <a:latin typeface="Monotype Corsiva" panose="03010101010201010101" pitchFamily="66" charset="0"/>
              </a:rPr>
              <a:t>. Пора водить хороводы и весну красную встречать.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71405732_1298982083_springflowers_0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03648" y="2603934"/>
            <a:ext cx="6480720" cy="3705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364333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     </a:t>
            </a:r>
            <a:r>
              <a:rPr lang="ru-RU" sz="3000" dirty="0" smtClean="0">
                <a:latin typeface="Monotype Corsiva" panose="03010101010201010101" pitchFamily="66" charset="0"/>
              </a:rPr>
              <a:t>Весенним равноденствием считается 14 марта. Именно в этот день в каждый дом приходит весна. В старорусские времена с этого дня по календарю начинался год, на Руси встречали </a:t>
            </a:r>
            <a:r>
              <a:rPr lang="ru-RU" sz="3000" dirty="0" err="1" smtClean="0">
                <a:latin typeface="Monotype Corsiva" panose="03010101010201010101" pitchFamily="66" charset="0"/>
              </a:rPr>
              <a:t>новолетье</a:t>
            </a:r>
            <a:r>
              <a:rPr lang="ru-RU" sz="3000" dirty="0" smtClean="0">
                <a:latin typeface="Monotype Corsiva" panose="03010101010201010101" pitchFamily="66" charset="0"/>
              </a:rPr>
              <a:t>. Это уже потом год начали отсчитывать с сентября. </a:t>
            </a:r>
            <a:endParaRPr lang="ru-RU" sz="30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1301888255_de64b946d2e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43372" y="285728"/>
            <a:ext cx="4772025" cy="6357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3538" y="857232"/>
            <a:ext cx="32147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    </a:t>
            </a:r>
            <a:r>
              <a:rPr lang="ru-RU" sz="2800" dirty="0" smtClean="0">
                <a:latin typeface="Monotype Corsiva" panose="03010101010201010101" pitchFamily="66" charset="0"/>
              </a:rPr>
              <a:t>Во второй половине марта прилетают грачи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Многие художники запечатлели в своих картинах этот прекрасный момент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RooksBackOfSavrasov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4124" y="357166"/>
            <a:ext cx="4797973" cy="6251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Monotype Corsiva" panose="03010101010201010101" pitchFamily="66" charset="0"/>
              </a:rPr>
              <a:t>Апрель-Снегогон</a:t>
            </a:r>
            <a:r>
              <a:rPr lang="ru-RU" sz="2800" dirty="0" smtClean="0">
                <a:latin typeface="Monotype Corsiva" panose="03010101010201010101" pitchFamily="66" charset="0"/>
              </a:rPr>
              <a:t>. Потоком со всех склонов как хлынет вода. Гонит апрель снег прочь и зиму вместе с ним прогоняет, от того и "</a:t>
            </a:r>
            <a:r>
              <a:rPr lang="ru-RU" sz="2800" dirty="0" err="1" smtClean="0">
                <a:latin typeface="Monotype Corsiva" panose="03010101010201010101" pitchFamily="66" charset="0"/>
              </a:rPr>
              <a:t>Снегогоном</a:t>
            </a:r>
            <a:r>
              <a:rPr lang="ru-RU" sz="2800" dirty="0" smtClean="0">
                <a:latin typeface="Monotype Corsiva" panose="03010101010201010101" pitchFamily="66" charset="0"/>
              </a:rPr>
              <a:t>" прозвали. Оголяется темная и сырая земля, почва готовится к цветению, лес просыпается от пения птиц.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Весной_у_лесной_речки_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5620" y="2556410"/>
            <a:ext cx="4758341" cy="3938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254687140a64a7dc_c7bkqbcx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5008" y="2532497"/>
            <a:ext cx="2937897" cy="3896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392</TotalTime>
  <Words>494</Words>
  <Application>Microsoft Office PowerPoint</Application>
  <PresentationFormat>Экран (4:3)</PresentationFormat>
  <Paragraphs>62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130464luda</dc:creator>
  <cp:lastModifiedBy>Рустам</cp:lastModifiedBy>
  <cp:revision>42</cp:revision>
  <dcterms:created xsi:type="dcterms:W3CDTF">2012-03-08T17:16:41Z</dcterms:created>
  <dcterms:modified xsi:type="dcterms:W3CDTF">2024-04-30T08:44:30Z</dcterms:modified>
</cp:coreProperties>
</file>