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16"/>
  </p:notesMasterIdLst>
  <p:sldIdLst>
    <p:sldId id="310" r:id="rId2"/>
    <p:sldId id="304" r:id="rId3"/>
    <p:sldId id="278" r:id="rId4"/>
    <p:sldId id="287" r:id="rId5"/>
    <p:sldId id="281" r:id="rId6"/>
    <p:sldId id="305" r:id="rId7"/>
    <p:sldId id="306" r:id="rId8"/>
    <p:sldId id="307" r:id="rId9"/>
    <p:sldId id="273" r:id="rId10"/>
    <p:sldId id="268" r:id="rId11"/>
    <p:sldId id="282" r:id="rId12"/>
    <p:sldId id="308" r:id="rId13"/>
    <p:sldId id="29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45E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CD8D-DF8D-4C96-AD9A-71207DB0B993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C20-82F1-45B1-8468-6A1D3D647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2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95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7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29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0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4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0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7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7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3C8B-72A9-45BF-8D53-1ED9DA1EE4EC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92C85-31EE-4ECD-A231-B652A9BDA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897774"/>
            <a:ext cx="5602710" cy="1042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4976860" cy="1646302"/>
          </a:xfrm>
        </p:spPr>
        <p:txBody>
          <a:bodyPr/>
          <a:lstStyle/>
          <a:p>
            <a:r>
              <a:rPr lang="ru-RU" sz="2000" b="1" dirty="0">
                <a:latin typeface="Montserrat" panose="00000500000000000000" pitchFamily="50" charset="-52"/>
              </a:rPr>
              <a:t>«</a:t>
            </a:r>
            <a:r>
              <a:rPr lang="ru-RU" sz="3200" b="1" dirty="0">
                <a:latin typeface="Montserrat" panose="00000500000000000000" pitchFamily="50" charset="-52"/>
              </a:rPr>
              <a:t>Читаем и обсуждаем </a:t>
            </a:r>
            <a:br>
              <a:rPr lang="ru-RU" sz="3200" b="1" dirty="0">
                <a:latin typeface="Montserrat" panose="00000500000000000000" pitchFamily="50" charset="-52"/>
              </a:rPr>
            </a:br>
            <a:r>
              <a:rPr lang="ru-RU" sz="3200" b="1" dirty="0">
                <a:latin typeface="Montserrat" panose="00000500000000000000" pitchFamily="50" charset="-52"/>
              </a:rPr>
              <a:t>книги по возрастной </a:t>
            </a:r>
            <a:br>
              <a:rPr lang="ru-RU" sz="3200" b="1" dirty="0">
                <a:latin typeface="Montserrat" panose="00000500000000000000" pitchFamily="50" charset="-52"/>
              </a:rPr>
            </a:br>
            <a:r>
              <a:rPr lang="ru-RU" sz="3200" b="1" dirty="0">
                <a:latin typeface="Montserrat" panose="00000500000000000000" pitchFamily="50" charset="-52"/>
              </a:rPr>
              <a:t>психологии вместе»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1B42C3-FACC-378D-1B11-879215FCB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006">
            <a:off x="7225378" y="1071940"/>
            <a:ext cx="1756193" cy="23415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7EACA4BB-EF42-D1DE-1627-CA3A355F9847}"/>
              </a:ext>
            </a:extLst>
          </p:cNvPr>
          <p:cNvSpPr/>
          <p:nvPr/>
        </p:nvSpPr>
        <p:spPr>
          <a:xfrm>
            <a:off x="6242859" y="4181303"/>
            <a:ext cx="2801388" cy="2194560"/>
          </a:xfrm>
          <a:prstGeom prst="ellipse">
            <a:avLst/>
          </a:prstGeom>
          <a:solidFill>
            <a:srgbClr val="FE8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>Е. А. </a:t>
            </a: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50" charset="-52"/>
              </a:rPr>
              <a:t>Бурмистрова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</a:rPr>
            </a:br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  <a:t>Подростки. 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  <a:t>Как пережить 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  <a:t>пубертат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-52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8845" y="4516859"/>
            <a:ext cx="461356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latin typeface="Montserrat" panose="00000500000000000000" pitchFamily="50" charset="-52"/>
              </a:rPr>
              <a:t>Л. И. Чернявская</a:t>
            </a:r>
            <a:br>
              <a:rPr lang="ru-RU" sz="1600" b="1" dirty="0">
                <a:latin typeface="Montserrat" panose="00000500000000000000" pitchFamily="50" charset="-52"/>
              </a:rPr>
            </a:br>
            <a:r>
              <a:rPr lang="ru-RU" sz="1600" dirty="0">
                <a:latin typeface="Montserrat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r>
              <a:rPr lang="en-US" sz="1600" dirty="0">
                <a:latin typeface="Montserrat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Montserrat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Montserrat" panose="00000500000000000000" pitchFamily="50" charset="-52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Montserrat" panose="00000500000000000000" pitchFamily="50" charset="-52"/>
                <a:cs typeface="Times New Roman" panose="02020603050405020304" pitchFamily="18" charset="0"/>
              </a:rPr>
              <a:t>Основные </a:t>
            </a:r>
            <a:br>
              <a:rPr lang="ru-RU" sz="1600" dirty="0">
                <a:latin typeface="Montserrat" panose="00000500000000000000" pitchFamily="50" charset="-52"/>
                <a:cs typeface="Times New Roman" panose="02020603050405020304" pitchFamily="18" charset="0"/>
              </a:rPr>
            </a:br>
            <a:r>
              <a:rPr lang="ru-RU" sz="1600" dirty="0">
                <a:latin typeface="Montserrat" panose="00000500000000000000" pitchFamily="50" charset="-52"/>
                <a:cs typeface="Times New Roman" panose="02020603050405020304" pitchFamily="18" charset="0"/>
              </a:rPr>
              <a:t>типы конфликтов</a:t>
            </a:r>
            <a:r>
              <a:rPr lang="en-US" sz="1600" dirty="0">
                <a:latin typeface="Montserrat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tserrat" panose="00000500000000000000" pitchFamily="50" charset="-52"/>
                <a:cs typeface="Times New Roman" panose="02020603050405020304" pitchFamily="18" charset="0"/>
              </a:rPr>
              <a:t>с подростками</a:t>
            </a:r>
            <a:r>
              <a:rPr lang="en-US" dirty="0">
                <a:latin typeface="Montserrat" panose="00000500000000000000" pitchFamily="50" charset="-52"/>
                <a:cs typeface="Times New Roman" panose="02020603050405020304" pitchFamily="18" charset="0"/>
              </a:rPr>
              <a:t>»</a:t>
            </a:r>
            <a:endParaRPr lang="ru-RU" dirty="0"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140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9BBF4A-099D-77A4-D8DC-982EBA7E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66" y="544484"/>
            <a:ext cx="8768682" cy="6581722"/>
          </a:xfrm>
        </p:spPr>
        <p:txBody>
          <a:bodyPr>
            <a:normAutofit/>
          </a:bodyPr>
          <a:lstStyle/>
          <a:p>
            <a:endParaRPr lang="ru-RU" sz="2200" dirty="0" smtClean="0">
              <a:latin typeface="Montserrat" panose="00000500000000000000" pitchFamily="50" charset="-52"/>
            </a:endParaRPr>
          </a:p>
          <a:p>
            <a:r>
              <a:rPr lang="ru-RU" sz="2200" dirty="0">
                <a:latin typeface="Montserrat" panose="00000500000000000000" pitchFamily="50" charset="-52"/>
              </a:rPr>
              <a:t>	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Как понять, что это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просьба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о любви?</a:t>
            </a:r>
          </a:p>
          <a:p>
            <a:pPr algn="just"/>
            <a:r>
              <a:rPr lang="ru-RU" sz="2200" dirty="0">
                <a:latin typeface="Montserrat" panose="00000500000000000000" pitchFamily="50" charset="-52"/>
              </a:rPr>
              <a:t> </a:t>
            </a:r>
            <a:r>
              <a:rPr lang="ru-RU" sz="2200" dirty="0">
                <a:latin typeface="Calibri Light (Заголовки)"/>
              </a:rPr>
              <a:t>У ребенка, который по какой-то причине ведет себя пассивно-агрессивно, парадоксальным способом</a:t>
            </a:r>
            <a:r>
              <a:rPr lang="ru-RU" sz="2200" dirty="0" smtClean="0">
                <a:latin typeface="Calibri Light (Заголовки)"/>
              </a:rPr>
              <a:t>, </a:t>
            </a:r>
            <a:r>
              <a:rPr lang="ru-RU" sz="2200" dirty="0">
                <a:latin typeface="Calibri Light (Заголовки)"/>
              </a:rPr>
              <a:t>- несчастные глаза. Он может говорить страшные, странные слова, портить вещи, истерить, опаздывать в школу, забывать про обещания, но его глаза сконцентрированы на вас. </a:t>
            </a:r>
          </a:p>
          <a:p>
            <a:endParaRPr lang="ru-RU" sz="2200" dirty="0">
              <a:latin typeface="Montserrat" panose="00000500000000000000" pitchFamily="50" charset="-52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C7F72EF-7184-A818-7777-0E8A33180EF5}"/>
              </a:ext>
            </a:extLst>
          </p:cNvPr>
          <p:cNvGrpSpPr/>
          <p:nvPr/>
        </p:nvGrpSpPr>
        <p:grpSpPr>
          <a:xfrm>
            <a:off x="1002082" y="6326240"/>
            <a:ext cx="10511278" cy="253916"/>
            <a:chOff x="1002082" y="6326240"/>
            <a:chExt cx="10511278" cy="2539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5B6D1C-C2E2-EB59-5025-BE258FAC20DF}"/>
                </a:ext>
              </a:extLst>
            </p:cNvPr>
            <p:cNvSpPr txBox="1"/>
            <p:nvPr/>
          </p:nvSpPr>
          <p:spPr>
            <a:xfrm>
              <a:off x="8928998" y="6326240"/>
              <a:ext cx="25843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C5C5C5"/>
                  </a:solidFill>
                  <a:latin typeface="Montserrat" panose="00000500000000000000" pitchFamily="50" charset="-52"/>
                </a:rPr>
                <a:t>Возрастная психология. Вместе.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601377DB-36B4-74C2-1D19-28603934501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82" y="6463430"/>
              <a:ext cx="7859620" cy="0"/>
            </a:xfrm>
            <a:prstGeom prst="line">
              <a:avLst/>
            </a:prstGeom>
            <a:ln w="9525" cap="rnd">
              <a:solidFill>
                <a:srgbClr val="C5C5C5"/>
              </a:solidFill>
              <a:round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65" y="3835345"/>
            <a:ext cx="2314414" cy="1610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239" y="3877749"/>
            <a:ext cx="3760623" cy="22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D0EA-C4CD-A4B0-4B13-B67C1BFB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60" y="415636"/>
            <a:ext cx="10515600" cy="1255222"/>
          </a:xfrm>
        </p:spPr>
        <p:txBody>
          <a:bodyPr>
            <a:noAutofit/>
          </a:bodyPr>
          <a:lstStyle/>
          <a:p>
            <a:r>
              <a:rPr lang="ru-RU" b="1" dirty="0">
                <a:latin typeface="Montserrat" panose="00000500000000000000" pitchFamily="50" charset="-52"/>
              </a:rPr>
              <a:t>Как лучше реагировать на пассивно-агрессивное поведение подростка?</a:t>
            </a:r>
            <a:r>
              <a:rPr lang="ru-RU" sz="3600" b="1" dirty="0" smtClean="0">
                <a:latin typeface="Montserrat" panose="00000500000000000000" pitchFamily="50" charset="-52"/>
              </a:rPr>
              <a:t/>
            </a:r>
            <a:br>
              <a:rPr lang="ru-RU" sz="3600" b="1" dirty="0" smtClean="0">
                <a:latin typeface="Montserrat" panose="00000500000000000000" pitchFamily="50" charset="-52"/>
              </a:rPr>
            </a:br>
            <a:r>
              <a:rPr lang="ru-RU" sz="3600" b="1" dirty="0">
                <a:latin typeface="Montserrat" panose="00000500000000000000" pitchFamily="50" charset="-52"/>
              </a:rPr>
              <a:t/>
            </a:r>
            <a:br>
              <a:rPr lang="ru-RU" sz="3600" b="1" dirty="0">
                <a:latin typeface="Montserrat" panose="00000500000000000000" pitchFamily="50" charset="-52"/>
              </a:rPr>
            </a:br>
            <a:r>
              <a:rPr lang="ru-RU" sz="3600" b="1" dirty="0">
                <a:latin typeface="Montserrat" panose="00000500000000000000" pitchFamily="50" charset="-52"/>
              </a:rPr>
              <a:t/>
            </a:r>
            <a:br>
              <a:rPr lang="ru-RU" sz="3600" b="1" dirty="0">
                <a:latin typeface="Montserrat" panose="00000500000000000000" pitchFamily="50" charset="-52"/>
              </a:rPr>
            </a:br>
            <a:endParaRPr lang="ru-RU" sz="3600" b="1" dirty="0">
              <a:latin typeface="Montserrat" panose="00000500000000000000" pitchFamily="5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20E77-0C21-3193-833F-F48918C2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40" y="1454728"/>
            <a:ext cx="10515600" cy="4887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Montserrat" panose="00000500000000000000" pitchFamily="50" charset="-52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Пауза. Отсутствие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комментариев.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Я тебя люблю, ты мой ребенок. Даже если ты стащил деньги, ………., я все равно тебя люблю, но я должна подумать, что с этим делать». 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	Иногда это поведение идет вовнутрь (надрезы кожи).  Значит ребенок не может решить какую-то свою боль. В таких случаях вести себя нужно очень аккуратно и внимательно.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3.	Смотрите детские фото подростка!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4.	Смотреть на спящего подростка! Когда он спит, видно, что он действительно еще маленький!</a:t>
            </a:r>
          </a:p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5.	Научитесь ставить точку, старайтесь не продолжать конфликтовать внутри себя (Что я делаю не так? Что я упустила?). </a:t>
            </a:r>
          </a:p>
          <a:p>
            <a:endParaRPr lang="ru-RU" sz="2400" dirty="0">
              <a:latin typeface="Montserrat" panose="00000500000000000000" pitchFamily="50" charset="-52"/>
            </a:endParaRPr>
          </a:p>
          <a:p>
            <a:endParaRPr lang="ru-RU" sz="2400" dirty="0"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0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66345" y="894387"/>
            <a:ext cx="7767145" cy="1555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Что точно лучше не делать?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66345" y="2967333"/>
            <a:ext cx="8597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Категорически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нельзя сравнивать ребенка с друзьями и знакомыми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2.	Не говорить о любви неискренне. </a:t>
            </a:r>
          </a:p>
        </p:txBody>
      </p:sp>
    </p:spTree>
    <p:extLst>
      <p:ext uri="{BB962C8B-B14F-4D97-AF65-F5344CB8AC3E}">
        <p14:creationId xmlns:p14="http://schemas.microsoft.com/office/powerpoint/2010/main" val="128915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4F09-0273-EAC3-D33C-8FD387D5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567559"/>
            <a:ext cx="11036092" cy="71470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4. Конфликты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в которых виноват не он.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08456-9997-E0FC-F61E-6EC085A8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3" y="1282262"/>
            <a:ext cx="11036091" cy="55757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Часто</a:t>
            </a:r>
            <a:r>
              <a:rPr lang="ru-RU" sz="2000" dirty="0"/>
              <a:t>, когда у взрослых сложная ситуация, ребенок, чтобы спасти семью,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начинает </a:t>
            </a:r>
            <a:r>
              <a:rPr lang="ru-RU" sz="2000" dirty="0"/>
              <a:t>вести себя парадоксально (родители хотят развестись, ребенок </a:t>
            </a:r>
            <a:r>
              <a:rPr lang="ru-RU" sz="2000" dirty="0" smtClean="0"/>
              <a:t>ужасно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ведет себя в школе. Только когда они вместе идут в школу, они объединялись). </a:t>
            </a:r>
          </a:p>
          <a:p>
            <a:r>
              <a:rPr lang="ru-RU" sz="2000" dirty="0" smtClean="0"/>
              <a:t>Конфликты </a:t>
            </a:r>
            <a:r>
              <a:rPr lang="ru-RU" sz="2000" dirty="0"/>
              <a:t>этого типа возникают в периоды, когда у взрослых большие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трудности</a:t>
            </a:r>
            <a:r>
              <a:rPr lang="ru-RU" sz="2000" dirty="0"/>
              <a:t>, действительно серьезные проблемы. </a:t>
            </a:r>
          </a:p>
          <a:p>
            <a:endParaRPr lang="ru-RU" dirty="0"/>
          </a:p>
          <a:p>
            <a:r>
              <a:rPr lang="ru-RU" sz="2400" b="1" u="sng" dirty="0"/>
              <a:t>Что делать?</a:t>
            </a:r>
          </a:p>
          <a:p>
            <a:r>
              <a:rPr lang="ru-RU" sz="2000" dirty="0" smtClean="0"/>
              <a:t>Если </a:t>
            </a:r>
            <a:r>
              <a:rPr lang="ru-RU" sz="2000" dirty="0"/>
              <a:t>у родителей серьезные проблемы и в семье есть подросток, </a:t>
            </a:r>
            <a:r>
              <a:rPr lang="ru-RU" sz="2000" dirty="0" smtClean="0"/>
              <a:t>нужно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найти возможность поговорить с ним про это. Главное, объяснить подростку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что он в этом не виноват. </a:t>
            </a:r>
          </a:p>
          <a:p>
            <a:r>
              <a:rPr lang="ru-RU" sz="2000" dirty="0" smtClean="0"/>
              <a:t>Нужно </a:t>
            </a:r>
            <a:r>
              <a:rPr lang="ru-RU" sz="2000" dirty="0"/>
              <a:t>попытаться максимально наладить свою взрослую жизнь. </a:t>
            </a:r>
          </a:p>
          <a:p>
            <a:endParaRPr lang="ru-RU" sz="2000" dirty="0"/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FBEFCF-FBC3-2DEB-FF74-614637D025B5}"/>
              </a:ext>
            </a:extLst>
          </p:cNvPr>
          <p:cNvGrpSpPr/>
          <p:nvPr/>
        </p:nvGrpSpPr>
        <p:grpSpPr>
          <a:xfrm>
            <a:off x="1002082" y="6326240"/>
            <a:ext cx="10511278" cy="253916"/>
            <a:chOff x="1002082" y="6326240"/>
            <a:chExt cx="10511278" cy="2539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CE7B58-2378-9A93-FA52-F863E5D47CAD}"/>
                </a:ext>
              </a:extLst>
            </p:cNvPr>
            <p:cNvSpPr txBox="1"/>
            <p:nvPr/>
          </p:nvSpPr>
          <p:spPr>
            <a:xfrm>
              <a:off x="8928998" y="6326240"/>
              <a:ext cx="25843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C5C5C5"/>
                  </a:solidFill>
                  <a:latin typeface="Montserrat" panose="00000500000000000000" pitchFamily="50" charset="-52"/>
                </a:rPr>
                <a:t>Возрастная психология. Вместе.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BEB7122-2847-AD6A-4FA8-0D5EA74B805A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82" y="6463430"/>
              <a:ext cx="7859620" cy="0"/>
            </a:xfrm>
            <a:prstGeom prst="line">
              <a:avLst/>
            </a:prstGeom>
            <a:ln w="9525" cap="rnd">
              <a:solidFill>
                <a:srgbClr val="C5C5C5"/>
              </a:solidFill>
              <a:round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50E1F-0714-C569-3058-C8539881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40" y="71765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Три способа поговорить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с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подростком о сложном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 Light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24104-965A-073F-745D-1960DBFF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10" y="2322786"/>
            <a:ext cx="10668230" cy="3933957"/>
          </a:xfrm>
        </p:spPr>
        <p:txBody>
          <a:bodyPr>
            <a:normAutofit/>
          </a:bodyPr>
          <a:lstStyle/>
          <a:p>
            <a:r>
              <a:rPr lang="ru-RU" dirty="0"/>
              <a:t>1.	</a:t>
            </a:r>
            <a:r>
              <a:rPr lang="ru-RU" sz="2000" dirty="0"/>
              <a:t>При серьезных разговорах в семье не просто </a:t>
            </a:r>
            <a:r>
              <a:rPr lang="ru-RU" sz="2000" dirty="0" smtClean="0"/>
              <a:t>начинать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вываливать на ребенка то, что вы надумали, подготовили речь с конспектом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а спросить разрешения, когда удобнее поговорить. </a:t>
            </a:r>
          </a:p>
          <a:p>
            <a:r>
              <a:rPr lang="ru-RU" sz="2000" dirty="0"/>
              <a:t>2.	Способ «взять в рамку». Объяснить ребенку, что произошло, если </a:t>
            </a:r>
            <a:r>
              <a:rPr lang="ru-RU" sz="2000" dirty="0" smtClean="0"/>
              <a:t>он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стал свидетелем чего-то, что, возможно,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запустило </a:t>
            </a:r>
            <a:r>
              <a:rPr lang="ru-RU" sz="2000" dirty="0"/>
              <a:t>его </a:t>
            </a:r>
            <a:r>
              <a:rPr lang="ru-RU" sz="2000" dirty="0" smtClean="0"/>
              <a:t>тревогу </a:t>
            </a:r>
            <a:r>
              <a:rPr lang="ru-RU" sz="2000" dirty="0"/>
              <a:t>об отношениях в семье. </a:t>
            </a:r>
          </a:p>
          <a:p>
            <a:r>
              <a:rPr lang="ru-RU" sz="2000" dirty="0"/>
              <a:t>3.	Признать взрослость ребенка.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35" y="4182232"/>
            <a:ext cx="2350714" cy="23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5596" y="573579"/>
            <a:ext cx="5812440" cy="243675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90C226"/>
                </a:solidFill>
                <a:latin typeface="Calibri Light (Заголовки)"/>
              </a:rPr>
              <a:t>Основные типы конфликтов с подростками </a:t>
            </a:r>
            <a:br>
              <a:rPr lang="ru-RU" sz="3600" b="1" dirty="0">
                <a:solidFill>
                  <a:srgbClr val="90C226"/>
                </a:solidFill>
                <a:latin typeface="Calibri Light (Заголовки)"/>
              </a:rPr>
            </a:b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85657" y="5052578"/>
            <a:ext cx="2809701" cy="1021426"/>
          </a:xfrm>
          <a:prstGeom prst="wedgeRectCallout">
            <a:avLst>
              <a:gd name="adj1" fmla="val -30126"/>
              <a:gd name="adj2" fmla="val -10083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 Конфликты, в которых виноват не 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401355" y="3298437"/>
            <a:ext cx="2307909" cy="1065746"/>
          </a:xfrm>
          <a:prstGeom prst="wedgeRectCallout">
            <a:avLst>
              <a:gd name="adj1" fmla="val -59756"/>
              <a:gd name="adj2" fmla="val -9814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Кто главный?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155468" y="3426922"/>
            <a:ext cx="2161309" cy="1045117"/>
          </a:xfrm>
          <a:prstGeom prst="wedgeRectCallout">
            <a:avLst>
              <a:gd name="adj1" fmla="val 58617"/>
              <a:gd name="adj2" fmla="val -1018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Эмоциональная буря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Вектор Семейный бой изолированные векторные иллюстрации шар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18" y="2111433"/>
            <a:ext cx="3147496" cy="23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2302625" y="5052578"/>
            <a:ext cx="2638162" cy="1118063"/>
          </a:xfrm>
          <a:prstGeom prst="wedgeRectCallout">
            <a:avLst>
              <a:gd name="adj1" fmla="val 32771"/>
              <a:gd name="adj2" fmla="val -987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 Ощущение нелюбви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EF73-2508-0280-EA63-9A812F19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5" y="776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1. </a:t>
            </a:r>
            <a:r>
              <a:rPr lang="ru-RU" b="1" dirty="0" smtClean="0">
                <a:solidFill>
                  <a:schemeClr val="accent1"/>
                </a:solidFill>
                <a:latin typeface="Calibri Light (Заголовки)"/>
              </a:rPr>
              <a:t>Эмоциональная </a:t>
            </a:r>
            <a:r>
              <a:rPr lang="ru-RU" b="1" dirty="0">
                <a:solidFill>
                  <a:schemeClr val="accent1"/>
                </a:solidFill>
                <a:latin typeface="Calibri Light (Заголовки)"/>
              </a:rPr>
              <a:t>буря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3344D-A36A-A228-1D42-7E72F18D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41" y="1504604"/>
            <a:ext cx="10000145" cy="475579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ru-RU" sz="2000" b="1" dirty="0" smtClean="0">
                <a:latin typeface="Calibri Light (Заголовки)"/>
              </a:rPr>
              <a:t>Конфликт вызывают  мелкие поводы, и реакция в таких конфликтах связана с общей нестабильностью в семье или с личными переживаниями подростков.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Как вести себя родителям?</a:t>
            </a:r>
          </a:p>
          <a:p>
            <a:pPr marL="0" indent="0">
              <a:lnSpc>
                <a:spcPts val="2400"/>
              </a:lnSpc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ts val="2400"/>
              </a:lnSpc>
              <a:buNone/>
            </a:pPr>
            <a:endParaRPr lang="ru-RU" sz="2400" b="1" dirty="0" smtClean="0">
              <a:latin typeface="+mj-lt"/>
            </a:endParaRPr>
          </a:p>
          <a:p>
            <a:pPr marL="0" indent="0">
              <a:lnSpc>
                <a:spcPts val="2400"/>
              </a:lnSpc>
              <a:buNone/>
            </a:pPr>
            <a:endParaRPr lang="ru-RU" sz="2400" dirty="0"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31A7943-3478-7AEE-3797-A8B362817287}"/>
              </a:ext>
            </a:extLst>
          </p:cNvPr>
          <p:cNvGrpSpPr/>
          <p:nvPr/>
        </p:nvGrpSpPr>
        <p:grpSpPr>
          <a:xfrm>
            <a:off x="1002082" y="6326240"/>
            <a:ext cx="10511278" cy="253916"/>
            <a:chOff x="1002082" y="6326240"/>
            <a:chExt cx="10511278" cy="2539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E4102D-DC69-1ECA-AEFB-FD4BF91E3A60}"/>
                </a:ext>
              </a:extLst>
            </p:cNvPr>
            <p:cNvSpPr txBox="1"/>
            <p:nvPr/>
          </p:nvSpPr>
          <p:spPr>
            <a:xfrm>
              <a:off x="8928998" y="6326240"/>
              <a:ext cx="25843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C5C5C5"/>
                  </a:solidFill>
                  <a:latin typeface="Montserrat" panose="00000500000000000000" pitchFamily="50" charset="-52"/>
                </a:rPr>
                <a:t>Возрастная психология. Вместе.</a:t>
              </a: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FB33B0C-6DD4-452B-A67D-08803C43CF1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82" y="6463430"/>
              <a:ext cx="7859620" cy="0"/>
            </a:xfrm>
            <a:prstGeom prst="line">
              <a:avLst/>
            </a:prstGeom>
            <a:ln w="9525" cap="rnd">
              <a:solidFill>
                <a:srgbClr val="C5C5C5"/>
              </a:solidFill>
              <a:round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Овал 7"/>
          <p:cNvSpPr/>
          <p:nvPr/>
        </p:nvSpPr>
        <p:spPr>
          <a:xfrm>
            <a:off x="3557951" y="3112975"/>
            <a:ext cx="5345418" cy="7616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Техника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«Безопасный конфликт»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271272" y="3948945"/>
            <a:ext cx="222575" cy="25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31828" y="3995056"/>
            <a:ext cx="377612" cy="438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495221" y="3804040"/>
            <a:ext cx="491579" cy="377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19990" y="3992585"/>
            <a:ext cx="356203" cy="110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71981" y="3586866"/>
            <a:ext cx="2335089" cy="1058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Говорим только в нейтральное время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43646" y="4574990"/>
            <a:ext cx="2393925" cy="9929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говорим на эмоциях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11681" y="5261424"/>
            <a:ext cx="2744588" cy="8894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Ставим точку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011775" y="4289131"/>
            <a:ext cx="2594751" cy="906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Учитываем эмоциональный опыт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550846" y="3887134"/>
            <a:ext cx="2288102" cy="9399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Изучаем собственные триггеры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8237913" y="3873902"/>
            <a:ext cx="312933" cy="242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9162B-3FEA-0A23-96B0-CF4E78CE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4" y="356828"/>
            <a:ext cx="103345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2</a:t>
            </a:r>
            <a:r>
              <a:rPr lang="ru-RU" dirty="0" smtClean="0"/>
              <a:t>.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Кто главный?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</a:rPr>
              <a:t>(Кто решает? Кто командует? Кто взрослый?)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Calibri Light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04B95-0D69-12D9-DC31-5E094266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2" y="1825625"/>
            <a:ext cx="10334561" cy="4351338"/>
          </a:xfrm>
        </p:spPr>
        <p:txBody>
          <a:bodyPr>
            <a:normAutofit/>
          </a:bodyPr>
          <a:lstStyle/>
          <a:p>
            <a:pPr lvl="0"/>
            <a:endParaRPr lang="ru-RU" sz="2400" b="1" dirty="0" smtClean="0">
              <a:latin typeface="Calibri Light (Заголовки)"/>
            </a:endParaRPr>
          </a:p>
          <a:p>
            <a:pPr lvl="0"/>
            <a:endParaRPr lang="ru-RU" sz="2400" b="1" dirty="0" smtClean="0">
              <a:latin typeface="Calibri Light (Заголовки)"/>
            </a:endParaRPr>
          </a:p>
          <a:p>
            <a:pPr marL="0" lvl="0" indent="0">
              <a:buNone/>
            </a:pPr>
            <a:endParaRPr lang="ru-RU" sz="2400" b="1" dirty="0">
              <a:latin typeface="Calibri Light (Заголовки)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B693A4E-AC41-14FC-2F63-3761C3FB77B9}"/>
              </a:ext>
            </a:extLst>
          </p:cNvPr>
          <p:cNvGrpSpPr/>
          <p:nvPr/>
        </p:nvGrpSpPr>
        <p:grpSpPr>
          <a:xfrm>
            <a:off x="1002082" y="6326240"/>
            <a:ext cx="10511278" cy="253916"/>
            <a:chOff x="1002082" y="6326240"/>
            <a:chExt cx="10511278" cy="2539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39D35B-EBB9-9CA0-9B9B-6C329F289101}"/>
                </a:ext>
              </a:extLst>
            </p:cNvPr>
            <p:cNvSpPr txBox="1"/>
            <p:nvPr/>
          </p:nvSpPr>
          <p:spPr>
            <a:xfrm>
              <a:off x="8928998" y="6326240"/>
              <a:ext cx="25843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C5C5C5"/>
                  </a:solidFill>
                  <a:latin typeface="Montserrat" panose="00000500000000000000" pitchFamily="50" charset="-52"/>
                </a:rPr>
                <a:t>Возрастная психология. Вместе.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7D70035-B5F9-F694-79D0-6668DF40E2A1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82" y="6463430"/>
              <a:ext cx="7859620" cy="0"/>
            </a:xfrm>
            <a:prstGeom prst="line">
              <a:avLst/>
            </a:prstGeom>
            <a:ln w="9525" cap="rnd">
              <a:solidFill>
                <a:srgbClr val="C5C5C5"/>
              </a:solidFill>
              <a:round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Овал 5"/>
          <p:cNvSpPr/>
          <p:nvPr/>
        </p:nvSpPr>
        <p:spPr>
          <a:xfrm>
            <a:off x="4064925" y="2161309"/>
            <a:ext cx="3449780" cy="7123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Причины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438101" y="4504843"/>
            <a:ext cx="3998423" cy="1479665"/>
          </a:xfrm>
          <a:prstGeom prst="wedgeRectCallout">
            <a:avLst>
              <a:gd name="adj1" fmla="val -11434"/>
              <a:gd name="adj2" fmla="val -700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Следствие: несамостоятельность подростка продолжается, и на желание его поднять, мотивировать, стимулировать в итоге получаем сопротивление.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43352" y="3117273"/>
            <a:ext cx="39817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Полная выключенность родителей из воспитания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043352" y="4504843"/>
            <a:ext cx="3981797" cy="1479664"/>
          </a:xfrm>
          <a:prstGeom prst="wedgeRectCallout">
            <a:avLst>
              <a:gd name="adj1" fmla="val -14216"/>
              <a:gd name="adj2" fmla="val -6958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Тогда </a:t>
            </a:r>
            <a:r>
              <a:rPr lang="ru-RU" dirty="0">
                <a:solidFill>
                  <a:schemeClr val="tx1"/>
                </a:solidFill>
              </a:rPr>
              <a:t>проблемы с самостоятельностью возникают уже в тех случаях, когда самостоятельности слишком много.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38102" y="3117273"/>
            <a:ext cx="3998422" cy="9143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Родительская гиперопека. Заботы о ребенке больше, чем положено по возрасту.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79619" y="2752411"/>
            <a:ext cx="922714" cy="23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98574" y="2742814"/>
            <a:ext cx="1055718" cy="28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2274-B77C-E3F0-97B8-DC93DF96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2" y="498765"/>
            <a:ext cx="8645237" cy="123345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 (Заголовки)"/>
              </a:rPr>
              <a:t>При попытке разобраться в этих конфликтах необходимо понять, какой вы видите структуру вашей семьи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-52"/>
              </a:rPr>
              <a:t>. </a:t>
            </a:r>
            <a:r>
              <a:rPr lang="ru-RU" sz="2800" b="1" dirty="0">
                <a:latin typeface="Montserrat" panose="00000500000000000000" pitchFamily="50" charset="-52"/>
              </a:rPr>
              <a:t/>
            </a:r>
            <a:br>
              <a:rPr lang="ru-RU" sz="2800" b="1" dirty="0">
                <a:latin typeface="Montserrat" panose="00000500000000000000" pitchFamily="50" charset="-52"/>
              </a:rPr>
            </a:br>
            <a:endParaRPr lang="ru-RU" sz="2800" b="1" dirty="0">
              <a:latin typeface="Montserrat" panose="00000500000000000000" pitchFamily="50" charset="-52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D6593-64FF-E4AD-BF6B-E0E75EB6E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850" y="1732036"/>
            <a:ext cx="8902929" cy="60736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Calibri Light (Заголовки)"/>
              </a:rPr>
              <a:t>Ответив </a:t>
            </a:r>
            <a:r>
              <a:rPr lang="ru-RU" sz="2400" b="1" dirty="0">
                <a:solidFill>
                  <a:schemeClr val="accent1"/>
                </a:solidFill>
                <a:latin typeface="Calibri Light (Заголовки)"/>
              </a:rPr>
              <a:t>на данные вопросы, можно чуть лучше оценить, как устроена ваша семья. </a:t>
            </a:r>
          </a:p>
          <a:p>
            <a:pPr marL="0" indent="0">
              <a:buNone/>
            </a:pPr>
            <a:r>
              <a:rPr lang="ru-RU" sz="2400" b="1" dirty="0" smtClean="0">
                <a:latin typeface="Calibri Light (Заголовки)"/>
              </a:rPr>
              <a:t> </a:t>
            </a:r>
            <a:r>
              <a:rPr lang="ru-RU" sz="2400" b="1" dirty="0">
                <a:latin typeface="Calibri Light (Заголовки)"/>
              </a:rPr>
              <a:t>Чьи интересы в семье учитываются в первую очередь? </a:t>
            </a:r>
            <a:r>
              <a:rPr lang="ru-RU" sz="2400" b="1" dirty="0" smtClean="0">
                <a:latin typeface="Calibri Light (Заголовки)"/>
              </a:rPr>
              <a:t>    Кто </a:t>
            </a:r>
            <a:r>
              <a:rPr lang="ru-RU" sz="2400" b="1" dirty="0">
                <a:latin typeface="Calibri Light (Заголовки)"/>
              </a:rPr>
              <a:t>у вас в фокусе внимания?</a:t>
            </a:r>
          </a:p>
          <a:p>
            <a:pPr marL="0" indent="0">
              <a:buNone/>
            </a:pPr>
            <a:r>
              <a:rPr lang="ru-RU" sz="2400" b="1" dirty="0">
                <a:latin typeface="Calibri Light (Заголовки)"/>
              </a:rPr>
              <a:t> </a:t>
            </a:r>
            <a:r>
              <a:rPr lang="ru-RU" sz="2400" b="1" dirty="0" smtClean="0">
                <a:latin typeface="Calibri Light (Заголовки)"/>
              </a:rPr>
              <a:t>Есть </a:t>
            </a:r>
            <a:r>
              <a:rPr lang="ru-RU" sz="2400" b="1" dirty="0">
                <a:latin typeface="Calibri Light (Заголовки)"/>
              </a:rPr>
              <a:t>ли личная зона у вашего подростка?</a:t>
            </a:r>
          </a:p>
          <a:p>
            <a:pPr marL="0" indent="0">
              <a:buNone/>
            </a:pPr>
            <a:r>
              <a:rPr lang="ru-RU" sz="2400" b="1" dirty="0" smtClean="0">
                <a:latin typeface="Calibri Light (Заголовки)"/>
              </a:rPr>
              <a:t> </a:t>
            </a:r>
            <a:r>
              <a:rPr lang="ru-RU" sz="2400" b="1" dirty="0">
                <a:latin typeface="Calibri Light (Заголовки)"/>
              </a:rPr>
              <a:t>Есть ли личная зона у родителей?</a:t>
            </a:r>
          </a:p>
          <a:p>
            <a:pPr marL="0" indent="0">
              <a:buNone/>
            </a:pPr>
            <a:r>
              <a:rPr lang="ru-RU" sz="2400" b="1" dirty="0" smtClean="0">
                <a:latin typeface="Calibri Light (Заголовки)"/>
              </a:rPr>
              <a:t> Знает </a:t>
            </a:r>
            <a:r>
              <a:rPr lang="ru-RU" sz="2400" b="1" dirty="0">
                <a:latin typeface="Calibri Light (Заголовки)"/>
              </a:rPr>
              <a:t>ли ваш ребенок ваши предпочтения</a:t>
            </a:r>
            <a:r>
              <a:rPr lang="ru-RU" sz="2400" b="1" dirty="0" smtClean="0">
                <a:latin typeface="Calibri Light (Заголовки)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latin typeface="Calibri Light (Заголовки)"/>
              </a:rPr>
              <a:t>ваши </a:t>
            </a:r>
            <a:r>
              <a:rPr lang="ru-RU" sz="2400" b="1" dirty="0">
                <a:latin typeface="Calibri Light (Заголовки)"/>
              </a:rPr>
              <a:t>желания, мечты, надежды</a:t>
            </a:r>
            <a:r>
              <a:rPr lang="ru-RU" sz="2400" b="1" dirty="0" smtClean="0">
                <a:latin typeface="Calibri Light (Заголовки)"/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latin typeface="Calibri Light (Заголовки)"/>
              </a:rPr>
              <a:t>Или </a:t>
            </a:r>
            <a:r>
              <a:rPr lang="ru-RU" sz="2400" b="1" dirty="0">
                <a:latin typeface="Calibri Light (Заголовки)"/>
              </a:rPr>
              <a:t>он знает только свои желания?</a:t>
            </a:r>
          </a:p>
          <a:p>
            <a:pPr marL="0" indent="0">
              <a:buNone/>
            </a:pPr>
            <a:endParaRPr lang="ru-RU" sz="2200" dirty="0">
              <a:latin typeface="Montserrat" panose="00000500000000000000" pitchFamily="50" charset="-5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11D31C-DF57-9BDA-FE04-2C34FAF4C397}"/>
              </a:ext>
            </a:extLst>
          </p:cNvPr>
          <p:cNvGrpSpPr/>
          <p:nvPr/>
        </p:nvGrpSpPr>
        <p:grpSpPr>
          <a:xfrm>
            <a:off x="1002082" y="6326240"/>
            <a:ext cx="10511278" cy="253916"/>
            <a:chOff x="1002082" y="6326240"/>
            <a:chExt cx="10511278" cy="253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CA2EC1-FF3D-57AC-94EB-13F9A1562201}"/>
                </a:ext>
              </a:extLst>
            </p:cNvPr>
            <p:cNvSpPr txBox="1"/>
            <p:nvPr/>
          </p:nvSpPr>
          <p:spPr>
            <a:xfrm>
              <a:off x="8928998" y="6326240"/>
              <a:ext cx="25843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C5C5C5"/>
                  </a:solidFill>
                  <a:latin typeface="Montserrat" panose="00000500000000000000" pitchFamily="50" charset="-52"/>
                </a:rPr>
                <a:t>Возрастная психология. Вместе.</a:t>
              </a: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B62A7C1-0FAD-6C6F-BA68-4C28B0213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82" y="6463430"/>
              <a:ext cx="7859620" cy="0"/>
            </a:xfrm>
            <a:prstGeom prst="line">
              <a:avLst/>
            </a:prstGeom>
            <a:ln w="9525" cap="rnd">
              <a:solidFill>
                <a:srgbClr val="C5C5C5"/>
              </a:solidFill>
              <a:round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Стрелка вправо 8"/>
          <p:cNvSpPr/>
          <p:nvPr/>
        </p:nvSpPr>
        <p:spPr>
          <a:xfrm>
            <a:off x="619209" y="2793224"/>
            <a:ext cx="382641" cy="12115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9" y="3635118"/>
            <a:ext cx="402371" cy="140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9" y="4096910"/>
            <a:ext cx="402371" cy="140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3" y="4628631"/>
            <a:ext cx="402371" cy="140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497" y="3432456"/>
            <a:ext cx="2048198" cy="28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80655"/>
            <a:ext cx="7766936" cy="77308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 Light (Заголовки)"/>
              </a:rPr>
              <a:t>Как </a:t>
            </a:r>
            <a:r>
              <a:rPr lang="ru-RU" sz="3200" b="1" dirty="0">
                <a:solidFill>
                  <a:schemeClr val="accent2"/>
                </a:solidFill>
                <a:latin typeface="Calibri Light (Заголовки)"/>
              </a:rPr>
              <a:t>в вашей семье выражаются </a:t>
            </a:r>
            <a:r>
              <a:rPr lang="ru-RU" sz="3200" b="1" dirty="0" smtClean="0">
                <a:solidFill>
                  <a:schemeClr val="accent2"/>
                </a:solidFill>
                <a:latin typeface="Calibri Light (Заголовки)"/>
              </a:rPr>
              <a:t>просьбы? </a:t>
            </a:r>
            <a:endParaRPr lang="ru-RU" sz="3200" b="1" dirty="0">
              <a:solidFill>
                <a:schemeClr val="accent2"/>
              </a:solidFill>
              <a:latin typeface="Calibri Light (Заголовки)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6516" y="2693323"/>
            <a:ext cx="1546167" cy="876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или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5680997" y="2793079"/>
            <a:ext cx="2011683" cy="5486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3586943" y="2061558"/>
            <a:ext cx="1176250" cy="423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-облако 15"/>
          <p:cNvSpPr/>
          <p:nvPr/>
        </p:nvSpPr>
        <p:spPr>
          <a:xfrm>
            <a:off x="800102" y="2662153"/>
            <a:ext cx="5488476" cy="140069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Напрямую, о чем думаем?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4372495" y="4409901"/>
            <a:ext cx="5594465" cy="153369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Языком сожаления или обвинений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4409901"/>
            <a:ext cx="3491345" cy="22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207" y="3441469"/>
            <a:ext cx="8404168" cy="231093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Главный способ) Пауза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2.	Не надо запрещать, если полная ответственность за эти выборы лежит на ребенке </a:t>
            </a:r>
          </a:p>
        </p:txBody>
      </p:sp>
      <p:sp>
        <p:nvSpPr>
          <p:cNvPr id="4" name="Овал 3"/>
          <p:cNvSpPr/>
          <p:nvPr/>
        </p:nvSpPr>
        <p:spPr>
          <a:xfrm>
            <a:off x="908553" y="673331"/>
            <a:ext cx="4611099" cy="19618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«Я буду, и все!»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55" y="448888"/>
            <a:ext cx="3199022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515" y="3217025"/>
            <a:ext cx="8042488" cy="193070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 мне все равно» - это завуалированная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просьба о помощи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нежелание показать свою уязвимость.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Если вы услышали «А мне все равно», значит где-то ребенок давлением на него, может быть неосознанным, доведен до ручки.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Очень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важно с ним не спорить и не объяснять: «Нет, тебе не все равно».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7067" y="673331"/>
            <a:ext cx="7636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делать при конфликтах из-за денег или других «заявках»?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8741" y="1720734"/>
            <a:ext cx="8188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Иногда</a:t>
            </a:r>
            <a:r>
              <a:rPr lang="ru-RU" sz="2400" dirty="0"/>
              <a:t>, когда родитель не идет навстречу, однозначно отказывается, у ребенка формируется универсальная защита «А мне все равно».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36024" y="3383279"/>
            <a:ext cx="4954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10" y="4394853"/>
            <a:ext cx="518205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6" y="5341701"/>
            <a:ext cx="51820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1BF9E-AE70-171D-95C6-2F5AED1B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58" y="399011"/>
            <a:ext cx="7572437" cy="1280160"/>
          </a:xfrm>
        </p:spPr>
        <p:txBody>
          <a:bodyPr>
            <a:no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SimSun" panose="02010600030101010101" pitchFamily="2" charset="-122"/>
              </a:rPr>
              <a:t>3.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 Light (Заголовки)"/>
                <a:ea typeface="SimSun" panose="02010600030101010101" pitchFamily="2" charset="-122"/>
              </a:rPr>
              <a:t>Ощущение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 Light (Заголовки)"/>
                <a:ea typeface="SimSun" panose="02010600030101010101" pitchFamily="2" charset="-122"/>
              </a:rPr>
              <a:t>нелюбви.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 Light (Заголовки)"/>
                <a:ea typeface="SimSun" panose="02010600030101010101" pitchFamily="2" charset="-122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Calibri Light (Заголовки)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00661-A414-3CC9-8F93-AA13E8DB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400" y="1413928"/>
            <a:ext cx="8862508" cy="471331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Как 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ведут себя подростки, когда думают, </a:t>
            </a: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что 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вы их не любите? </a:t>
            </a:r>
          </a:p>
          <a:p>
            <a:pPr marL="0" indent="0">
              <a:buNone/>
            </a:pPr>
            <a:r>
              <a:rPr lang="ru-RU" sz="2900" dirty="0">
                <a:latin typeface="Montserrat" panose="00000500000000000000" pitchFamily="50" charset="-52"/>
              </a:rPr>
              <a:t>  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Родители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начинают сравнивать детей не в их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пользу, 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   подростки начинают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совершать странные поступки, провокации во вред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себе («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пассивно-агрессивное поведение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»).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-52"/>
              </a:rPr>
              <a:t>      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-52"/>
            </a:endParaRPr>
          </a:p>
          <a:p>
            <a:pPr marL="0" indent="0">
              <a:buNone/>
            </a:pPr>
            <a:endParaRPr lang="ru-RU" sz="2200" dirty="0">
              <a:latin typeface="Montserrat" panose="00000500000000000000" pitchFamily="50" charset="-52"/>
            </a:endParaRPr>
          </a:p>
          <a:p>
            <a:pPr marL="0" indent="0">
              <a:buNone/>
            </a:pPr>
            <a:endParaRPr lang="ru-RU" sz="2200" dirty="0" smtClean="0">
              <a:latin typeface="Montserrat" panose="00000500000000000000" pitchFamily="50" charset="-52"/>
            </a:endParaRPr>
          </a:p>
          <a:p>
            <a:pPr marL="0" indent="0">
              <a:buNone/>
            </a:pPr>
            <a:endParaRPr lang="ru-RU" sz="2200" dirty="0" smtClean="0">
              <a:latin typeface="Montserrat" panose="00000500000000000000" pitchFamily="50" charset="-52"/>
            </a:endParaRPr>
          </a:p>
          <a:p>
            <a:pPr marL="0" indent="0">
              <a:buNone/>
            </a:pPr>
            <a:endParaRPr lang="ru-RU" sz="2200" dirty="0">
              <a:latin typeface="Montserrat" panose="00000500000000000000" pitchFamily="50" charset="-52"/>
            </a:endParaRPr>
          </a:p>
          <a:p>
            <a:pPr marL="0" indent="0" algn="just">
              <a:buNone/>
            </a:pPr>
            <a:r>
              <a:rPr lang="ru-RU" sz="4600" b="1" dirty="0" smtClean="0">
                <a:latin typeface="Montserrat" panose="00000500000000000000" pitchFamily="50" charset="-52"/>
              </a:rPr>
              <a:t>Ловушка</a:t>
            </a:r>
            <a:r>
              <a:rPr lang="ru-RU" sz="4600" b="1" dirty="0">
                <a:latin typeface="Montserrat" panose="00000500000000000000" pitchFamily="50" charset="-52"/>
              </a:rPr>
              <a:t>!</a:t>
            </a:r>
            <a:r>
              <a:rPr lang="ru-RU" sz="2200" dirty="0">
                <a:latin typeface="Montserrat" panose="00000500000000000000" pitchFamily="50" charset="-52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Чем больше ребенок проявляет пассивно-агрессивное поведение, тем больше вы его отвергаете, отталкиваете, пытаетесь «построить».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tserrat" panose="00000500000000000000" pitchFamily="50" charset="-52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итоге он еще больше чувствует себя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-52"/>
              </a:rPr>
              <a:t>несчастным!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50" charset="-52"/>
            </a:endParaRPr>
          </a:p>
          <a:p>
            <a:pPr marL="0" indent="0" algn="just">
              <a:buNone/>
            </a:pPr>
            <a:endParaRPr lang="ru-RU" sz="29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50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C52BDB4-BEF7-3E98-A058-8FF35862DE54}"/>
              </a:ext>
            </a:extLst>
          </p:cNvPr>
          <p:cNvSpPr txBox="1">
            <a:spLocks/>
          </p:cNvSpPr>
          <p:nvPr/>
        </p:nvSpPr>
        <p:spPr>
          <a:xfrm rot="10800000" flipV="1">
            <a:off x="8723772" y="829499"/>
            <a:ext cx="2994813" cy="144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E845E"/>
              </a:solidFill>
              <a:latin typeface="Montserrat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22" y="2452777"/>
            <a:ext cx="865704" cy="19846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15368" y="3424845"/>
            <a:ext cx="3556384" cy="9810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Снаружи</a:t>
            </a:r>
            <a:r>
              <a:rPr lang="ru-RU" dirty="0">
                <a:solidFill>
                  <a:schemeClr val="tx1"/>
                </a:solidFill>
              </a:rPr>
              <a:t> подросток страшный, он </a:t>
            </a:r>
            <a:r>
              <a:rPr lang="ru-RU" dirty="0" smtClean="0">
                <a:solidFill>
                  <a:schemeClr val="tx1"/>
                </a:solidFill>
              </a:rPr>
              <a:t>сопротивляется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10748" y="3424845"/>
            <a:ext cx="3394874" cy="9810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Внутри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него полное ощущение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отверженности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5400000">
            <a:off x="5264865" y="3279468"/>
            <a:ext cx="484632" cy="12718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6" y="2725641"/>
            <a:ext cx="865707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</TotalTime>
  <Words>654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Calibri Light (Заголовки)</vt:lpstr>
      <vt:lpstr>Montserrat</vt:lpstr>
      <vt:lpstr>Times New Roman</vt:lpstr>
      <vt:lpstr>Trebuchet MS</vt:lpstr>
      <vt:lpstr>Wingdings 3</vt:lpstr>
      <vt:lpstr>Аспект</vt:lpstr>
      <vt:lpstr>«Читаем и обсуждаем  книги по возрастной  психологии вместе»</vt:lpstr>
      <vt:lpstr>Основные типы конфликтов с подростками  </vt:lpstr>
      <vt:lpstr>1. Эмоциональная буря</vt:lpstr>
      <vt:lpstr> 2. Кто главный?  (Кто решает? Кто командует? Кто взрослый?)</vt:lpstr>
      <vt:lpstr>При попытке разобраться в этих конфликтах необходимо понять, какой вы видите структуру вашей семьи.  </vt:lpstr>
      <vt:lpstr>Как в вашей семье выражаются просьбы? </vt:lpstr>
      <vt:lpstr>Презентация PowerPoint</vt:lpstr>
      <vt:lpstr>Презентация PowerPoint</vt:lpstr>
      <vt:lpstr> 3. Ощущение нелюбви. </vt:lpstr>
      <vt:lpstr>Презентация PowerPoint</vt:lpstr>
      <vt:lpstr>Как лучше реагировать на пассивно-агрессивное поведение подростка?   </vt:lpstr>
      <vt:lpstr>Презентация PowerPoint</vt:lpstr>
      <vt:lpstr>4. Конфликты, в которых виноват не он.  </vt:lpstr>
      <vt:lpstr>Три способа поговорить с  подростком о сложном.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 И ГОРМОНЫ</dc:title>
  <dc:creator>Павел Строков</dc:creator>
  <cp:lastModifiedBy>home</cp:lastModifiedBy>
  <cp:revision>87</cp:revision>
  <dcterms:created xsi:type="dcterms:W3CDTF">2023-11-28T06:43:39Z</dcterms:created>
  <dcterms:modified xsi:type="dcterms:W3CDTF">2024-05-03T13:32:01Z</dcterms:modified>
</cp:coreProperties>
</file>