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57" r:id="rId2"/>
    <p:sldId id="258" r:id="rId3"/>
    <p:sldId id="260" r:id="rId4"/>
    <p:sldId id="261" r:id="rId5"/>
    <p:sldId id="262" r:id="rId6"/>
    <p:sldId id="310" r:id="rId7"/>
    <p:sldId id="263" r:id="rId8"/>
    <p:sldId id="305" r:id="rId9"/>
    <p:sldId id="306" r:id="rId10"/>
    <p:sldId id="307" r:id="rId11"/>
    <p:sldId id="311" r:id="rId12"/>
    <p:sldId id="309" r:id="rId13"/>
    <p:sldId id="277" r:id="rId14"/>
    <p:sldId id="268" r:id="rId15"/>
  </p:sldIdLst>
  <p:sldSz cx="9906000" cy="6858000" type="A4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648"/>
  </p:normalViewPr>
  <p:slideViewPr>
    <p:cSldViewPr snapToGrid="0" snapToObjects="1">
      <p:cViewPr varScale="1">
        <p:scale>
          <a:sx n="94" d="100"/>
          <a:sy n="94" d="100"/>
        </p:scale>
        <p:origin x="-90" y="-47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001D8F7-B016-47A9-8149-99DFEAEEEE1C}" type="datetimeFigureOut">
              <a:rPr lang="ru-RU"/>
              <a:pPr>
                <a:defRPr/>
              </a:pPr>
              <a:t>18.04.2024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62BFF19-AC00-4EB0-B6D5-390B798DE3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7" indent="0" algn="ctr">
              <a:buNone/>
              <a:defRPr sz="2000"/>
            </a:lvl2pPr>
            <a:lvl3pPr marL="914395" indent="0" algn="ctr">
              <a:buNone/>
              <a:defRPr sz="1800"/>
            </a:lvl3pPr>
            <a:lvl4pPr marL="1371592" indent="0" algn="ctr">
              <a:buNone/>
              <a:defRPr sz="1600"/>
            </a:lvl4pPr>
            <a:lvl5pPr marL="1828789" indent="0" algn="ctr">
              <a:buNone/>
              <a:defRPr sz="1600"/>
            </a:lvl5pPr>
            <a:lvl6pPr marL="2285987" indent="0" algn="ctr">
              <a:buNone/>
              <a:defRPr sz="1600"/>
            </a:lvl6pPr>
            <a:lvl7pPr marL="2743184" indent="0" algn="ctr">
              <a:buNone/>
              <a:defRPr sz="1600"/>
            </a:lvl7pPr>
            <a:lvl8pPr marL="3200381" indent="0" algn="ctr">
              <a:buNone/>
              <a:defRPr sz="1600"/>
            </a:lvl8pPr>
            <a:lvl9pPr marL="365757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92B5F-B97C-481D-A5CD-BCB6275259FF}" type="datetimeFigureOut">
              <a:rPr lang="ru-RU"/>
              <a:pPr>
                <a:defRPr/>
              </a:pPr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EF799-CBCF-43F7-BBB7-F3DEC2E03A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FEBB3-350F-494F-BD7C-70CE82F9BBB3}" type="datetimeFigureOut">
              <a:rPr lang="ru-RU"/>
              <a:pPr>
                <a:defRPr/>
              </a:pPr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96DD1-F3EE-48FE-BF73-69B4FA93E8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4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40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6E05C-703B-4A1D-940D-0ADE2FE883E8}" type="datetimeFigureOut">
              <a:rPr lang="ru-RU"/>
              <a:pPr>
                <a:defRPr/>
              </a:pPr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DCA4F-E8F6-4887-8EEB-36699312D9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15A79-8C49-47FF-B93C-C74B19820B7E}" type="datetimeFigureOut">
              <a:rPr lang="ru-RU"/>
              <a:pPr>
                <a:defRPr/>
              </a:pPr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75C77-300B-4D18-8E82-F4598FB56D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1" y="1709744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1" y="4589469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9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9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B01D8-A9AF-49D1-8030-DD1631132EB6}" type="datetimeFigureOut">
              <a:rPr lang="ru-RU"/>
              <a:pPr>
                <a:defRPr/>
              </a:pPr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C0457-E546-430D-B841-20E4F34CCC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5630C-C3BF-4D10-A662-737D76F1D580}" type="datetimeFigureOut">
              <a:rPr lang="ru-RU"/>
              <a:pPr>
                <a:defRPr/>
              </a:pPr>
              <a:t>18.04.2024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144F5-67F8-403E-A65E-61B24052BA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0" y="365129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7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4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7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4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DA9EF-38FB-444C-8266-70687EDE6764}" type="datetimeFigureOut">
              <a:rPr lang="ru-RU"/>
              <a:pPr>
                <a:defRPr/>
              </a:pPr>
              <a:t>18.04.2024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A14FF-4719-4A40-93F0-741269948C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6F75D-12CB-464D-B1CC-76BC9EBC7F56}" type="datetimeFigureOut">
              <a:rPr lang="ru-RU"/>
              <a:pPr>
                <a:defRPr/>
              </a:pPr>
              <a:t>18.04.2024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19E77-651A-4C28-9095-138D39D12C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01DC5-15C8-4F90-A1B7-1FE45C80ECC5}" type="datetimeFigureOut">
              <a:rPr lang="ru-RU"/>
              <a:pPr>
                <a:defRPr/>
              </a:pPr>
              <a:t>18.04.2024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D6C0E-86BF-4AA6-8EE9-F6BE5D123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0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31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30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7" indent="0">
              <a:buNone/>
              <a:defRPr sz="1400"/>
            </a:lvl2pPr>
            <a:lvl3pPr marL="914395" indent="0">
              <a:buNone/>
              <a:defRPr sz="1200"/>
            </a:lvl3pPr>
            <a:lvl4pPr marL="1371592" indent="0">
              <a:buNone/>
              <a:defRPr sz="1000"/>
            </a:lvl4pPr>
            <a:lvl5pPr marL="1828789" indent="0">
              <a:buNone/>
              <a:defRPr sz="1000"/>
            </a:lvl5pPr>
            <a:lvl6pPr marL="2285987" indent="0">
              <a:buNone/>
              <a:defRPr sz="1000"/>
            </a:lvl6pPr>
            <a:lvl7pPr marL="2743184" indent="0">
              <a:buNone/>
              <a:defRPr sz="1000"/>
            </a:lvl7pPr>
            <a:lvl8pPr marL="3200381" indent="0">
              <a:buNone/>
              <a:defRPr sz="1000"/>
            </a:lvl8pPr>
            <a:lvl9pPr marL="365757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F1612-C274-4F18-A59F-5983D14CA417}" type="datetimeFigureOut">
              <a:rPr lang="ru-RU"/>
              <a:pPr>
                <a:defRPr/>
              </a:pPr>
              <a:t>18.04.2024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D67BD-E9EB-4760-AB1D-67FA5B660F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0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31"/>
            <a:ext cx="5014913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97" indent="0">
              <a:buNone/>
              <a:defRPr sz="2800"/>
            </a:lvl2pPr>
            <a:lvl3pPr marL="914395" indent="0">
              <a:buNone/>
              <a:defRPr sz="2400"/>
            </a:lvl3pPr>
            <a:lvl4pPr marL="1371592" indent="0">
              <a:buNone/>
              <a:defRPr sz="2000"/>
            </a:lvl4pPr>
            <a:lvl5pPr marL="1828789" indent="0">
              <a:buNone/>
              <a:defRPr sz="2000"/>
            </a:lvl5pPr>
            <a:lvl6pPr marL="2285987" indent="0">
              <a:buNone/>
              <a:defRPr sz="2000"/>
            </a:lvl6pPr>
            <a:lvl7pPr marL="2743184" indent="0">
              <a:buNone/>
              <a:defRPr sz="2000"/>
            </a:lvl7pPr>
            <a:lvl8pPr marL="3200381" indent="0">
              <a:buNone/>
              <a:defRPr sz="2000"/>
            </a:lvl8pPr>
            <a:lvl9pPr marL="3657579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30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7" indent="0">
              <a:buNone/>
              <a:defRPr sz="1400"/>
            </a:lvl2pPr>
            <a:lvl3pPr marL="914395" indent="0">
              <a:buNone/>
              <a:defRPr sz="1200"/>
            </a:lvl3pPr>
            <a:lvl4pPr marL="1371592" indent="0">
              <a:buNone/>
              <a:defRPr sz="1000"/>
            </a:lvl4pPr>
            <a:lvl5pPr marL="1828789" indent="0">
              <a:buNone/>
              <a:defRPr sz="1000"/>
            </a:lvl5pPr>
            <a:lvl6pPr marL="2285987" indent="0">
              <a:buNone/>
              <a:defRPr sz="1000"/>
            </a:lvl6pPr>
            <a:lvl7pPr marL="2743184" indent="0">
              <a:buNone/>
              <a:defRPr sz="1000"/>
            </a:lvl7pPr>
            <a:lvl8pPr marL="3200381" indent="0">
              <a:buNone/>
              <a:defRPr sz="1000"/>
            </a:lvl8pPr>
            <a:lvl9pPr marL="365757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3D712-EBBB-4A88-AEB7-418B17966F50}" type="datetimeFigureOut">
              <a:rPr lang="ru-RU"/>
              <a:pPr>
                <a:defRPr/>
              </a:pPr>
              <a:t>18.04.2024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C439F-85E2-4AB9-8D1F-6FC06C3B86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8103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1038" y="1825625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F937835-95CB-446A-A425-3592288FE47E}" type="datetimeFigureOut">
              <a:rPr lang="ru-RU"/>
              <a:pPr>
                <a:defRPr/>
              </a:pPr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89D583-6600-46DD-960B-E45FC346CB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85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3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80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77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7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2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7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4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1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>
            <a:extLst>
              <a:ext uri="{FF2B5EF4-FFF2-40B4-BE49-F238E27FC236}"/>
            </a:extLst>
          </p:cNvPr>
          <p:cNvSpPr/>
          <p:nvPr/>
        </p:nvSpPr>
        <p:spPr>
          <a:xfrm>
            <a:off x="1211263" y="2362200"/>
            <a:ext cx="7483475" cy="21336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339" name="TextBox 6"/>
          <p:cNvSpPr txBox="1">
            <a:spLocks noChangeArrowheads="1"/>
          </p:cNvSpPr>
          <p:nvPr/>
        </p:nvSpPr>
        <p:spPr bwMode="auto">
          <a:xfrm>
            <a:off x="1211263" y="2351088"/>
            <a:ext cx="758190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algn="ctr">
              <a:lnSpc>
                <a:spcPct val="150000"/>
              </a:lnSpc>
            </a:pPr>
            <a:r>
              <a:rPr lang="ru-RU" sz="2800" b="1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Проект</a:t>
            </a:r>
          </a:p>
          <a:p>
            <a:pPr marL="34925" algn="ctr">
              <a:lnSpc>
                <a:spcPct val="150000"/>
              </a:lnSpc>
            </a:pPr>
            <a:r>
              <a:rPr lang="ru-RU" sz="3200" b="1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«МЫ – БУДУЩИЕ </a:t>
            </a:r>
          </a:p>
          <a:p>
            <a:pPr marL="34925" algn="ctr">
              <a:lnSpc>
                <a:spcPct val="150000"/>
              </a:lnSpc>
            </a:pPr>
            <a:r>
              <a:rPr lang="ru-RU" sz="3200" b="1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ЖЕЛЕЗНОДОРОЖНИКИ»</a:t>
            </a:r>
            <a:endParaRPr lang="ru-RU" sz="3200" b="1">
              <a:solidFill>
                <a:schemeClr val="accent1"/>
              </a:solidFill>
              <a:latin typeface="Gabriola"/>
              <a:cs typeface="Times New Roman" pitchFamily="18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457200" y="442913"/>
            <a:ext cx="8970963" cy="5972175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5800725" y="4943475"/>
            <a:ext cx="3444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ru-RU">
                <a:solidFill>
                  <a:schemeClr val="accent2"/>
                </a:solidFill>
              </a:rPr>
              <a:t>Подготовила:</a:t>
            </a:r>
          </a:p>
          <a:p>
            <a:pPr defTabSz="914400"/>
            <a:r>
              <a:rPr lang="ru-RU">
                <a:solidFill>
                  <a:schemeClr val="accent2"/>
                </a:solidFill>
              </a:rPr>
              <a:t>Воспитатель: Аксенова О.С</a:t>
            </a:r>
            <a:r>
              <a:rPr lang="ru-RU"/>
              <a:t>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457200" y="442913"/>
            <a:ext cx="8970963" cy="279082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55" name="TextBox 9"/>
          <p:cNvSpPr txBox="1">
            <a:spLocks noChangeArrowheads="1"/>
          </p:cNvSpPr>
          <p:nvPr/>
        </p:nvSpPr>
        <p:spPr bwMode="auto">
          <a:xfrm>
            <a:off x="804863" y="511175"/>
            <a:ext cx="799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algn="just">
              <a:spcAft>
                <a:spcPts val="1000"/>
              </a:spcAft>
            </a:pPr>
            <a:r>
              <a:rPr lang="ru-RU" sz="2400" b="1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Основной этап: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/>
            </a:extLst>
          </p:cNvPr>
          <p:cNvSpPr/>
          <p:nvPr/>
        </p:nvSpPr>
        <p:spPr>
          <a:xfrm>
            <a:off x="795338" y="1066800"/>
            <a:ext cx="8294687" cy="19478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925" algn="r">
              <a:lnSpc>
                <a:spcPct val="150000"/>
              </a:lnSpc>
              <a:defRPr/>
            </a:pPr>
            <a:r>
              <a:rPr lang="ru-RU">
                <a:solidFill>
                  <a:schemeClr val="accent1"/>
                </a:solidFill>
                <a:cs typeface="Times New Roman" pitchFamily="18" charset="0"/>
              </a:rPr>
              <a:t>Занятие «Кто работает на железной дороге?».</a:t>
            </a:r>
          </a:p>
          <a:p>
            <a:pPr marL="34925" algn="r">
              <a:lnSpc>
                <a:spcPct val="150000"/>
              </a:lnSpc>
              <a:defRPr/>
            </a:pPr>
            <a:r>
              <a:rPr lang="ru-RU">
                <a:solidFill>
                  <a:schemeClr val="accent1"/>
                </a:solidFill>
                <a:cs typeface="Times New Roman" pitchFamily="18" charset="0"/>
              </a:rPr>
              <a:t>Просмотр слайд – шоу «Детям о профессии </a:t>
            </a:r>
            <a:br>
              <a:rPr lang="ru-RU">
                <a:solidFill>
                  <a:schemeClr val="accent1"/>
                </a:solidFill>
                <a:cs typeface="Times New Roman" pitchFamily="18" charset="0"/>
              </a:rPr>
            </a:br>
            <a:r>
              <a:rPr lang="ru-RU">
                <a:solidFill>
                  <a:schemeClr val="accent1"/>
                </a:solidFill>
                <a:cs typeface="Times New Roman" pitchFamily="18" charset="0"/>
              </a:rPr>
              <a:t>работника железной дороги». </a:t>
            </a:r>
          </a:p>
          <a:p>
            <a:pPr marL="34925" algn="r">
              <a:lnSpc>
                <a:spcPct val="150000"/>
              </a:lnSpc>
              <a:defRPr/>
            </a:pPr>
            <a:r>
              <a:rPr lang="ru-RU">
                <a:solidFill>
                  <a:srgbClr val="C00000"/>
                </a:solidFill>
                <a:cs typeface="Times New Roman" pitchFamily="18" charset="0"/>
              </a:rPr>
              <a:t>Создание с родителями поделок «Вагончики для поезда».</a:t>
            </a:r>
            <a:endParaRPr lang="ru-RU">
              <a:solidFill>
                <a:schemeClr val="accent1"/>
              </a:solidFill>
            </a:endParaRPr>
          </a:p>
        </p:txBody>
      </p:sp>
      <p:sp>
        <p:nvSpPr>
          <p:cNvPr id="23557" name="TextBox 2"/>
          <p:cNvSpPr txBox="1">
            <a:spLocks noChangeArrowheads="1"/>
          </p:cNvSpPr>
          <p:nvPr/>
        </p:nvSpPr>
        <p:spPr bwMode="auto">
          <a:xfrm>
            <a:off x="1077913" y="1531938"/>
            <a:ext cx="928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FF0000"/>
                </a:solidFill>
                <a:latin typeface="Impact" pitchFamily="34" charset="0"/>
              </a:rPr>
              <a:t>3 день</a:t>
            </a:r>
          </a:p>
        </p:txBody>
      </p:sp>
      <p:sp>
        <p:nvSpPr>
          <p:cNvPr id="11" name="Прямоугольник 10">
            <a:extLst>
              <a:ext uri="{FF2B5EF4-FFF2-40B4-BE49-F238E27FC236}"/>
            </a:extLst>
          </p:cNvPr>
          <p:cNvSpPr/>
          <p:nvPr/>
        </p:nvSpPr>
        <p:spPr>
          <a:xfrm>
            <a:off x="457200" y="3429000"/>
            <a:ext cx="4084638" cy="32337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/>
                </a:solidFill>
              </a:rPr>
              <a:t>фото</a:t>
            </a:r>
          </a:p>
        </p:txBody>
      </p:sp>
      <p:sp>
        <p:nvSpPr>
          <p:cNvPr id="13" name="Прямоугольник 12">
            <a:extLst>
              <a:ext uri="{FF2B5EF4-FFF2-40B4-BE49-F238E27FC236}"/>
            </a:extLst>
          </p:cNvPr>
          <p:cNvSpPr/>
          <p:nvPr/>
        </p:nvSpPr>
        <p:spPr>
          <a:xfrm>
            <a:off x="5151438" y="3429000"/>
            <a:ext cx="4276725" cy="32337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/>
                </a:solidFill>
              </a:rPr>
              <a:t>фото</a:t>
            </a:r>
          </a:p>
        </p:txBody>
      </p:sp>
      <p:pic>
        <p:nvPicPr>
          <p:cNvPr id="23560" name="Picture 9" descr="17133566074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H="1" flipV="1">
            <a:off x="5151438" y="3429000"/>
            <a:ext cx="4276725" cy="323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10" descr="171333551869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429000"/>
            <a:ext cx="4084638" cy="323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457200" y="442913"/>
            <a:ext cx="8970963" cy="279082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579" name="TextBox 9"/>
          <p:cNvSpPr txBox="1">
            <a:spLocks noChangeArrowheads="1"/>
          </p:cNvSpPr>
          <p:nvPr/>
        </p:nvSpPr>
        <p:spPr bwMode="auto">
          <a:xfrm>
            <a:off x="804863" y="511175"/>
            <a:ext cx="799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algn="just">
              <a:spcAft>
                <a:spcPts val="1000"/>
              </a:spcAft>
            </a:pPr>
            <a:r>
              <a:rPr lang="ru-RU" sz="2400" b="1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Основной этап: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/>
            </a:extLst>
          </p:cNvPr>
          <p:cNvSpPr/>
          <p:nvPr/>
        </p:nvSpPr>
        <p:spPr>
          <a:xfrm>
            <a:off x="795338" y="1066800"/>
            <a:ext cx="8294687" cy="19478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925" algn="r">
              <a:lnSpc>
                <a:spcPct val="150000"/>
              </a:lnSpc>
              <a:defRPr/>
            </a:pPr>
            <a:r>
              <a:rPr lang="ru-RU">
                <a:solidFill>
                  <a:schemeClr val="accent1"/>
                </a:solidFill>
                <a:cs typeface="Times New Roman" pitchFamily="18" charset="0"/>
              </a:rPr>
              <a:t>Дидактическая игра «Одень куклу» (ж/д форма)</a:t>
            </a:r>
          </a:p>
          <a:p>
            <a:pPr marL="34925" algn="r">
              <a:lnSpc>
                <a:spcPct val="150000"/>
              </a:lnSpc>
              <a:defRPr/>
            </a:pPr>
            <a:r>
              <a:rPr lang="ru-RU">
                <a:solidFill>
                  <a:schemeClr val="accent1"/>
                </a:solidFill>
                <a:cs typeface="Times New Roman" pitchFamily="18" charset="0"/>
              </a:rPr>
              <a:t>Рисование по замыслу «На железной дороге» </a:t>
            </a:r>
          </a:p>
          <a:p>
            <a:pPr marL="34925" algn="r">
              <a:lnSpc>
                <a:spcPct val="150000"/>
              </a:lnSpc>
              <a:defRPr/>
            </a:pPr>
            <a:endParaRPr lang="ru-RU">
              <a:solidFill>
                <a:srgbClr val="C00000"/>
              </a:solidFill>
              <a:cs typeface="Times New Roman" pitchFamily="18" charset="0"/>
            </a:endParaRPr>
          </a:p>
          <a:p>
            <a:pPr marL="34925" algn="r">
              <a:lnSpc>
                <a:spcPct val="150000"/>
              </a:lnSpc>
              <a:defRPr/>
            </a:pPr>
            <a:r>
              <a:rPr lang="ru-RU">
                <a:solidFill>
                  <a:srgbClr val="C00000"/>
                </a:solidFill>
                <a:cs typeface="Times New Roman" pitchFamily="18" charset="0"/>
              </a:rPr>
              <a:t>Создание с родителями поделок «Вагончики для поезда».</a:t>
            </a:r>
            <a:endParaRPr lang="ru-RU">
              <a:solidFill>
                <a:schemeClr val="accent1"/>
              </a:solidFill>
            </a:endParaRPr>
          </a:p>
        </p:txBody>
      </p:sp>
      <p:sp>
        <p:nvSpPr>
          <p:cNvPr id="24581" name="TextBox 2"/>
          <p:cNvSpPr txBox="1">
            <a:spLocks noChangeArrowheads="1"/>
          </p:cNvSpPr>
          <p:nvPr/>
        </p:nvSpPr>
        <p:spPr bwMode="auto">
          <a:xfrm>
            <a:off x="1077913" y="1531938"/>
            <a:ext cx="928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FF0000"/>
                </a:solidFill>
                <a:latin typeface="Impact" pitchFamily="34" charset="0"/>
              </a:rPr>
              <a:t>4 день</a:t>
            </a:r>
          </a:p>
        </p:txBody>
      </p:sp>
      <p:sp>
        <p:nvSpPr>
          <p:cNvPr id="11" name="Прямоугольник 10">
            <a:extLst>
              <a:ext uri="{FF2B5EF4-FFF2-40B4-BE49-F238E27FC236}"/>
            </a:extLst>
          </p:cNvPr>
          <p:cNvSpPr/>
          <p:nvPr/>
        </p:nvSpPr>
        <p:spPr>
          <a:xfrm>
            <a:off x="265113" y="3429000"/>
            <a:ext cx="4387850" cy="32337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/>
                </a:solidFill>
              </a:rPr>
              <a:t>фото</a:t>
            </a:r>
          </a:p>
        </p:txBody>
      </p:sp>
      <p:sp>
        <p:nvSpPr>
          <p:cNvPr id="13" name="Прямоугольник 12">
            <a:extLst>
              <a:ext uri="{FF2B5EF4-FFF2-40B4-BE49-F238E27FC236}"/>
            </a:extLst>
          </p:cNvPr>
          <p:cNvSpPr/>
          <p:nvPr/>
        </p:nvSpPr>
        <p:spPr>
          <a:xfrm>
            <a:off x="5322888" y="3781425"/>
            <a:ext cx="4105275" cy="28813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/>
                </a:solidFill>
              </a:rPr>
              <a:t>фото</a:t>
            </a:r>
          </a:p>
        </p:txBody>
      </p:sp>
      <p:pic>
        <p:nvPicPr>
          <p:cNvPr id="24584" name="Picture 9" descr="IMG_20240416_162903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113" y="3429000"/>
            <a:ext cx="4387850" cy="323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10" descr="171333551868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 flipH="1" flipV="1">
            <a:off x="5322888" y="3429000"/>
            <a:ext cx="4105275" cy="323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457200" y="442913"/>
            <a:ext cx="8970963" cy="279082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603" name="TextBox 9"/>
          <p:cNvSpPr txBox="1">
            <a:spLocks noChangeArrowheads="1"/>
          </p:cNvSpPr>
          <p:nvPr/>
        </p:nvSpPr>
        <p:spPr bwMode="auto">
          <a:xfrm>
            <a:off x="804863" y="511175"/>
            <a:ext cx="799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algn="just">
              <a:spcAft>
                <a:spcPts val="1000"/>
              </a:spcAft>
            </a:pPr>
            <a:r>
              <a:rPr lang="ru-RU" sz="2400" b="1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Основной этап: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/>
            </a:extLst>
          </p:cNvPr>
          <p:cNvSpPr/>
          <p:nvPr/>
        </p:nvSpPr>
        <p:spPr>
          <a:xfrm>
            <a:off x="795338" y="1066800"/>
            <a:ext cx="8294687" cy="19478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925" algn="r">
              <a:lnSpc>
                <a:spcPct val="150000"/>
              </a:lnSpc>
              <a:spcAft>
                <a:spcPts val="1000"/>
              </a:spcAft>
              <a:defRPr/>
            </a:pPr>
            <a:r>
              <a:rPr lang="ru-RU">
                <a:solidFill>
                  <a:schemeClr val="accent1"/>
                </a:solidFill>
                <a:ea typeface="Arial" charset="0"/>
                <a:cs typeface="Times New Roman" pitchFamily="18" charset="0"/>
              </a:rPr>
              <a:t>Беседа «Правила безопасности детей на железной дороге».</a:t>
            </a:r>
          </a:p>
          <a:p>
            <a:pPr marL="34925" algn="r">
              <a:lnSpc>
                <a:spcPct val="150000"/>
              </a:lnSpc>
              <a:spcAft>
                <a:spcPts val="1000"/>
              </a:spcAft>
              <a:defRPr/>
            </a:pPr>
            <a:r>
              <a:rPr lang="ru-RU">
                <a:solidFill>
                  <a:schemeClr val="accent1"/>
                </a:solidFill>
                <a:ea typeface="Arial" charset="0"/>
                <a:cs typeface="Times New Roman" pitchFamily="18" charset="0"/>
              </a:rPr>
              <a:t>Работа над созданием макета железной дороги. </a:t>
            </a:r>
          </a:p>
          <a:p>
            <a:pPr marL="34925" algn="r">
              <a:lnSpc>
                <a:spcPct val="150000"/>
              </a:lnSpc>
              <a:spcAft>
                <a:spcPts val="1000"/>
              </a:spcAft>
              <a:defRPr/>
            </a:pPr>
            <a:r>
              <a:rPr lang="ru-RU">
                <a:solidFill>
                  <a:srgbClr val="C00000"/>
                </a:solidFill>
                <a:ea typeface="Arial" charset="0"/>
                <a:cs typeface="Times New Roman" pitchFamily="18" charset="0"/>
              </a:rPr>
              <a:t>Рекомендовать закрепить с детьми знания о безопасности на железной дороге. </a:t>
            </a:r>
          </a:p>
        </p:txBody>
      </p:sp>
      <p:sp>
        <p:nvSpPr>
          <p:cNvPr id="25605" name="TextBox 2"/>
          <p:cNvSpPr txBox="1">
            <a:spLocks noChangeArrowheads="1"/>
          </p:cNvSpPr>
          <p:nvPr/>
        </p:nvSpPr>
        <p:spPr bwMode="auto">
          <a:xfrm>
            <a:off x="1077913" y="1531938"/>
            <a:ext cx="930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FF0000"/>
                </a:solidFill>
                <a:latin typeface="Impact" pitchFamily="34" charset="0"/>
              </a:rPr>
              <a:t>5 день</a:t>
            </a:r>
          </a:p>
        </p:txBody>
      </p:sp>
      <p:sp>
        <p:nvSpPr>
          <p:cNvPr id="11" name="Прямоугольник 10">
            <a:extLst>
              <a:ext uri="{FF2B5EF4-FFF2-40B4-BE49-F238E27FC236}"/>
            </a:extLst>
          </p:cNvPr>
          <p:cNvSpPr/>
          <p:nvPr/>
        </p:nvSpPr>
        <p:spPr>
          <a:xfrm>
            <a:off x="457200" y="3429000"/>
            <a:ext cx="3992563" cy="32337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/>
                </a:solidFill>
              </a:rPr>
              <a:t>фото</a:t>
            </a:r>
          </a:p>
        </p:txBody>
      </p:sp>
      <p:sp>
        <p:nvSpPr>
          <p:cNvPr id="13" name="Прямоугольник 12">
            <a:extLst>
              <a:ext uri="{FF2B5EF4-FFF2-40B4-BE49-F238E27FC236}"/>
            </a:extLst>
          </p:cNvPr>
          <p:cNvSpPr/>
          <p:nvPr/>
        </p:nvSpPr>
        <p:spPr>
          <a:xfrm>
            <a:off x="5495925" y="3429000"/>
            <a:ext cx="3932238" cy="32337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/>
                </a:solidFill>
              </a:rPr>
              <a:t>фото</a:t>
            </a:r>
          </a:p>
        </p:txBody>
      </p:sp>
      <p:sp>
        <p:nvSpPr>
          <p:cNvPr id="25608" name="AutoShape 9" descr="i?r=BDHElZJBPNKGuFyY-akIDfgnsQjbvjpioNXjRk3PSIFYhswtPFenx_Q3WRhW6wYBZKI"/>
          <p:cNvSpPr>
            <a:spLocks noChangeAspect="1" noChangeArrowheads="1"/>
          </p:cNvSpPr>
          <p:nvPr/>
        </p:nvSpPr>
        <p:spPr bwMode="auto">
          <a:xfrm>
            <a:off x="144463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09" name="AutoShape 11" descr="i?r=BDHElZJBPNKGuFyY-akIDfgnsQjbvjpioNXjRk3PSIFYhswtPFenx_Q3WRhW6wYBZKI"/>
          <p:cNvSpPr>
            <a:spLocks noChangeAspect="1" noChangeArrowheads="1"/>
          </p:cNvSpPr>
          <p:nvPr/>
        </p:nvSpPr>
        <p:spPr bwMode="auto">
          <a:xfrm>
            <a:off x="144463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5611" name="Picture 14" descr="1713335518682 (1)"/>
          <p:cNvPicPr>
            <a:picLocks noChangeAspect="1" noChangeArrowheads="1"/>
          </p:cNvPicPr>
          <p:nvPr/>
        </p:nvPicPr>
        <p:blipFill>
          <a:blip r:embed="rId3"/>
          <a:srcRect l="1744" t="693" r="616" b="554"/>
          <a:stretch>
            <a:fillRect/>
          </a:stretch>
        </p:blipFill>
        <p:spPr bwMode="auto">
          <a:xfrm>
            <a:off x="457200" y="3429000"/>
            <a:ext cx="3992563" cy="323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3" name="Picture 13" descr="IMG-20240416-WA0054 (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5925" y="3429000"/>
            <a:ext cx="3932238" cy="323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Box 6"/>
          <p:cNvSpPr txBox="1">
            <a:spLocks noChangeArrowheads="1"/>
          </p:cNvSpPr>
          <p:nvPr/>
        </p:nvSpPr>
        <p:spPr bwMode="auto">
          <a:xfrm>
            <a:off x="227013" y="2114550"/>
            <a:ext cx="8970962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indent="449263" algn="ctr"/>
            <a:r>
              <a:rPr lang="ru-RU" sz="4000">
                <a:solidFill>
                  <a:srgbClr val="0070C0"/>
                </a:solidFill>
                <a:latin typeface="Gabriola"/>
                <a:cs typeface="Times New Roman" pitchFamily="18" charset="0"/>
              </a:rPr>
              <a:t>Проект</a:t>
            </a:r>
          </a:p>
          <a:p>
            <a:pPr marL="34925" indent="449263" algn="ctr"/>
            <a:r>
              <a:rPr lang="ru-RU" sz="5400">
                <a:solidFill>
                  <a:srgbClr val="0070C0"/>
                </a:solidFill>
                <a:latin typeface="Gabriola"/>
                <a:cs typeface="Times New Roman" pitchFamily="18" charset="0"/>
              </a:rPr>
              <a:t>«Мои первые стихи А. Барто»</a:t>
            </a:r>
            <a:endParaRPr lang="ru-RU" sz="5400">
              <a:latin typeface="Gabriola"/>
              <a:cs typeface="Times New Roman" pitchFamily="18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457200" y="442913"/>
            <a:ext cx="8970963" cy="597217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628" name="TextBox 12"/>
          <p:cNvSpPr txBox="1">
            <a:spLocks noChangeArrowheads="1"/>
          </p:cNvSpPr>
          <p:nvPr/>
        </p:nvSpPr>
        <p:spPr bwMode="auto">
          <a:xfrm>
            <a:off x="957263" y="720725"/>
            <a:ext cx="7991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algn="just">
              <a:spcAft>
                <a:spcPts val="1000"/>
              </a:spcAft>
            </a:pPr>
            <a:r>
              <a:rPr lang="ru-RU" sz="2400" b="1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Заключительный этап:</a:t>
            </a:r>
          </a:p>
        </p:txBody>
      </p:sp>
      <p:sp>
        <p:nvSpPr>
          <p:cNvPr id="26629" name="TextBox 2"/>
          <p:cNvSpPr txBox="1">
            <a:spLocks noChangeArrowheads="1"/>
          </p:cNvSpPr>
          <p:nvPr/>
        </p:nvSpPr>
        <p:spPr bwMode="auto">
          <a:xfrm>
            <a:off x="957263" y="1177925"/>
            <a:ext cx="8132762" cy="333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7825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ru-RU" sz="200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Презентация продуктов: макет железной дороги, альбом «Словарь будущего железнодорожника».</a:t>
            </a:r>
          </a:p>
          <a:p>
            <a:pPr marL="377825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ru-RU" sz="200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Проведение итогового мероприятия: «Хочу ли я работать на железной дороге?». </a:t>
            </a:r>
          </a:p>
          <a:p>
            <a:pPr marL="377825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ru-RU" sz="200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Подведение итогов.</a:t>
            </a:r>
          </a:p>
          <a:p>
            <a:pPr marL="377825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ru-RU" sz="200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Самоанализ результатов, составление планов на будущее. </a:t>
            </a:r>
          </a:p>
          <a:p>
            <a:pPr marL="377825" indent="-342900" algn="just">
              <a:lnSpc>
                <a:spcPct val="150000"/>
              </a:lnSpc>
              <a:buFont typeface="Arial" charset="0"/>
              <a:buChar char="•"/>
            </a:pPr>
            <a:endParaRPr lang="ru-RU" sz="2200">
              <a:solidFill>
                <a:schemeClr val="accent1"/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26631" name="Picture 13" descr="1713338589175"/>
          <p:cNvPicPr>
            <a:picLocks noChangeAspect="1" noChangeArrowheads="1"/>
          </p:cNvPicPr>
          <p:nvPr/>
        </p:nvPicPr>
        <p:blipFill>
          <a:blip r:embed="rId3"/>
          <a:srcRect l="468" t="882" r="468" b="705"/>
          <a:stretch>
            <a:fillRect/>
          </a:stretch>
        </p:blipFill>
        <p:spPr bwMode="auto">
          <a:xfrm rot="10800000" flipH="1" flipV="1">
            <a:off x="2611438" y="3932238"/>
            <a:ext cx="406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466725" y="2706688"/>
            <a:ext cx="8972550" cy="123031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651" name="TextBox 10"/>
          <p:cNvSpPr txBox="1">
            <a:spLocks noChangeArrowheads="1"/>
          </p:cNvSpPr>
          <p:nvPr/>
        </p:nvSpPr>
        <p:spPr bwMode="auto">
          <a:xfrm>
            <a:off x="804863" y="2921000"/>
            <a:ext cx="82962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algn="ctr">
              <a:spcAft>
                <a:spcPts val="1000"/>
              </a:spcAft>
            </a:pPr>
            <a:r>
              <a:rPr lang="ru-RU" sz="5400" b="1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extBox 6"/>
          <p:cNvSpPr txBox="1">
            <a:spLocks noChangeArrowheads="1"/>
          </p:cNvSpPr>
          <p:nvPr/>
        </p:nvSpPr>
        <p:spPr bwMode="auto">
          <a:xfrm>
            <a:off x="227013" y="2114550"/>
            <a:ext cx="8970962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indent="449263" algn="ctr"/>
            <a:r>
              <a:rPr lang="ru-RU" sz="400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Проект</a:t>
            </a:r>
          </a:p>
          <a:p>
            <a:pPr marL="34925" indent="449263" algn="ctr"/>
            <a:r>
              <a:rPr lang="ru-RU" sz="540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«Мои первые стихи А. Барто»</a:t>
            </a:r>
            <a:endParaRPr lang="ru-RU" sz="54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457200" y="442913"/>
            <a:ext cx="8970963" cy="597217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364" name="TextBox 9"/>
          <p:cNvSpPr txBox="1">
            <a:spLocks noChangeArrowheads="1"/>
          </p:cNvSpPr>
          <p:nvPr/>
        </p:nvSpPr>
        <p:spPr bwMode="auto">
          <a:xfrm>
            <a:off x="1046163" y="1511300"/>
            <a:ext cx="7793037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algn="just">
              <a:lnSpc>
                <a:spcPct val="150000"/>
              </a:lnSpc>
            </a:pPr>
            <a:r>
              <a:rPr lang="ru-RU" sz="2400" b="1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Тема: </a:t>
            </a:r>
            <a:r>
              <a:rPr lang="ru-RU" sz="240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«Мы – будущие железнодорожники».</a:t>
            </a:r>
          </a:p>
          <a:p>
            <a:pPr marL="34925" algn="just">
              <a:lnSpc>
                <a:spcPct val="150000"/>
              </a:lnSpc>
            </a:pPr>
            <a:r>
              <a:rPr lang="ru-RU" sz="2400" b="1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Период реализации: </a:t>
            </a:r>
            <a:r>
              <a:rPr lang="ru-RU" sz="240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1 неделя.</a:t>
            </a:r>
          </a:p>
          <a:p>
            <a:pPr marL="34925" algn="just">
              <a:lnSpc>
                <a:spcPct val="150000"/>
              </a:lnSpc>
            </a:pPr>
            <a:r>
              <a:rPr lang="ru-RU" sz="2400" b="1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Возрастная категория: </a:t>
            </a:r>
            <a:r>
              <a:rPr lang="ru-RU" sz="240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6-7 лет.</a:t>
            </a:r>
          </a:p>
          <a:p>
            <a:pPr marL="34925" algn="just">
              <a:lnSpc>
                <a:spcPct val="150000"/>
              </a:lnSpc>
            </a:pPr>
            <a:r>
              <a:rPr lang="ru-RU" sz="2400" b="1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Тип проекта: </a:t>
            </a:r>
            <a:r>
              <a:rPr lang="ru-RU" sz="240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практико-ориентированный.</a:t>
            </a:r>
          </a:p>
          <a:p>
            <a:pPr marL="34925" algn="just">
              <a:lnSpc>
                <a:spcPct val="150000"/>
              </a:lnSpc>
            </a:pPr>
            <a:r>
              <a:rPr lang="ru-RU" sz="2400" b="1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Участники: </a:t>
            </a:r>
            <a:r>
              <a:rPr lang="ru-RU" sz="240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дети подготовительной группы, педагогический коллектив группы, родители.</a:t>
            </a:r>
          </a:p>
          <a:p>
            <a:pPr marL="34925" algn="just">
              <a:lnSpc>
                <a:spcPct val="150000"/>
              </a:lnSpc>
            </a:pPr>
            <a:r>
              <a:rPr lang="ru-RU" sz="2400" b="1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Продукты: </a:t>
            </a:r>
            <a:r>
              <a:rPr lang="ru-RU" sz="240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макет железной дороги, альбом «Словарь будущего железнодорожника». </a:t>
            </a:r>
          </a:p>
        </p:txBody>
      </p:sp>
      <p:sp>
        <p:nvSpPr>
          <p:cNvPr id="15365" name="TextBox 10"/>
          <p:cNvSpPr txBox="1">
            <a:spLocks noChangeArrowheads="1"/>
          </p:cNvSpPr>
          <p:nvPr/>
        </p:nvSpPr>
        <p:spPr bwMode="auto">
          <a:xfrm>
            <a:off x="2474913" y="655638"/>
            <a:ext cx="49561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algn="ctr">
              <a:spcAft>
                <a:spcPts val="1000"/>
              </a:spcAft>
            </a:pPr>
            <a:r>
              <a:rPr lang="ru-RU" sz="3200" b="1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Паспорт</a:t>
            </a:r>
            <a:endParaRPr lang="ru-RU" sz="3200">
              <a:solidFill>
                <a:schemeClr val="accent1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Box 6"/>
          <p:cNvSpPr txBox="1">
            <a:spLocks noChangeArrowheads="1"/>
          </p:cNvSpPr>
          <p:nvPr/>
        </p:nvSpPr>
        <p:spPr bwMode="auto">
          <a:xfrm>
            <a:off x="227013" y="2114550"/>
            <a:ext cx="8970962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indent="449263" algn="ctr"/>
            <a:r>
              <a:rPr lang="ru-RU" sz="400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Проект</a:t>
            </a:r>
          </a:p>
          <a:p>
            <a:pPr marL="34925" indent="449263" algn="ctr"/>
            <a:r>
              <a:rPr lang="ru-RU" sz="540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«Мои первые стихи А. Барто»</a:t>
            </a:r>
            <a:endParaRPr lang="ru-RU" sz="54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457200" y="442913"/>
            <a:ext cx="8970963" cy="597217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698500" y="1371600"/>
            <a:ext cx="8488363" cy="464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algn="ctr">
              <a:lnSpc>
                <a:spcPct val="120000"/>
              </a:lnSpc>
            </a:pPr>
            <a:r>
              <a:rPr lang="ru-RU" sz="200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В наши дни активно развивается и внедряется в практику идея ранней профориентации детей дошкольного возраста. Деятельность по ознакомлению дошкольников с миром профессий взрослых является важным условием социализации личности и её гражданского становления. </a:t>
            </a:r>
          </a:p>
          <a:p>
            <a:pPr marL="34925" algn="ctr">
              <a:lnSpc>
                <a:spcPct val="120000"/>
              </a:lnSpc>
            </a:pPr>
            <a:r>
              <a:rPr lang="ru-RU" sz="200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На современном рынке труда постоянно происходят изменения, влекущие за собой появление все новых и новых профессий. Конечно, необходимо учитывать и регион проживания. </a:t>
            </a:r>
          </a:p>
          <a:p>
            <a:pPr marL="34925" algn="ctr">
              <a:lnSpc>
                <a:spcPct val="120000"/>
              </a:lnSpc>
            </a:pPr>
            <a:endParaRPr lang="ru-RU" sz="800">
              <a:solidFill>
                <a:schemeClr val="accent1"/>
              </a:solidFill>
              <a:latin typeface="Calibri" pitchFamily="34" charset="0"/>
              <a:cs typeface="Times New Roman" pitchFamily="18" charset="0"/>
            </a:endParaRPr>
          </a:p>
          <a:p>
            <a:pPr marL="34925" algn="ctr">
              <a:lnSpc>
                <a:spcPct val="120000"/>
              </a:lnSpc>
            </a:pPr>
            <a:endParaRPr lang="ru-RU" sz="2000">
              <a:solidFill>
                <a:schemeClr val="accent1"/>
              </a:solidFill>
              <a:latin typeface="Calibri" pitchFamily="34" charset="0"/>
              <a:cs typeface="Times New Roman" pitchFamily="18" charset="0"/>
            </a:endParaRPr>
          </a:p>
          <a:p>
            <a:pPr marL="34925" algn="ctr">
              <a:lnSpc>
                <a:spcPct val="120000"/>
              </a:lnSpc>
            </a:pPr>
            <a:r>
              <a:rPr lang="ru-RU" sz="2000" b="1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Проблема: </a:t>
            </a:r>
            <a:r>
              <a:rPr lang="ru-RU" sz="200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До сих пор профориентационная работа среди дошкольников было направлением новым и в недостаточной степени изученным. С введением ФОП ДО работа в этом направлении должна вестись планомерно и систематически. . </a:t>
            </a:r>
          </a:p>
        </p:txBody>
      </p:sp>
      <p:sp>
        <p:nvSpPr>
          <p:cNvPr id="16389" name="TextBox 10"/>
          <p:cNvSpPr txBox="1">
            <a:spLocks noChangeArrowheads="1"/>
          </p:cNvSpPr>
          <p:nvPr/>
        </p:nvSpPr>
        <p:spPr bwMode="auto">
          <a:xfrm>
            <a:off x="2474913" y="655638"/>
            <a:ext cx="49561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algn="ctr">
              <a:spcAft>
                <a:spcPts val="1000"/>
              </a:spcAft>
            </a:pPr>
            <a:endParaRPr lang="ru-RU" sz="6000">
              <a:solidFill>
                <a:schemeClr val="accent1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6390" name="TextBox 11"/>
          <p:cNvSpPr txBox="1">
            <a:spLocks noChangeArrowheads="1"/>
          </p:cNvSpPr>
          <p:nvPr/>
        </p:nvSpPr>
        <p:spPr bwMode="auto">
          <a:xfrm>
            <a:off x="2474913" y="769938"/>
            <a:ext cx="49561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algn="ctr">
              <a:spcAft>
                <a:spcPts val="1000"/>
              </a:spcAft>
            </a:pPr>
            <a:r>
              <a:rPr lang="ru-RU" sz="3200" b="1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Актуальность</a:t>
            </a:r>
            <a:endParaRPr lang="ru-RU" sz="3200">
              <a:solidFill>
                <a:schemeClr val="accent1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/>
            </a:extLst>
          </p:cNvPr>
          <p:cNvSpPr/>
          <p:nvPr/>
        </p:nvSpPr>
        <p:spPr>
          <a:xfrm>
            <a:off x="698500" y="4386263"/>
            <a:ext cx="8488363" cy="17176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6"/>
          <p:cNvSpPr txBox="1">
            <a:spLocks noChangeArrowheads="1"/>
          </p:cNvSpPr>
          <p:nvPr/>
        </p:nvSpPr>
        <p:spPr bwMode="auto">
          <a:xfrm>
            <a:off x="227013" y="2114550"/>
            <a:ext cx="8970962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indent="449263" algn="ctr"/>
            <a:r>
              <a:rPr lang="ru-RU" sz="4000">
                <a:solidFill>
                  <a:srgbClr val="0070C0"/>
                </a:solidFill>
                <a:latin typeface="Gabriola"/>
                <a:cs typeface="Times New Roman" pitchFamily="18" charset="0"/>
              </a:rPr>
              <a:t>Проект</a:t>
            </a:r>
          </a:p>
          <a:p>
            <a:pPr marL="34925" indent="449263" algn="ctr"/>
            <a:r>
              <a:rPr lang="ru-RU" sz="5400">
                <a:solidFill>
                  <a:srgbClr val="0070C0"/>
                </a:solidFill>
                <a:latin typeface="Gabriola"/>
                <a:cs typeface="Times New Roman" pitchFamily="18" charset="0"/>
              </a:rPr>
              <a:t>«Мои первые стихи А. Барто»</a:t>
            </a:r>
            <a:endParaRPr lang="ru-RU" sz="5400">
              <a:latin typeface="Gabriola"/>
              <a:cs typeface="Times New Roman" pitchFamily="18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457200" y="442913"/>
            <a:ext cx="8970963" cy="597217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412" name="TextBox 9"/>
          <p:cNvSpPr txBox="1">
            <a:spLocks noChangeArrowheads="1"/>
          </p:cNvSpPr>
          <p:nvPr/>
        </p:nvSpPr>
        <p:spPr bwMode="auto">
          <a:xfrm>
            <a:off x="708025" y="854075"/>
            <a:ext cx="8702675" cy="537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algn="just">
              <a:lnSpc>
                <a:spcPct val="120000"/>
              </a:lnSpc>
            </a:pPr>
            <a:r>
              <a:rPr lang="ru-RU" b="1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Цель: </a:t>
            </a:r>
            <a:r>
              <a:rPr lang="ru-RU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создание условий для ранней профориентации дошкольников посредством расширения представлений о труде железнодорожника.</a:t>
            </a:r>
          </a:p>
          <a:p>
            <a:pPr marL="34925" algn="just">
              <a:lnSpc>
                <a:spcPct val="120000"/>
              </a:lnSpc>
            </a:pPr>
            <a:r>
              <a:rPr lang="ru-RU" b="1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Задачи:</a:t>
            </a:r>
          </a:p>
          <a:p>
            <a:pPr marL="34925" algn="just">
              <a:lnSpc>
                <a:spcPct val="120000"/>
              </a:lnSpc>
            </a:pPr>
            <a:r>
              <a:rPr lang="ru-RU" b="1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Обучающие:</a:t>
            </a:r>
          </a:p>
          <a:p>
            <a:pPr marL="34925" algn="just">
              <a:lnSpc>
                <a:spcPct val="120000"/>
              </a:lnSpc>
              <a:buFont typeface="Arial" charset="0"/>
              <a:buChar char="•"/>
            </a:pPr>
            <a:r>
              <a:rPr lang="ru-RU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познакомить дошкольников с особенностями трудовой деятельности железнодорожника;</a:t>
            </a:r>
          </a:p>
          <a:p>
            <a:pPr marL="34925" algn="just">
              <a:lnSpc>
                <a:spcPct val="120000"/>
              </a:lnSpc>
              <a:buFont typeface="Arial" charset="0"/>
              <a:buChar char="•"/>
            </a:pPr>
            <a:r>
              <a:rPr lang="ru-RU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познакомить с устройством железной дороги;</a:t>
            </a:r>
          </a:p>
          <a:p>
            <a:pPr marL="34925" algn="just">
              <a:lnSpc>
                <a:spcPct val="120000"/>
              </a:lnSpc>
              <a:buFont typeface="Arial" charset="0"/>
              <a:buChar char="•"/>
            </a:pPr>
            <a:r>
              <a:rPr lang="ru-RU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познакомить со значение труда железнодорожника;</a:t>
            </a:r>
          </a:p>
          <a:p>
            <a:pPr marL="34925" algn="just">
              <a:lnSpc>
                <a:spcPct val="120000"/>
              </a:lnSpc>
              <a:buFont typeface="Arial" charset="0"/>
              <a:buChar char="•"/>
            </a:pPr>
            <a:r>
              <a:rPr lang="ru-RU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расширить словарный запас;</a:t>
            </a:r>
          </a:p>
          <a:p>
            <a:pPr marL="34925" algn="just">
              <a:lnSpc>
                <a:spcPct val="120000"/>
              </a:lnSpc>
              <a:buFont typeface="Arial" charset="0"/>
              <a:buNone/>
            </a:pPr>
            <a:r>
              <a:rPr lang="ru-RU" b="1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Развивающие:</a:t>
            </a:r>
          </a:p>
          <a:p>
            <a:pPr marL="34925" algn="just">
              <a:lnSpc>
                <a:spcPct val="120000"/>
              </a:lnSpc>
              <a:buFont typeface="Arial" charset="0"/>
              <a:buChar char="•"/>
            </a:pPr>
            <a:r>
              <a:rPr lang="ru-RU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развивать когнитивные процессы;</a:t>
            </a:r>
          </a:p>
          <a:p>
            <a:pPr marL="34925" algn="just">
              <a:lnSpc>
                <a:spcPct val="120000"/>
              </a:lnSpc>
              <a:buFont typeface="Arial" charset="0"/>
              <a:buChar char="•"/>
            </a:pPr>
            <a:r>
              <a:rPr lang="ru-RU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развивать творческие способности;</a:t>
            </a:r>
          </a:p>
          <a:p>
            <a:pPr marL="34925" algn="just">
              <a:lnSpc>
                <a:spcPct val="120000"/>
              </a:lnSpc>
              <a:buFont typeface="Arial" charset="0"/>
              <a:buChar char="•"/>
            </a:pPr>
            <a:r>
              <a:rPr lang="ru-RU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создавать условия для развития детской инициативы;</a:t>
            </a:r>
          </a:p>
          <a:p>
            <a:pPr marL="34925" algn="just">
              <a:lnSpc>
                <a:spcPct val="120000"/>
              </a:lnSpc>
              <a:buFont typeface="Arial" charset="0"/>
              <a:buNone/>
            </a:pPr>
            <a:r>
              <a:rPr lang="ru-RU" b="1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Воспитательные:</a:t>
            </a:r>
          </a:p>
          <a:p>
            <a:pPr marL="34925" algn="just">
              <a:lnSpc>
                <a:spcPct val="120000"/>
              </a:lnSpc>
              <a:buFont typeface="Arial" charset="0"/>
              <a:buChar char="•"/>
            </a:pPr>
            <a:r>
              <a:rPr lang="ru-RU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воспитывать интерес к труду взрослых;</a:t>
            </a:r>
          </a:p>
          <a:p>
            <a:pPr marL="34925" algn="just">
              <a:lnSpc>
                <a:spcPct val="120000"/>
              </a:lnSpc>
              <a:buFont typeface="Arial" charset="0"/>
              <a:buChar char="•"/>
            </a:pPr>
            <a:r>
              <a:rPr lang="ru-RU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воспитывать трудолюбие.</a:t>
            </a:r>
          </a:p>
        </p:txBody>
      </p:sp>
      <p:sp>
        <p:nvSpPr>
          <p:cNvPr id="17413" name="TextBox 10"/>
          <p:cNvSpPr txBox="1">
            <a:spLocks noChangeArrowheads="1"/>
          </p:cNvSpPr>
          <p:nvPr/>
        </p:nvSpPr>
        <p:spPr bwMode="auto">
          <a:xfrm>
            <a:off x="2474913" y="442913"/>
            <a:ext cx="49561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algn="ctr">
              <a:spcAft>
                <a:spcPts val="1000"/>
              </a:spcAft>
            </a:pPr>
            <a:r>
              <a:rPr lang="ru-RU" sz="3200" b="1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Цель и задачи</a:t>
            </a:r>
            <a:endParaRPr lang="ru-RU" sz="3200">
              <a:solidFill>
                <a:schemeClr val="accent1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Box 6"/>
          <p:cNvSpPr txBox="1">
            <a:spLocks noChangeArrowheads="1"/>
          </p:cNvSpPr>
          <p:nvPr/>
        </p:nvSpPr>
        <p:spPr bwMode="auto">
          <a:xfrm>
            <a:off x="227013" y="2114550"/>
            <a:ext cx="8970962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indent="449263" algn="ctr"/>
            <a:r>
              <a:rPr lang="ru-RU" sz="4000">
                <a:solidFill>
                  <a:srgbClr val="0070C0"/>
                </a:solidFill>
                <a:latin typeface="Gabriola"/>
                <a:cs typeface="Times New Roman" pitchFamily="18" charset="0"/>
              </a:rPr>
              <a:t>Проект</a:t>
            </a:r>
          </a:p>
          <a:p>
            <a:pPr marL="34925" indent="449263" algn="ctr"/>
            <a:r>
              <a:rPr lang="ru-RU" sz="5400">
                <a:solidFill>
                  <a:srgbClr val="0070C0"/>
                </a:solidFill>
                <a:latin typeface="Gabriola"/>
                <a:cs typeface="Times New Roman" pitchFamily="18" charset="0"/>
              </a:rPr>
              <a:t>«Мои первые стихи А. Барто»</a:t>
            </a:r>
            <a:endParaRPr lang="ru-RU" sz="5400">
              <a:latin typeface="Gabriola"/>
              <a:cs typeface="Times New Roman" pitchFamily="18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457200" y="442913"/>
            <a:ext cx="8970963" cy="597217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36" name="TextBox 9"/>
          <p:cNvSpPr txBox="1">
            <a:spLocks noChangeArrowheads="1"/>
          </p:cNvSpPr>
          <p:nvPr/>
        </p:nvSpPr>
        <p:spPr bwMode="auto">
          <a:xfrm>
            <a:off x="795338" y="1800225"/>
            <a:ext cx="8132762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7825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ru-RU" sz="200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дошкольники познакомятся с особенностями трудовой деятельности железнодорожника;</a:t>
            </a:r>
          </a:p>
          <a:p>
            <a:pPr marL="377825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ru-RU" sz="200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дошкольники познакомятся с устройством железной дороги;</a:t>
            </a:r>
          </a:p>
          <a:p>
            <a:pPr marL="377825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ru-RU" sz="200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дошкольники познакомятся со значение труда железнодорожника;</a:t>
            </a:r>
          </a:p>
          <a:p>
            <a:pPr marL="377825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ru-RU" sz="200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дошкольники станут проявлять интерес к труду взрослых, выражать предпочтения в отношение будущей профессиональной деятельности.</a:t>
            </a:r>
          </a:p>
          <a:p>
            <a:pPr marL="377825" indent="-342900" algn="just"/>
            <a:endParaRPr lang="ru-RU" sz="2200">
              <a:solidFill>
                <a:schemeClr val="accent1"/>
              </a:solidFill>
              <a:latin typeface="Gabriola"/>
              <a:cs typeface="Times New Roman" pitchFamily="18" charset="0"/>
            </a:endParaRPr>
          </a:p>
        </p:txBody>
      </p:sp>
      <p:sp>
        <p:nvSpPr>
          <p:cNvPr id="18437" name="TextBox 10"/>
          <p:cNvSpPr txBox="1">
            <a:spLocks noChangeArrowheads="1"/>
          </p:cNvSpPr>
          <p:nvPr/>
        </p:nvSpPr>
        <p:spPr bwMode="auto">
          <a:xfrm>
            <a:off x="795338" y="655638"/>
            <a:ext cx="82946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algn="ctr">
              <a:spcAft>
                <a:spcPts val="1000"/>
              </a:spcAft>
            </a:pPr>
            <a:r>
              <a:rPr lang="ru-RU" sz="3200" b="1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Предполагаемые результаты</a:t>
            </a: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Box 6"/>
          <p:cNvSpPr txBox="1">
            <a:spLocks noChangeArrowheads="1"/>
          </p:cNvSpPr>
          <p:nvPr/>
        </p:nvSpPr>
        <p:spPr bwMode="auto">
          <a:xfrm>
            <a:off x="227013" y="2114550"/>
            <a:ext cx="8970962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indent="449263" algn="ctr"/>
            <a:r>
              <a:rPr lang="ru-RU" sz="4000">
                <a:solidFill>
                  <a:srgbClr val="0070C0"/>
                </a:solidFill>
                <a:latin typeface="Gabriola"/>
                <a:cs typeface="Times New Roman" pitchFamily="18" charset="0"/>
              </a:rPr>
              <a:t>Проект</a:t>
            </a:r>
          </a:p>
          <a:p>
            <a:pPr marL="34925" indent="449263" algn="ctr"/>
            <a:r>
              <a:rPr lang="ru-RU" sz="5400">
                <a:solidFill>
                  <a:srgbClr val="0070C0"/>
                </a:solidFill>
                <a:latin typeface="Gabriola"/>
                <a:cs typeface="Times New Roman" pitchFamily="18" charset="0"/>
              </a:rPr>
              <a:t>«Мои первые стихи А. Барто»</a:t>
            </a:r>
            <a:endParaRPr lang="ru-RU" sz="5400">
              <a:latin typeface="Gabriola"/>
              <a:cs typeface="Times New Roman" pitchFamily="18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457200" y="442913"/>
            <a:ext cx="8970963" cy="597217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460" name="TextBox 9"/>
          <p:cNvSpPr txBox="1">
            <a:spLocks noChangeArrowheads="1"/>
          </p:cNvSpPr>
          <p:nvPr/>
        </p:nvSpPr>
        <p:spPr bwMode="auto">
          <a:xfrm>
            <a:off x="795338" y="1800225"/>
            <a:ext cx="813276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7825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ru-RU" sz="200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низкая активность родителей;</a:t>
            </a:r>
          </a:p>
          <a:p>
            <a:pPr marL="377825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ru-RU" sz="200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незначительный интерес у воспитанников;</a:t>
            </a:r>
          </a:p>
          <a:p>
            <a:pPr marL="377825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ru-RU" sz="200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недостаток информации для детей.</a:t>
            </a:r>
          </a:p>
          <a:p>
            <a:pPr marL="377825" indent="-342900" algn="just"/>
            <a:endParaRPr lang="ru-RU" sz="2200">
              <a:solidFill>
                <a:schemeClr val="accent1"/>
              </a:solidFill>
              <a:latin typeface="Gabriola"/>
              <a:cs typeface="Times New Roman" pitchFamily="18" charset="0"/>
            </a:endParaRPr>
          </a:p>
        </p:txBody>
      </p:sp>
      <p:sp>
        <p:nvSpPr>
          <p:cNvPr id="19461" name="TextBox 10"/>
          <p:cNvSpPr txBox="1">
            <a:spLocks noChangeArrowheads="1"/>
          </p:cNvSpPr>
          <p:nvPr/>
        </p:nvSpPr>
        <p:spPr bwMode="auto">
          <a:xfrm>
            <a:off x="795338" y="655638"/>
            <a:ext cx="82946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algn="ctr">
              <a:spcAft>
                <a:spcPts val="1000"/>
              </a:spcAft>
            </a:pPr>
            <a:r>
              <a:rPr lang="ru-RU" sz="3200" b="1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Предполагаемые риски</a:t>
            </a: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Box 6"/>
          <p:cNvSpPr txBox="1">
            <a:spLocks noChangeArrowheads="1"/>
          </p:cNvSpPr>
          <p:nvPr/>
        </p:nvSpPr>
        <p:spPr bwMode="auto">
          <a:xfrm>
            <a:off x="227013" y="2114550"/>
            <a:ext cx="8970962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indent="449263" algn="ctr"/>
            <a:r>
              <a:rPr lang="ru-RU" sz="4000">
                <a:solidFill>
                  <a:srgbClr val="0070C0"/>
                </a:solidFill>
                <a:latin typeface="Gabriola"/>
                <a:cs typeface="Times New Roman" pitchFamily="18" charset="0"/>
              </a:rPr>
              <a:t>Проект</a:t>
            </a:r>
          </a:p>
          <a:p>
            <a:pPr marL="34925" indent="449263" algn="ctr"/>
            <a:r>
              <a:rPr lang="ru-RU" sz="5400">
                <a:solidFill>
                  <a:srgbClr val="0070C0"/>
                </a:solidFill>
                <a:latin typeface="Gabriola"/>
                <a:cs typeface="Times New Roman" pitchFamily="18" charset="0"/>
              </a:rPr>
              <a:t>«Мои первые стихи А. Барто»</a:t>
            </a:r>
            <a:endParaRPr lang="ru-RU" sz="5400">
              <a:latin typeface="Gabriola"/>
              <a:cs typeface="Times New Roman" pitchFamily="18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457200" y="442913"/>
            <a:ext cx="8970963" cy="597217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484" name="TextBox 9"/>
          <p:cNvSpPr txBox="1">
            <a:spLocks noChangeArrowheads="1"/>
          </p:cNvSpPr>
          <p:nvPr/>
        </p:nvSpPr>
        <p:spPr bwMode="auto">
          <a:xfrm>
            <a:off x="947738" y="1382713"/>
            <a:ext cx="7989887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algn="just">
              <a:lnSpc>
                <a:spcPct val="120000"/>
              </a:lnSpc>
            </a:pPr>
            <a:r>
              <a:rPr lang="ru-RU" sz="2400" b="1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Подготовительный этап: </a:t>
            </a:r>
          </a:p>
          <a:p>
            <a:pPr marL="34925" algn="just">
              <a:lnSpc>
                <a:spcPct val="120000"/>
              </a:lnSpc>
            </a:pPr>
            <a:endParaRPr lang="ru-RU" sz="1200">
              <a:solidFill>
                <a:schemeClr val="accent1"/>
              </a:solidFill>
              <a:latin typeface="Gabriola"/>
              <a:cs typeface="Times New Roman" pitchFamily="18" charset="0"/>
            </a:endParaRPr>
          </a:p>
        </p:txBody>
      </p:sp>
      <p:sp>
        <p:nvSpPr>
          <p:cNvPr id="20485" name="TextBox 10"/>
          <p:cNvSpPr txBox="1">
            <a:spLocks noChangeArrowheads="1"/>
          </p:cNvSpPr>
          <p:nvPr/>
        </p:nvSpPr>
        <p:spPr bwMode="auto">
          <a:xfrm>
            <a:off x="795338" y="655638"/>
            <a:ext cx="82946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algn="ctr">
              <a:spcAft>
                <a:spcPts val="1000"/>
              </a:spcAft>
            </a:pPr>
            <a:r>
              <a:rPr lang="ru-RU" sz="3200" b="1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Этапы реализации</a:t>
            </a:r>
          </a:p>
        </p:txBody>
      </p:sp>
      <p:sp>
        <p:nvSpPr>
          <p:cNvPr id="20486" name="TextBox 1"/>
          <p:cNvSpPr txBox="1">
            <a:spLocks noChangeArrowheads="1"/>
          </p:cNvSpPr>
          <p:nvPr/>
        </p:nvSpPr>
        <p:spPr bwMode="auto">
          <a:xfrm>
            <a:off x="741363" y="1825625"/>
            <a:ext cx="8402637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7825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ru-RU" sz="200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Выявление знаний детей, опрос «Что за профессия – железнодорожник».</a:t>
            </a:r>
          </a:p>
          <a:p>
            <a:pPr marL="377825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ru-RU" sz="200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Постановка проблемы.</a:t>
            </a:r>
          </a:p>
          <a:p>
            <a:pPr marL="377825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ru-RU" sz="200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Анализ информационных источников, ознакомление опытом коллег.</a:t>
            </a:r>
          </a:p>
          <a:p>
            <a:pPr marL="377825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ru-RU" sz="200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Постановка цели и задач.</a:t>
            </a:r>
          </a:p>
          <a:p>
            <a:pPr marL="377825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ru-RU" sz="200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Составление плана предстоящей деятельности.</a:t>
            </a:r>
          </a:p>
          <a:p>
            <a:pPr marL="377825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ru-RU" sz="200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Подготовка материального обеспечения: оборудование для создания макета, художественные произведения, картотека игр, атрибуты для игр, наглядно – иллюстративный материал.</a:t>
            </a: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457200" y="442913"/>
            <a:ext cx="8970963" cy="279082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507" name="TextBox 9"/>
          <p:cNvSpPr txBox="1">
            <a:spLocks noChangeArrowheads="1"/>
          </p:cNvSpPr>
          <p:nvPr/>
        </p:nvSpPr>
        <p:spPr bwMode="auto">
          <a:xfrm>
            <a:off x="804863" y="511175"/>
            <a:ext cx="799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algn="just">
              <a:spcAft>
                <a:spcPts val="1000"/>
              </a:spcAft>
            </a:pPr>
            <a:r>
              <a:rPr lang="ru-RU" sz="2400" b="1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Основной этап: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/>
            </a:extLst>
          </p:cNvPr>
          <p:cNvSpPr/>
          <p:nvPr/>
        </p:nvSpPr>
        <p:spPr>
          <a:xfrm>
            <a:off x="795338" y="1066800"/>
            <a:ext cx="8294687" cy="19478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925" algn="r">
              <a:lnSpc>
                <a:spcPct val="150000"/>
              </a:lnSpc>
              <a:defRPr/>
            </a:pPr>
            <a:endParaRPr lang="ru-RU">
              <a:solidFill>
                <a:schemeClr val="accent1"/>
              </a:solidFill>
              <a:cs typeface="Times New Roman" pitchFamily="18" charset="0"/>
            </a:endParaRPr>
          </a:p>
          <a:p>
            <a:pPr marL="34925" algn="r">
              <a:lnSpc>
                <a:spcPct val="150000"/>
              </a:lnSpc>
              <a:defRPr/>
            </a:pPr>
            <a:r>
              <a:rPr lang="ru-RU">
                <a:solidFill>
                  <a:schemeClr val="accent1"/>
                </a:solidFill>
                <a:cs typeface="Times New Roman" pitchFamily="18" charset="0"/>
              </a:rPr>
              <a:t>Беседа «В мире много профессий разных».</a:t>
            </a:r>
          </a:p>
          <a:p>
            <a:pPr marL="34925" algn="r">
              <a:lnSpc>
                <a:spcPct val="150000"/>
              </a:lnSpc>
              <a:defRPr/>
            </a:pPr>
            <a:r>
              <a:rPr lang="ru-RU">
                <a:solidFill>
                  <a:schemeClr val="accent1"/>
                </a:solidFill>
                <a:cs typeface="Times New Roman" pitchFamily="18" charset="0"/>
              </a:rPr>
              <a:t>Просмотр слайд – шоу «Что такое железная дорога?». </a:t>
            </a:r>
          </a:p>
          <a:p>
            <a:pPr marL="34925" algn="r">
              <a:lnSpc>
                <a:spcPct val="150000"/>
              </a:lnSpc>
              <a:defRPr/>
            </a:pPr>
            <a:endParaRPr lang="ru-RU">
              <a:solidFill>
                <a:srgbClr val="C00000"/>
              </a:solidFill>
              <a:cs typeface="Times New Roman" pitchFamily="18" charset="0"/>
            </a:endParaRPr>
          </a:p>
          <a:p>
            <a:pPr marL="34925" algn="r">
              <a:lnSpc>
                <a:spcPct val="150000"/>
              </a:lnSpc>
              <a:defRPr/>
            </a:pPr>
            <a:r>
              <a:rPr lang="ru-RU">
                <a:solidFill>
                  <a:srgbClr val="C00000"/>
                </a:solidFill>
                <a:cs typeface="Times New Roman" pitchFamily="18" charset="0"/>
              </a:rPr>
              <a:t>Папка – передвижка для родителей «Знакомим детей с профессиями».  </a:t>
            </a:r>
          </a:p>
          <a:p>
            <a:pPr marL="34925" algn="r">
              <a:lnSpc>
                <a:spcPct val="150000"/>
              </a:lnSpc>
              <a:defRPr/>
            </a:pPr>
            <a:endParaRPr lang="ru-RU">
              <a:solidFill>
                <a:schemeClr val="accent1"/>
              </a:solidFill>
            </a:endParaRPr>
          </a:p>
        </p:txBody>
      </p:sp>
      <p:sp>
        <p:nvSpPr>
          <p:cNvPr id="21509" name="TextBox 2"/>
          <p:cNvSpPr txBox="1">
            <a:spLocks noChangeArrowheads="1"/>
          </p:cNvSpPr>
          <p:nvPr/>
        </p:nvSpPr>
        <p:spPr bwMode="auto">
          <a:xfrm>
            <a:off x="1077913" y="1531938"/>
            <a:ext cx="8905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FF0000"/>
                </a:solidFill>
                <a:latin typeface="Impact" pitchFamily="34" charset="0"/>
              </a:rPr>
              <a:t>1 день</a:t>
            </a:r>
          </a:p>
        </p:txBody>
      </p:sp>
      <p:sp>
        <p:nvSpPr>
          <p:cNvPr id="11" name="Прямоугольник 10">
            <a:extLst>
              <a:ext uri="{FF2B5EF4-FFF2-40B4-BE49-F238E27FC236}"/>
            </a:extLst>
          </p:cNvPr>
          <p:cNvSpPr/>
          <p:nvPr/>
        </p:nvSpPr>
        <p:spPr>
          <a:xfrm>
            <a:off x="566738" y="3429000"/>
            <a:ext cx="3984625" cy="32337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/>
                </a:solidFill>
              </a:rPr>
              <a:t>фото</a:t>
            </a:r>
          </a:p>
        </p:txBody>
      </p:sp>
      <p:sp>
        <p:nvSpPr>
          <p:cNvPr id="13" name="Прямоугольник 12">
            <a:extLst>
              <a:ext uri="{FF2B5EF4-FFF2-40B4-BE49-F238E27FC236}"/>
            </a:extLst>
          </p:cNvPr>
          <p:cNvSpPr/>
          <p:nvPr/>
        </p:nvSpPr>
        <p:spPr>
          <a:xfrm>
            <a:off x="5211763" y="3429000"/>
            <a:ext cx="4216400" cy="32337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/>
                </a:solidFill>
              </a:rPr>
              <a:t>фото</a:t>
            </a:r>
          </a:p>
        </p:txBody>
      </p:sp>
      <p:pic>
        <p:nvPicPr>
          <p:cNvPr id="21512" name="Picture 9" descr="1713356607417"/>
          <p:cNvPicPr>
            <a:picLocks noChangeAspect="1" noChangeArrowheads="1"/>
          </p:cNvPicPr>
          <p:nvPr/>
        </p:nvPicPr>
        <p:blipFill>
          <a:blip r:embed="rId3"/>
          <a:srcRect l="375" r="375"/>
          <a:stretch>
            <a:fillRect/>
          </a:stretch>
        </p:blipFill>
        <p:spPr bwMode="auto">
          <a:xfrm rot="10800000" flipH="1" flipV="1">
            <a:off x="457200" y="3429000"/>
            <a:ext cx="4094163" cy="323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10" descr="171333551869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 flipH="1" flipV="1">
            <a:off x="5211763" y="3429000"/>
            <a:ext cx="4216400" cy="323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457200" y="442913"/>
            <a:ext cx="8970963" cy="279082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531" name="TextBox 9"/>
          <p:cNvSpPr txBox="1">
            <a:spLocks noChangeArrowheads="1"/>
          </p:cNvSpPr>
          <p:nvPr/>
        </p:nvSpPr>
        <p:spPr bwMode="auto">
          <a:xfrm>
            <a:off x="804863" y="511175"/>
            <a:ext cx="799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algn="just">
              <a:spcAft>
                <a:spcPts val="1000"/>
              </a:spcAft>
            </a:pPr>
            <a:r>
              <a:rPr lang="ru-RU" sz="2400" b="1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Основной этап: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/>
            </a:extLst>
          </p:cNvPr>
          <p:cNvSpPr/>
          <p:nvPr/>
        </p:nvSpPr>
        <p:spPr>
          <a:xfrm>
            <a:off x="795338" y="1066800"/>
            <a:ext cx="8294687" cy="19478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925" algn="r">
              <a:lnSpc>
                <a:spcPct val="150000"/>
              </a:lnSpc>
              <a:defRPr/>
            </a:pPr>
            <a:endParaRPr lang="ru-RU">
              <a:solidFill>
                <a:schemeClr val="accent1"/>
              </a:solidFill>
              <a:cs typeface="Times New Roman" pitchFamily="18" charset="0"/>
            </a:endParaRPr>
          </a:p>
          <a:p>
            <a:pPr marL="34925" algn="r">
              <a:lnSpc>
                <a:spcPct val="150000"/>
              </a:lnSpc>
              <a:defRPr/>
            </a:pPr>
            <a:r>
              <a:rPr lang="ru-RU">
                <a:solidFill>
                  <a:schemeClr val="accent1"/>
                </a:solidFill>
                <a:cs typeface="Times New Roman" pitchFamily="18" charset="0"/>
              </a:rPr>
              <a:t>Занятие – игра «Путешествие по железной дороге».</a:t>
            </a:r>
          </a:p>
          <a:p>
            <a:pPr marL="34925" algn="r">
              <a:lnSpc>
                <a:spcPct val="150000"/>
              </a:lnSpc>
              <a:defRPr/>
            </a:pPr>
            <a:r>
              <a:rPr lang="ru-RU">
                <a:solidFill>
                  <a:schemeClr val="accent1"/>
                </a:solidFill>
                <a:cs typeface="Times New Roman" pitchFamily="18" charset="0"/>
              </a:rPr>
              <a:t>Чтение: Т. Михайлов «Непослушный вагон». </a:t>
            </a:r>
          </a:p>
          <a:p>
            <a:pPr marL="34925" algn="r">
              <a:lnSpc>
                <a:spcPct val="150000"/>
              </a:lnSpc>
              <a:defRPr/>
            </a:pPr>
            <a:endParaRPr lang="ru-RU">
              <a:solidFill>
                <a:schemeClr val="accent1"/>
              </a:solidFill>
              <a:cs typeface="Times New Roman" pitchFamily="18" charset="0"/>
            </a:endParaRPr>
          </a:p>
          <a:p>
            <a:pPr marL="34925" algn="r">
              <a:lnSpc>
                <a:spcPct val="150000"/>
              </a:lnSpc>
              <a:defRPr/>
            </a:pPr>
            <a:r>
              <a:rPr lang="ru-RU">
                <a:solidFill>
                  <a:srgbClr val="C00000"/>
                </a:solidFill>
                <a:cs typeface="Times New Roman" pitchFamily="18" charset="0"/>
              </a:rPr>
              <a:t>Рекомендовать родителям совершить экскурсию к железной дороге.</a:t>
            </a:r>
          </a:p>
          <a:p>
            <a:pPr marL="34925" algn="r">
              <a:lnSpc>
                <a:spcPct val="150000"/>
              </a:lnSpc>
              <a:defRPr/>
            </a:pPr>
            <a:endParaRPr lang="ru-RU">
              <a:solidFill>
                <a:schemeClr val="accent1"/>
              </a:solidFill>
            </a:endParaRPr>
          </a:p>
        </p:txBody>
      </p:sp>
      <p:sp>
        <p:nvSpPr>
          <p:cNvPr id="22533" name="TextBox 2"/>
          <p:cNvSpPr txBox="1">
            <a:spLocks noChangeArrowheads="1"/>
          </p:cNvSpPr>
          <p:nvPr/>
        </p:nvSpPr>
        <p:spPr bwMode="auto">
          <a:xfrm>
            <a:off x="1077913" y="1531938"/>
            <a:ext cx="920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FF0000"/>
                </a:solidFill>
                <a:latin typeface="Impact" pitchFamily="34" charset="0"/>
              </a:rPr>
              <a:t>2 день</a:t>
            </a:r>
          </a:p>
        </p:txBody>
      </p:sp>
      <p:sp>
        <p:nvSpPr>
          <p:cNvPr id="11" name="Прямоугольник 10">
            <a:extLst>
              <a:ext uri="{FF2B5EF4-FFF2-40B4-BE49-F238E27FC236}"/>
            </a:extLst>
          </p:cNvPr>
          <p:cNvSpPr/>
          <p:nvPr/>
        </p:nvSpPr>
        <p:spPr>
          <a:xfrm>
            <a:off x="457200" y="3429000"/>
            <a:ext cx="3971925" cy="32337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/>
                </a:solidFill>
              </a:rPr>
              <a:t>фото</a:t>
            </a:r>
          </a:p>
        </p:txBody>
      </p:sp>
      <p:sp>
        <p:nvSpPr>
          <p:cNvPr id="13" name="Прямоугольник 12">
            <a:extLst>
              <a:ext uri="{FF2B5EF4-FFF2-40B4-BE49-F238E27FC236}"/>
            </a:extLst>
          </p:cNvPr>
          <p:cNvSpPr/>
          <p:nvPr/>
        </p:nvSpPr>
        <p:spPr>
          <a:xfrm>
            <a:off x="5283200" y="3429000"/>
            <a:ext cx="4144963" cy="32337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/>
                </a:solidFill>
              </a:rPr>
              <a:t>фото</a:t>
            </a:r>
          </a:p>
        </p:txBody>
      </p:sp>
      <p:pic>
        <p:nvPicPr>
          <p:cNvPr id="22536" name="Picture 9" descr="1713338393459 (3)"/>
          <p:cNvPicPr>
            <a:picLocks noChangeAspect="1" noChangeArrowheads="1"/>
          </p:cNvPicPr>
          <p:nvPr/>
        </p:nvPicPr>
        <p:blipFill>
          <a:blip r:embed="rId3"/>
          <a:srcRect l="844" t="563" r="844" b="563"/>
          <a:stretch>
            <a:fillRect/>
          </a:stretch>
        </p:blipFill>
        <p:spPr bwMode="auto">
          <a:xfrm>
            <a:off x="457200" y="3429000"/>
            <a:ext cx="3971925" cy="323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0" descr="1713330575077"/>
          <p:cNvPicPr>
            <a:picLocks noChangeAspect="1" noChangeArrowheads="1"/>
          </p:cNvPicPr>
          <p:nvPr/>
        </p:nvPicPr>
        <p:blipFill>
          <a:blip r:embed="rId4"/>
          <a:srcRect l="351" r="281"/>
          <a:stretch>
            <a:fillRect/>
          </a:stretch>
        </p:blipFill>
        <p:spPr bwMode="auto">
          <a:xfrm rot="10800000" flipH="1" flipV="1">
            <a:off x="5283200" y="3429000"/>
            <a:ext cx="4144963" cy="323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1290</TotalTime>
  <Words>483</Words>
  <Application>Microsoft Macintosh PowerPoint</Application>
  <PresentationFormat>Лист A4 (210x297 мм)</PresentationFormat>
  <Paragraphs>110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 Light</vt:lpstr>
      <vt:lpstr>Calibri</vt:lpstr>
      <vt:lpstr>Times New Roman</vt:lpstr>
      <vt:lpstr>Gabriola</vt:lpstr>
      <vt:lpstr>Impact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WORK</cp:lastModifiedBy>
  <cp:revision>58</cp:revision>
  <dcterms:created xsi:type="dcterms:W3CDTF">2021-05-20T06:43:42Z</dcterms:created>
  <dcterms:modified xsi:type="dcterms:W3CDTF">2024-04-18T16:48:01Z</dcterms:modified>
</cp:coreProperties>
</file>