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9900"/>
    <a:srgbClr val="FFFF00"/>
    <a:srgbClr val="CC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61" autoAdjust="0"/>
    <p:restoredTop sz="94660"/>
  </p:normalViewPr>
  <p:slideViewPr>
    <p:cSldViewPr>
      <p:cViewPr>
        <p:scale>
          <a:sx n="77" d="100"/>
          <a:sy n="77" d="100"/>
        </p:scale>
        <p:origin x="-1998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093C6-2D35-4F21-A93A-4C8F0C8988D9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A110C-BBE9-4703-A6E2-8F1CD7B24E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914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A110C-BBE9-4703-A6E2-8F1CD7B24E7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18" Type="http://schemas.openxmlformats.org/officeDocument/2006/relationships/slide" Target="slide20.xml"/><Relationship Id="rId3" Type="http://schemas.openxmlformats.org/officeDocument/2006/relationships/slide" Target="slide5.xml"/><Relationship Id="rId21" Type="http://schemas.openxmlformats.org/officeDocument/2006/relationships/slide" Target="slide23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19.xml"/><Relationship Id="rId2" Type="http://schemas.openxmlformats.org/officeDocument/2006/relationships/slide" Target="slide4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10" Type="http://schemas.openxmlformats.org/officeDocument/2006/relationships/slide" Target="slide12.xml"/><Relationship Id="rId19" Type="http://schemas.openxmlformats.org/officeDocument/2006/relationships/slide" Target="slide21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&#1055;&#1056;&#1048;&#1047;&#1045;&#1053;&#1058;&#1040;&#1062;&#1048;&#1048;\Zastavka%20s%20popugaichikom%20.avi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3452394"/>
          </a:xfrm>
        </p:spPr>
        <p:txBody>
          <a:bodyPr>
            <a:normAutofit/>
          </a:bodyPr>
          <a:lstStyle/>
          <a:p>
            <a:endParaRPr lang="ru-RU" sz="6000" i="1" dirty="0">
              <a:solidFill>
                <a:srgbClr val="C00000"/>
              </a:solidFill>
              <a:latin typeface="Segoe UI Black" pitchFamily="34" charset="0"/>
              <a:ea typeface="Segoe UI Black" pitchFamily="34" charset="0"/>
              <a:cs typeface="Segoe UI Black" pitchFamily="34" charset="0"/>
            </a:endParaRPr>
          </a:p>
        </p:txBody>
      </p:sp>
      <p:pic>
        <p:nvPicPr>
          <p:cNvPr id="11" name="Zastavka s popugaichikom 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1" cy="5643577"/>
          </a:xfrm>
          <a:prstGeom prst="rect">
            <a:avLst/>
          </a:prstGeom>
        </p:spPr>
      </p:pic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1428728" y="2714620"/>
            <a:ext cx="6400800" cy="139541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Своя игра по произведениям русских и зарубежных писателей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86116" y="5857892"/>
            <a:ext cx="5636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Педагог-библиотекарь  МКОУ «</a:t>
            </a:r>
            <a:r>
              <a:rPr lang="ru-RU" i="1" dirty="0" err="1" smtClean="0"/>
              <a:t>Хатынгнахская</a:t>
            </a:r>
            <a:r>
              <a:rPr lang="ru-RU" i="1" dirty="0" smtClean="0"/>
              <a:t> СОШ»</a:t>
            </a:r>
          </a:p>
          <a:p>
            <a:r>
              <a:rPr lang="ru-RU" i="1" dirty="0" smtClean="0"/>
              <a:t>Третьякова Светлана Алексеевна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85728"/>
            <a:ext cx="7139136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М.Ю Лермонтов</a:t>
            </a:r>
            <a:b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«Бородино»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4572008"/>
            <a:ext cx="5688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Правильный ответ</a:t>
            </a:r>
            <a:r>
              <a:rPr lang="ru-RU" sz="2400" b="1" dirty="0" smtClean="0">
                <a:solidFill>
                  <a:srgbClr val="FF0000"/>
                </a:solidFill>
              </a:rPr>
              <a:t>:   богатыри, Москвы</a:t>
            </a:r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00430" y="1500174"/>
            <a:ext cx="25224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2000" u="sng" dirty="0" smtClean="0">
                <a:solidFill>
                  <a:schemeClr val="accent6">
                    <a:lumMod val="50000"/>
                  </a:schemeClr>
                </a:solidFill>
              </a:rPr>
              <a:t>Вопрос на 20 баллов: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14612" y="1928802"/>
            <a:ext cx="41893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«Да, были люди в наше время,</a:t>
            </a:r>
          </a:p>
          <a:p>
            <a:r>
              <a:rPr lang="ru-RU" sz="2400" dirty="0" smtClean="0"/>
              <a:t>Могучее, лихое племя: </a:t>
            </a:r>
          </a:p>
          <a:p>
            <a:r>
              <a:rPr lang="ru-RU" sz="2400" dirty="0" smtClean="0"/>
              <a:t>………….. – не вы.</a:t>
            </a:r>
          </a:p>
          <a:p>
            <a:r>
              <a:rPr lang="ru-RU" sz="2400" dirty="0" smtClean="0"/>
              <a:t>Плохая им досталась доля:</a:t>
            </a:r>
          </a:p>
          <a:p>
            <a:r>
              <a:rPr lang="ru-RU" sz="2400" dirty="0" smtClean="0"/>
              <a:t>Немногие вернулись с поля.</a:t>
            </a:r>
          </a:p>
          <a:p>
            <a:r>
              <a:rPr lang="ru-RU" sz="2400" dirty="0" smtClean="0"/>
              <a:t>Когда б на то не Божья воля,</a:t>
            </a:r>
          </a:p>
          <a:p>
            <a:r>
              <a:rPr lang="ru-RU" sz="2400" dirty="0" smtClean="0"/>
              <a:t>Не отдали б……!»</a:t>
            </a:r>
            <a:endParaRPr lang="ru-RU" sz="2400" dirty="0"/>
          </a:p>
        </p:txBody>
      </p:sp>
      <p:pic>
        <p:nvPicPr>
          <p:cNvPr id="13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0477" y="503266"/>
            <a:ext cx="692311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М.Ю.Лермонтов</a:t>
            </a:r>
            <a:b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«Бородино»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1928802"/>
            <a:ext cx="5000660" cy="57150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8000" u="sng" dirty="0" smtClean="0">
                <a:solidFill>
                  <a:schemeClr val="accent6">
                    <a:lumMod val="50000"/>
                  </a:schemeClr>
                </a:solidFill>
              </a:rPr>
              <a:t>Вопрос на 30 баллов:</a:t>
            </a:r>
          </a:p>
          <a:p>
            <a:pPr algn="just">
              <a:buNone/>
            </a:pPr>
            <a:endParaRPr lang="ru-RU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79388" lvl="0" indent="179388" algn="just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    </a:t>
            </a:r>
            <a:endParaRPr lang="ru-RU" sz="2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4500570"/>
            <a:ext cx="5643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Правильный ответ:    </a:t>
            </a:r>
            <a:r>
              <a:rPr lang="ru-RU" sz="2800" b="1" dirty="0" smtClean="0">
                <a:solidFill>
                  <a:srgbClr val="FF0000"/>
                </a:solidFill>
              </a:rPr>
              <a:t>улан, драгун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642910" y="428604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71670" y="2714620"/>
            <a:ext cx="59497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Как называли солдат кавалерийских частей </a:t>
            </a:r>
          </a:p>
          <a:p>
            <a:r>
              <a:rPr lang="ru-RU" sz="2400" dirty="0" smtClean="0"/>
              <a:t>в дореволюционной армии?</a:t>
            </a:r>
            <a:endParaRPr lang="ru-RU" sz="2400" dirty="0"/>
          </a:p>
        </p:txBody>
      </p:sp>
      <p:pic>
        <p:nvPicPr>
          <p:cNvPr id="17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video>
          </p:childTnLst>
        </p:cTn>
      </p:par>
    </p:tnLst>
    <p:bldLst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642918"/>
            <a:ext cx="656307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М.Ю.Лермонтов</a:t>
            </a:r>
            <a:b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«Бородино»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571612"/>
            <a:ext cx="5976664" cy="334096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</a:rPr>
              <a:t>Вопрос на 40 баллов:</a:t>
            </a:r>
          </a:p>
          <a:p>
            <a:pPr>
              <a:buNone/>
            </a:pPr>
            <a:endParaRPr lang="ru-RU" sz="5100" u="sng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sz="5100" u="sng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364" y="4429132"/>
            <a:ext cx="4738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Правильный ответ:   </a:t>
            </a:r>
            <a:r>
              <a:rPr lang="ru-RU" sz="2800" b="1" dirty="0" smtClean="0">
                <a:solidFill>
                  <a:srgbClr val="FF0000"/>
                </a:solidFill>
              </a:rPr>
              <a:t>ус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ru-RU" sz="2000" b="1" dirty="0" smtClean="0">
              <a:solidFill>
                <a:schemeClr val="bg1"/>
              </a:solidFill>
            </a:endParaRPr>
          </a:p>
        </p:txBody>
      </p:sp>
      <p:sp>
        <p:nvSpPr>
          <p:cNvPr id="9" name="Прямоугольник 8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174" y="2714620"/>
            <a:ext cx="4591257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Но тих был наш бивак открытый:</a:t>
            </a:r>
          </a:p>
          <a:p>
            <a:r>
              <a:rPr lang="ru-RU" sz="2400" dirty="0" smtClean="0"/>
              <a:t>Кто кивер чистил весь избитый,</a:t>
            </a:r>
          </a:p>
          <a:p>
            <a:r>
              <a:rPr lang="ru-RU" sz="2400" dirty="0" smtClean="0"/>
              <a:t>Кто штык точил, ворча сердито,</a:t>
            </a:r>
          </a:p>
          <a:p>
            <a:r>
              <a:rPr lang="ru-RU" sz="2400" dirty="0" smtClean="0"/>
              <a:t>Кусая длинный……</a:t>
            </a:r>
          </a:p>
          <a:p>
            <a:endParaRPr lang="ru-RU" dirty="0"/>
          </a:p>
        </p:txBody>
      </p:sp>
      <p:pic>
        <p:nvPicPr>
          <p:cNvPr id="10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642918"/>
            <a:ext cx="6635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М.Ю.Лермонтов</a:t>
            </a:r>
            <a:b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«Бородино»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1886522"/>
            <a:ext cx="3857652" cy="47090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8000" u="sng" dirty="0" smtClean="0">
                <a:solidFill>
                  <a:schemeClr val="accent6">
                    <a:lumMod val="50000"/>
                  </a:schemeClr>
                </a:solidFill>
              </a:rPr>
              <a:t>Вопрос на 50 баллов</a:t>
            </a:r>
            <a:r>
              <a:rPr lang="ru-RU" sz="14400" u="sng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algn="ctr">
              <a:buNone/>
            </a:pPr>
            <a:endParaRPr lang="ru-RU" sz="9000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endParaRPr lang="ru-RU" sz="9000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endParaRPr lang="ru-RU" sz="9000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4429132"/>
            <a:ext cx="46805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Правильный ответ: </a:t>
            </a:r>
            <a:r>
              <a:rPr lang="ru-RU" sz="2400" b="1" dirty="0" smtClean="0">
                <a:solidFill>
                  <a:srgbClr val="FF0000"/>
                </a:solidFill>
              </a:rPr>
              <a:t>французы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1802" y="2571744"/>
            <a:ext cx="38205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У наших ушки на макушке!</a:t>
            </a:r>
          </a:p>
          <a:p>
            <a:r>
              <a:rPr lang="ru-RU" sz="2400" dirty="0" smtClean="0"/>
              <a:t>Чуть утро осветило пушки</a:t>
            </a:r>
          </a:p>
          <a:p>
            <a:r>
              <a:rPr lang="ru-RU" sz="2400" dirty="0" smtClean="0"/>
              <a:t>И леса зимние верхушки – </a:t>
            </a:r>
          </a:p>
          <a:p>
            <a:r>
              <a:rPr lang="ru-RU" sz="2400" dirty="0" smtClean="0"/>
              <a:t>…………..тут как тут</a:t>
            </a:r>
            <a:endParaRPr lang="ru-RU" sz="2400" dirty="0"/>
          </a:p>
        </p:txBody>
      </p:sp>
      <p:pic>
        <p:nvPicPr>
          <p:cNvPr id="11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785794"/>
            <a:ext cx="6237906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50"/>
                </a:solidFill>
                <a:effectLst/>
              </a:rPr>
              <a:t>Зарубежные писатели -детям</a:t>
            </a:r>
            <a:endParaRPr lang="ru-RU" i="1" dirty="0">
              <a:solidFill>
                <a:srgbClr val="00B05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1288" y="2057472"/>
            <a:ext cx="5338936" cy="2500330"/>
          </a:xfrm>
        </p:spPr>
        <p:txBody>
          <a:bodyPr>
            <a:normAutofit/>
          </a:bodyPr>
          <a:lstStyle/>
          <a:p>
            <a:pPr marL="179388" indent="179388" algn="just">
              <a:buNone/>
            </a:pP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</a:rPr>
              <a:t>          Вопрос на 10 баллов:</a:t>
            </a:r>
          </a:p>
          <a:p>
            <a:pPr marL="179388" lvl="0" indent="179388" algn="just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179388" lvl="0" indent="179388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        </a:t>
            </a:r>
            <a:endParaRPr lang="ru-RU" dirty="0" smtClean="0"/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4557802"/>
            <a:ext cx="5000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       Правильный ответ: </a:t>
            </a:r>
            <a:r>
              <a:rPr lang="ru-RU" sz="2400" b="1" dirty="0" smtClean="0">
                <a:solidFill>
                  <a:srgbClr val="FF0000"/>
                </a:solidFill>
              </a:rPr>
              <a:t>Г.Х. Андерсен</a:t>
            </a:r>
            <a:endParaRPr lang="ru-RU" sz="2800" dirty="0" smtClean="0">
              <a:solidFill>
                <a:srgbClr val="FF0000"/>
              </a:solidFill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8794" y="3000372"/>
            <a:ext cx="6330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Автор сказок  «Снежная королева», «Соловей»</a:t>
            </a:r>
            <a:endParaRPr lang="ru-RU" sz="2400" dirty="0"/>
          </a:p>
        </p:txBody>
      </p:sp>
      <p:pic>
        <p:nvPicPr>
          <p:cNvPr id="7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50"/>
                </a:solidFill>
                <a:effectLst/>
              </a:rPr>
              <a:t>Зарубежные писатели -детям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500174"/>
            <a:ext cx="6000792" cy="34849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</a:rPr>
              <a:t>Вопрос на 20 баллов:</a:t>
            </a:r>
          </a:p>
          <a:p>
            <a:pPr marL="179388" indent="179388" algn="ctr">
              <a:buNone/>
            </a:pPr>
            <a:r>
              <a:rPr lang="ru-RU" sz="3600" dirty="0" smtClean="0"/>
              <a:t> </a:t>
            </a:r>
          </a:p>
          <a:p>
            <a:pPr marL="179388" indent="179388" algn="ctr">
              <a:buNone/>
            </a:pP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1604" y="4500570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Правильный ответ: «</a:t>
            </a:r>
            <a:r>
              <a:rPr lang="ru-RU" sz="2400" dirty="0" smtClean="0">
                <a:solidFill>
                  <a:srgbClr val="FF0000"/>
                </a:solidFill>
              </a:rPr>
              <a:t>Приключение Тома </a:t>
            </a:r>
            <a:r>
              <a:rPr lang="ru-RU" sz="2400" dirty="0" err="1" smtClean="0">
                <a:solidFill>
                  <a:srgbClr val="FF0000"/>
                </a:solidFill>
              </a:rPr>
              <a:t>Сойера</a:t>
            </a:r>
            <a:r>
              <a:rPr lang="ru-RU" sz="2400" dirty="0" smtClean="0">
                <a:solidFill>
                  <a:srgbClr val="FF0000"/>
                </a:solidFill>
              </a:rPr>
              <a:t>»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2071678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Том вышел из дома с ведром известки и длинною кистью. </a:t>
            </a:r>
          </a:p>
          <a:p>
            <a:r>
              <a:rPr lang="ru-RU" sz="2400" dirty="0" smtClean="0"/>
              <a:t>Он окинул взглядом забор , и в одно мгновенье окружающая </a:t>
            </a:r>
          </a:p>
          <a:p>
            <a:r>
              <a:rPr lang="ru-RU" sz="2400" dirty="0" smtClean="0"/>
              <a:t>природа утратила всю веселость, и в сердце у него водворилась тоска.</a:t>
            </a:r>
          </a:p>
          <a:p>
            <a:endParaRPr lang="ru-RU" sz="2400" dirty="0" smtClean="0"/>
          </a:p>
          <a:p>
            <a:r>
              <a:rPr lang="ru-RU" sz="2400" dirty="0" smtClean="0"/>
              <a:t>Название произведения Марка Твена.</a:t>
            </a:r>
            <a:endParaRPr lang="ru-RU" sz="2400" dirty="0"/>
          </a:p>
        </p:txBody>
      </p:sp>
      <p:pic>
        <p:nvPicPr>
          <p:cNvPr id="9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50"/>
                </a:solidFill>
                <a:effectLst/>
              </a:rPr>
              <a:t>Зарубежные писатели -детям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500174"/>
            <a:ext cx="5410944" cy="34129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</a:rPr>
              <a:t>Вопрос на 30 баллов:</a:t>
            </a:r>
          </a:p>
          <a:p>
            <a:pPr algn="ctr">
              <a:buNone/>
            </a:pPr>
            <a:endParaRPr lang="ru-RU" sz="1800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sz="1800" u="sng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3174" y="4500570"/>
            <a:ext cx="4516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Правильный ответ:  </a:t>
            </a:r>
            <a:r>
              <a:rPr lang="ru-RU" sz="2400" dirty="0" smtClean="0">
                <a:solidFill>
                  <a:srgbClr val="FF0000"/>
                </a:solidFill>
              </a:rPr>
              <a:t>Робинзон Крузо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2500306"/>
            <a:ext cx="785240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«- Может случиться. Что неподалеку от острова появится корабль,-</a:t>
            </a:r>
          </a:p>
          <a:p>
            <a:r>
              <a:rPr lang="ru-RU" sz="2000" dirty="0" smtClean="0"/>
              <a:t>говорил я себе, - а если я не буду видеть моря, я могу пропустить этот</a:t>
            </a:r>
          </a:p>
          <a:p>
            <a:r>
              <a:rPr lang="ru-RU" sz="2000" dirty="0" smtClean="0"/>
              <a:t> случай.»</a:t>
            </a:r>
          </a:p>
          <a:p>
            <a:endParaRPr lang="ru-RU" sz="2000" dirty="0" smtClean="0"/>
          </a:p>
          <a:p>
            <a:r>
              <a:rPr lang="ru-RU" sz="2000" dirty="0" smtClean="0"/>
              <a:t>Кто не терял надежду?</a:t>
            </a:r>
            <a:endParaRPr lang="ru-RU" sz="2000" dirty="0"/>
          </a:p>
        </p:txBody>
      </p:sp>
      <p:pic>
        <p:nvPicPr>
          <p:cNvPr id="9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50"/>
                </a:solidFill>
                <a:effectLst/>
              </a:rPr>
              <a:t>Зарубежные писатели -детям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500174"/>
            <a:ext cx="5266928" cy="18573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</a:rPr>
              <a:t>Вопрос на 40 баллов:</a:t>
            </a: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4143380"/>
            <a:ext cx="456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Правильный ответ</a:t>
            </a:r>
            <a:r>
              <a:rPr lang="ru-RU" sz="2800" dirty="0" smtClean="0">
                <a:solidFill>
                  <a:srgbClr val="FF0000"/>
                </a:solidFill>
              </a:rPr>
              <a:t>:  Джек Лондон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2285992"/>
            <a:ext cx="8215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Кто автор произведения «Сказание о </a:t>
            </a:r>
            <a:r>
              <a:rPr lang="ru-RU" sz="2400" dirty="0" err="1" smtClean="0"/>
              <a:t>Кише</a:t>
            </a:r>
            <a:r>
              <a:rPr lang="ru-RU" sz="2400" dirty="0" smtClean="0"/>
              <a:t>»?</a:t>
            </a:r>
          </a:p>
          <a:p>
            <a:endParaRPr lang="ru-RU" sz="2400" dirty="0" smtClean="0"/>
          </a:p>
          <a:p>
            <a:r>
              <a:rPr lang="ru-RU" sz="2400" dirty="0" smtClean="0"/>
              <a:t>«</a:t>
            </a:r>
            <a:r>
              <a:rPr lang="ru-RU" sz="2400" dirty="0" err="1" smtClean="0"/>
              <a:t>Давным</a:t>
            </a:r>
            <a:r>
              <a:rPr lang="ru-RU" sz="2400" dirty="0" smtClean="0"/>
              <a:t> –давно у самого Полярного моря жил </a:t>
            </a:r>
            <a:r>
              <a:rPr lang="ru-RU" sz="2400" dirty="0" err="1" smtClean="0"/>
              <a:t>Киш</a:t>
            </a:r>
            <a:r>
              <a:rPr lang="ru-RU" sz="2400" dirty="0" smtClean="0"/>
              <a:t>… »</a:t>
            </a:r>
            <a:endParaRPr lang="ru-RU" sz="2400" dirty="0"/>
          </a:p>
        </p:txBody>
      </p:sp>
      <p:pic>
        <p:nvPicPr>
          <p:cNvPr id="9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50"/>
                </a:solidFill>
                <a:effectLst/>
              </a:rPr>
              <a:t>Зарубежные писатели -детям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500174"/>
            <a:ext cx="5842992" cy="192882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</a:rPr>
              <a:t> Вопрос на 50 баллов:</a:t>
            </a:r>
          </a:p>
          <a:p>
            <a:pPr marL="179388" indent="179388" algn="ctr"/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4143380"/>
            <a:ext cx="4643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Правильный ответ:  </a:t>
            </a:r>
            <a:r>
              <a:rPr lang="ru-RU" sz="2400" b="1" dirty="0" smtClean="0">
                <a:solidFill>
                  <a:srgbClr val="FF0000"/>
                </a:solidFill>
              </a:rPr>
              <a:t>тридцать три</a:t>
            </a:r>
            <a:endParaRPr lang="ru-RU" sz="6000" b="1" dirty="0" smtClean="0">
              <a:solidFill>
                <a:srgbClr val="FF0000"/>
              </a:solidFill>
            </a:endParaRPr>
          </a:p>
        </p:txBody>
      </p:sp>
      <p:sp>
        <p:nvSpPr>
          <p:cNvPr id="9" name="Прямоугольник 8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2500306"/>
            <a:ext cx="7792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Сколько раз пропел одно и то же искусственный соловей?</a:t>
            </a:r>
            <a:endParaRPr lang="ru-RU" sz="2400" dirty="0"/>
          </a:p>
        </p:txBody>
      </p:sp>
      <p:pic>
        <p:nvPicPr>
          <p:cNvPr id="7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357290" y="714356"/>
            <a:ext cx="6707088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1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Русские писатели -детям</a:t>
            </a:r>
            <a:endParaRPr kumimoji="0" lang="ru-RU" sz="4100" b="1" i="0" u="none" strike="noStrike" kern="1200" cap="none" spc="0" normalizeH="0" baseline="0" noProof="0" dirty="0">
              <a:ln w="6350"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1857364"/>
            <a:ext cx="53578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u="sng" dirty="0" smtClean="0">
                <a:solidFill>
                  <a:schemeClr val="accent6">
                    <a:lumMod val="50000"/>
                  </a:schemeClr>
                </a:solidFill>
              </a:rPr>
              <a:t>Вопрос на 10 баллов:</a:t>
            </a:r>
          </a:p>
          <a:p>
            <a:pPr algn="ctr"/>
            <a:endParaRPr lang="ru-RU" sz="2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ru-RU" sz="3200" u="sng" dirty="0" smtClean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4500570"/>
            <a:ext cx="55007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Правильный ответ:  «</a:t>
            </a:r>
            <a:r>
              <a:rPr lang="ru-RU" sz="2400" b="1" dirty="0" smtClean="0">
                <a:solidFill>
                  <a:srgbClr val="FF0000"/>
                </a:solidFill>
              </a:rPr>
              <a:t>Двенадцать месяцев»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  <p:sp>
        <p:nvSpPr>
          <p:cNvPr id="9" name="Прямоугольник 8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2714620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Драматическая сказка Самуила Яковлевича Маршака , где действующие лица старуха мачеха, дочка</a:t>
            </a:r>
            <a:r>
              <a:rPr lang="ru-RU" sz="2400" smtClean="0"/>
              <a:t>, </a:t>
            </a:r>
            <a:r>
              <a:rPr lang="ru-RU" sz="2400" smtClean="0"/>
              <a:t>падчерица, королева, </a:t>
            </a:r>
            <a:r>
              <a:rPr lang="ru-RU" sz="2400" dirty="0" smtClean="0"/>
              <a:t>учитель королевы и  другие?</a:t>
            </a:r>
            <a:endParaRPr lang="ru-RU" sz="2400" dirty="0"/>
          </a:p>
        </p:txBody>
      </p:sp>
      <p:pic>
        <p:nvPicPr>
          <p:cNvPr id="10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692696"/>
            <a:ext cx="8435975" cy="44508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Правила игры: 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  Игра предназначена для учащихся 5 классов.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Игра состоит из 4 тем с пятью вопросами.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Каждый вопрос, в зависимости от степени сложности, оценен  баллами. Получить их вы сможете, если правильно ответите на поставленный вопрос. В случае неправильного ответа право хода и ответа переходит в следующей команде. Выбор игрового поля осуществляется по выбору. 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500166" y="785794"/>
            <a:ext cx="6563072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100" b="1" i="1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</a:rPr>
              <a:t>Русские писатели -детям</a:t>
            </a:r>
            <a:endParaRPr lang="ru-RU" sz="4100" b="1" dirty="0">
              <a:ln w="6350"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1500174"/>
            <a:ext cx="6768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u="sng" dirty="0" smtClean="0">
                <a:solidFill>
                  <a:schemeClr val="accent6">
                    <a:lumMod val="50000"/>
                  </a:schemeClr>
                </a:solidFill>
              </a:rPr>
              <a:t>Вопрос на 20 баллов:</a:t>
            </a: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0364" y="4500570"/>
            <a:ext cx="3044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Правильный ответ:  </a:t>
            </a:r>
            <a:r>
              <a:rPr lang="ru-RU" sz="2400" dirty="0" err="1" smtClean="0">
                <a:solidFill>
                  <a:srgbClr val="FF0000"/>
                </a:solidFill>
              </a:rPr>
              <a:t>Влас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4546" y="2071678"/>
            <a:ext cx="52149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«Однажды в студеную зимнюю пору</a:t>
            </a:r>
          </a:p>
          <a:p>
            <a:r>
              <a:rPr lang="ru-RU" sz="2000" dirty="0" smtClean="0"/>
              <a:t>Я из лесу вышел; был сильный мороз.</a:t>
            </a:r>
          </a:p>
          <a:p>
            <a:r>
              <a:rPr lang="ru-RU" sz="2000" dirty="0" smtClean="0"/>
              <a:t>Гляжу, поднимается медленно в гору</a:t>
            </a:r>
          </a:p>
          <a:p>
            <a:r>
              <a:rPr lang="ru-RU" sz="2000" dirty="0" smtClean="0"/>
              <a:t>Лошадка, везущая хворосту воз,…»</a:t>
            </a:r>
          </a:p>
          <a:p>
            <a:endParaRPr lang="ru-RU" sz="2000" dirty="0" smtClean="0"/>
          </a:p>
          <a:p>
            <a:r>
              <a:rPr lang="ru-RU" sz="2000" dirty="0" smtClean="0"/>
              <a:t>Имя мальчика из  стихотворения </a:t>
            </a:r>
          </a:p>
          <a:p>
            <a:r>
              <a:rPr lang="ru-RU" sz="2000" dirty="0" smtClean="0"/>
              <a:t>Н.А.Некрасова  «Крестьянские дети»?</a:t>
            </a:r>
            <a:endParaRPr lang="ru-RU" sz="2000" dirty="0"/>
          </a:p>
        </p:txBody>
      </p:sp>
      <p:pic>
        <p:nvPicPr>
          <p:cNvPr id="11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28728" y="928670"/>
            <a:ext cx="663508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100" b="1" i="1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</a:rPr>
              <a:t>Русские писатели -детям</a:t>
            </a:r>
            <a:endParaRPr lang="ru-RU" sz="4100" b="1" dirty="0">
              <a:ln w="6350"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1857364"/>
            <a:ext cx="5572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u="sng" dirty="0" smtClean="0">
                <a:solidFill>
                  <a:schemeClr val="accent6">
                    <a:lumMod val="50000"/>
                  </a:schemeClr>
                </a:solidFill>
              </a:rPr>
              <a:t>Вопрос на 30 баллов: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4071942"/>
            <a:ext cx="6215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Правильный ответ</a:t>
            </a:r>
            <a:r>
              <a:rPr lang="ru-RU" sz="2000" b="1" dirty="0" smtClean="0">
                <a:solidFill>
                  <a:schemeClr val="bg1"/>
                </a:solidFill>
              </a:rPr>
              <a:t>:  </a:t>
            </a:r>
            <a:r>
              <a:rPr lang="ru-RU" sz="2400" b="1" dirty="0" smtClean="0">
                <a:solidFill>
                  <a:srgbClr val="FF0000"/>
                </a:solidFill>
              </a:rPr>
              <a:t>Иван Сергеевич Тургенев</a:t>
            </a:r>
            <a:endParaRPr lang="ru-RU" sz="2800" dirty="0" smtClean="0">
              <a:solidFill>
                <a:srgbClr val="FF0000"/>
              </a:solidFill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57422" y="2714620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Назови автора рассказа «</a:t>
            </a:r>
            <a:r>
              <a:rPr lang="ru-RU" sz="2800" dirty="0" err="1" smtClean="0"/>
              <a:t>Муму</a:t>
            </a:r>
            <a:r>
              <a:rPr lang="ru-RU" sz="2800" dirty="0" smtClean="0"/>
              <a:t>»</a:t>
            </a:r>
            <a:endParaRPr lang="ru-RU" sz="2800" dirty="0"/>
          </a:p>
        </p:txBody>
      </p:sp>
      <p:pic>
        <p:nvPicPr>
          <p:cNvPr id="10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214414" y="571480"/>
            <a:ext cx="6923112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100" b="1" i="1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</a:rPr>
              <a:t>Русские писатели -детям</a:t>
            </a:r>
            <a:endParaRPr lang="ru-RU" sz="4100" b="1" dirty="0">
              <a:ln w="6350"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1357298"/>
            <a:ext cx="5286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u="sng" dirty="0" smtClean="0">
                <a:solidFill>
                  <a:schemeClr val="accent6">
                    <a:lumMod val="50000"/>
                  </a:schemeClr>
                </a:solidFill>
              </a:rPr>
              <a:t>Вопрос на 40 баллов: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4714884"/>
            <a:ext cx="49292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Правильный ответ</a:t>
            </a:r>
            <a:r>
              <a:rPr lang="ru-RU" sz="2400" b="1" dirty="0" smtClean="0">
                <a:solidFill>
                  <a:srgbClr val="FF0000"/>
                </a:solidFill>
              </a:rPr>
              <a:t>:  «Теплый хлеб»</a:t>
            </a:r>
            <a:endParaRPr lang="ru-RU" sz="4400" dirty="0" smtClean="0">
              <a:solidFill>
                <a:srgbClr val="FF0000"/>
              </a:solidFill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2071678"/>
            <a:ext cx="80724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Жил в бережках со своей бабкой мальчик Филька, по прозвищу Ну Тебя. Филька был молчаливый, недоверчивый, и любимым выражением было «Да ну тебя!»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Отрывок из какого произведения К.Г.Паустовского?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</p:txBody>
      </p:sp>
      <p:pic>
        <p:nvPicPr>
          <p:cNvPr id="11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357826"/>
            <a:ext cx="9144000" cy="1500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274638"/>
            <a:ext cx="6563072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100" b="1" i="0" u="none" strike="noStrike" kern="1200" cap="none" spc="0" normalizeH="0" baseline="0" noProof="0" dirty="0">
              <a:ln w="6350"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785926"/>
            <a:ext cx="650085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u="sng" dirty="0" smtClean="0">
                <a:solidFill>
                  <a:schemeClr val="accent6">
                    <a:lumMod val="50000"/>
                  </a:schemeClr>
                </a:solidFill>
              </a:rPr>
              <a:t>Вопрос на 50 баллов</a:t>
            </a:r>
            <a:r>
              <a:rPr lang="ru-RU" sz="2400" u="sng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algn="ctr">
              <a:buNone/>
            </a:pPr>
            <a:endParaRPr lang="ru-RU" sz="2400" u="sng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857232"/>
            <a:ext cx="72539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800" b="1" i="1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</a:rPr>
              <a:t>Русские писатели -детям</a:t>
            </a:r>
            <a:endParaRPr lang="ru-RU" sz="4800" b="1" dirty="0">
              <a:ln w="6350"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7422" y="4572008"/>
            <a:ext cx="552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Правильный ответ:  </a:t>
            </a:r>
            <a:r>
              <a:rPr lang="ru-RU" sz="2400" dirty="0" smtClean="0">
                <a:solidFill>
                  <a:srgbClr val="FF0000"/>
                </a:solidFill>
              </a:rPr>
              <a:t>«Лошадиная фамилия»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2500306"/>
            <a:ext cx="81602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</a:t>
            </a:r>
            <a:r>
              <a:rPr lang="ru-RU" sz="2400" dirty="0" smtClean="0"/>
              <a:t>У отставного генерала-майора </a:t>
            </a:r>
            <a:r>
              <a:rPr lang="ru-RU" sz="2400" dirty="0" err="1" smtClean="0"/>
              <a:t>Булдеева</a:t>
            </a:r>
            <a:r>
              <a:rPr lang="ru-RU" sz="2400" dirty="0" smtClean="0"/>
              <a:t> разболелись зубы.»</a:t>
            </a:r>
          </a:p>
          <a:p>
            <a:endParaRPr lang="ru-RU" sz="2400" dirty="0" smtClean="0"/>
          </a:p>
          <a:p>
            <a:r>
              <a:rPr lang="ru-RU" sz="2400" dirty="0" smtClean="0"/>
              <a:t>Отрывок из какого произведения А.П.Чехова?</a:t>
            </a:r>
            <a:endParaRPr lang="ru-RU" dirty="0"/>
          </a:p>
        </p:txBody>
      </p:sp>
      <p:pic>
        <p:nvPicPr>
          <p:cNvPr id="12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572140"/>
            <a:ext cx="9144000" cy="128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3071810"/>
            <a:ext cx="54238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i="1" dirty="0" smtClean="0">
                <a:solidFill>
                  <a:srgbClr val="FF0000"/>
                </a:solidFill>
              </a:rPr>
              <a:t>Спасибо за игру</a:t>
            </a:r>
            <a:endParaRPr lang="ru-RU" sz="6000" i="1" dirty="0">
              <a:solidFill>
                <a:srgbClr val="FF0000"/>
              </a:solidFill>
            </a:endParaRPr>
          </a:p>
        </p:txBody>
      </p:sp>
      <p:pic>
        <p:nvPicPr>
          <p:cNvPr id="6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 l="69141" t="3571" r="8082" b="63095"/>
          <a:stretch>
            <a:fillRect/>
          </a:stretch>
        </p:blipFill>
        <p:spPr>
          <a:xfrm>
            <a:off x="6143636" y="214289"/>
            <a:ext cx="2500330" cy="2258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214422"/>
            <a:ext cx="695600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Использованная литература: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Хрестоматия для внеклассного чтения. 5 класс/. –М.: РОСМЭН,2019</a:t>
            </a:r>
          </a:p>
          <a:p>
            <a:endParaRPr lang="ru-RU" dirty="0" smtClean="0"/>
          </a:p>
          <a:p>
            <a:r>
              <a:rPr lang="ru-RU" dirty="0" smtClean="0"/>
              <a:t>Литературное чтение 4 класс. М.: Просвещение, 2021</a:t>
            </a:r>
          </a:p>
          <a:p>
            <a:endParaRPr lang="ru-RU" dirty="0" smtClean="0"/>
          </a:p>
          <a:p>
            <a:r>
              <a:rPr lang="ru-RU" dirty="0" smtClean="0"/>
              <a:t>Русская литература  5 класс. М.: Просвещение</a:t>
            </a:r>
          </a:p>
          <a:p>
            <a:endParaRPr lang="ru-RU" dirty="0" smtClean="0"/>
          </a:p>
          <a:p>
            <a:r>
              <a:rPr lang="ru-RU" dirty="0" smtClean="0"/>
              <a:t>Пушкин А.С.  Стихи и сказки.  М.: Махаон,2023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697762354"/>
              </p:ext>
            </p:extLst>
          </p:nvPr>
        </p:nvGraphicFramePr>
        <p:xfrm>
          <a:off x="251520" y="476672"/>
          <a:ext cx="8568952" cy="582159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60240"/>
                <a:gridCol w="1296144"/>
                <a:gridCol w="1368152"/>
                <a:gridCol w="1299113"/>
                <a:gridCol w="1293175"/>
                <a:gridCol w="1152128"/>
              </a:tblGrid>
              <a:tr h="1352331">
                <a:tc>
                  <a:txBody>
                    <a:bodyPr/>
                    <a:lstStyle/>
                    <a:p>
                      <a:endParaRPr kumimoji="0" lang="ru-RU" sz="1800" kern="1200" dirty="0" smtClean="0"/>
                    </a:p>
                    <a:p>
                      <a:r>
                        <a:rPr kumimoji="0" lang="ru-RU" sz="2400" b="0" kern="1200" dirty="0" smtClean="0"/>
                        <a:t>А.С.Пушкин</a:t>
                      </a:r>
                      <a:endParaRPr lang="ru-RU" sz="2000" b="0" i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2" action="ppaction://hlinksldjump"/>
                        </a:rPr>
                        <a:t>10</a:t>
                      </a:r>
                      <a:endParaRPr lang="ru-RU" sz="3200" b="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3" action="ppaction://hlinksldjump"/>
                        </a:rPr>
                        <a:t>20</a:t>
                      </a:r>
                      <a:endParaRPr lang="ru-RU" sz="3200" b="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4" action="ppaction://hlinksldjump"/>
                        </a:rPr>
                        <a:t>30</a:t>
                      </a:r>
                      <a:endParaRPr lang="ru-RU" sz="3200" b="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5" action="ppaction://hlinksldjump"/>
                        </a:rPr>
                        <a:t>40</a:t>
                      </a:r>
                      <a:endParaRPr lang="ru-RU" sz="3200" b="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6" action="ppaction://hlinksldjump"/>
                        </a:rPr>
                        <a:t>50</a:t>
                      </a:r>
                      <a:endParaRPr lang="ru-RU" sz="3200" b="0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1482223">
                <a:tc>
                  <a:txBody>
                    <a:bodyPr/>
                    <a:lstStyle/>
                    <a:p>
                      <a:r>
                        <a:rPr kumimoji="0" lang="ru-RU" sz="2400" kern="1200" dirty="0" smtClean="0"/>
                        <a:t>М.Ю Лермонтов</a:t>
                      </a:r>
                      <a:endParaRPr lang="ru-RU" sz="2000" b="1" i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7" action="ppaction://hlinksldjump"/>
                        </a:rPr>
                        <a:t>10</a:t>
                      </a:r>
                      <a:endParaRPr kumimoji="0" lang="ru-RU" sz="3200" b="1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8" action="ppaction://hlinksldjump"/>
                        </a:rPr>
                        <a:t>20</a:t>
                      </a:r>
                      <a:endParaRPr lang="ru-RU" sz="3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9" action="ppaction://hlinksldjump"/>
                        </a:rPr>
                        <a:t>30</a:t>
                      </a:r>
                      <a:endParaRPr lang="ru-RU" sz="3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0" action="ppaction://hlinksldjump"/>
                        </a:rPr>
                        <a:t>40</a:t>
                      </a:r>
                      <a:endParaRPr lang="ru-RU" sz="3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1" action="ppaction://hlinksldjump"/>
                        </a:rPr>
                        <a:t>50</a:t>
                      </a:r>
                      <a:endParaRPr lang="ru-RU" sz="3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1197894">
                <a:tc>
                  <a:txBody>
                    <a:bodyPr/>
                    <a:lstStyle/>
                    <a:p>
                      <a:r>
                        <a:rPr kumimoji="0" lang="ru-RU" sz="2800" kern="1200" dirty="0" smtClean="0"/>
                        <a:t>Зарубежные писатели -детям</a:t>
                      </a:r>
                      <a:endParaRPr lang="ru-RU" sz="2400" b="1" i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2" action="ppaction://hlinksldjump"/>
                        </a:rPr>
                        <a:t>10</a:t>
                      </a:r>
                      <a:endParaRPr kumimoji="0" lang="ru-RU" sz="3200" b="1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3" action="ppaction://hlinksldjump"/>
                        </a:rPr>
                        <a:t>20</a:t>
                      </a:r>
                      <a:endParaRPr lang="ru-RU" sz="3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4" action="ppaction://hlinksldjump"/>
                        </a:rPr>
                        <a:t>30</a:t>
                      </a:r>
                      <a:endParaRPr lang="ru-RU" sz="3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5" action="ppaction://hlinksldjump"/>
                        </a:rPr>
                        <a:t>40</a:t>
                      </a:r>
                      <a:endParaRPr lang="ru-RU" sz="3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6" action="ppaction://hlinksldjump"/>
                        </a:rPr>
                        <a:t>50</a:t>
                      </a:r>
                      <a:endParaRPr lang="ru-RU" sz="32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1463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kern="1200" dirty="0" smtClean="0"/>
                        <a:t>Русские</a:t>
                      </a:r>
                      <a:r>
                        <a:rPr kumimoji="0" lang="ru-RU" sz="2800" kern="1200" baseline="0" dirty="0" smtClean="0"/>
                        <a:t> </a:t>
                      </a:r>
                      <a:r>
                        <a:rPr kumimoji="0" lang="ru-RU" sz="2800" kern="1200" baseline="0" dirty="0" err="1" smtClean="0"/>
                        <a:t>писатели-детям</a:t>
                      </a:r>
                      <a:endParaRPr lang="ru-RU" sz="24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ru-RU" sz="1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u="sng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7" action="ppaction://hlinksldjump"/>
                        </a:rPr>
                        <a:t>10</a:t>
                      </a:r>
                      <a:endParaRPr kumimoji="0" lang="ru-RU" sz="3200" b="1" u="sng" kern="1200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u="sng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8" action="ppaction://hlinksldjump"/>
                        </a:rPr>
                        <a:t>20</a:t>
                      </a:r>
                      <a:endParaRPr lang="ru-RU" sz="3200" b="1" u="sng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u="sng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19" action="ppaction://hlinksldjump"/>
                        </a:rPr>
                        <a:t>30</a:t>
                      </a:r>
                      <a:endParaRPr lang="ru-RU" sz="3200" b="1" u="sng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u="sng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20" action="ppaction://hlinksldjump"/>
                        </a:rPr>
                        <a:t>40</a:t>
                      </a:r>
                      <a:endParaRPr lang="ru-RU" sz="3200" b="1" u="sng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u="sng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hlinkClick r:id="rId21" action="ppaction://hlinksldjump"/>
                        </a:rPr>
                        <a:t>50</a:t>
                      </a:r>
                      <a:endParaRPr lang="ru-RU" sz="3200" b="1" u="sng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5400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 А.С.Пушкин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4429132"/>
            <a:ext cx="59766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Правильный ответ: </a:t>
            </a:r>
            <a:r>
              <a:rPr lang="ru-RU" sz="2800" b="1" dirty="0" smtClean="0">
                <a:solidFill>
                  <a:srgbClr val="FF0000"/>
                </a:solidFill>
                <a:latin typeface="Cambria Math"/>
                <a:ea typeface="Cambria Math"/>
              </a:rPr>
              <a:t>владычицей морской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428596" y="642918"/>
            <a:ext cx="2286016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794" y="1857364"/>
            <a:ext cx="62865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Вопрос на 10 баллов</a:t>
            </a:r>
          </a:p>
          <a:p>
            <a:endParaRPr lang="ru-RU" dirty="0" smtClean="0"/>
          </a:p>
          <a:p>
            <a:r>
              <a:rPr lang="ru-RU" sz="2800" dirty="0" smtClean="0"/>
              <a:t>«Смилуйся, государыня рыбка!</a:t>
            </a:r>
          </a:p>
          <a:p>
            <a:r>
              <a:rPr lang="ru-RU" sz="2800" dirty="0" smtClean="0"/>
              <a:t>Что мне делать с проклятою бабой?</a:t>
            </a:r>
          </a:p>
          <a:p>
            <a:r>
              <a:rPr lang="ru-RU" sz="2800" dirty="0" smtClean="0"/>
              <a:t>Уж не хочет быть она царицей,</a:t>
            </a:r>
          </a:p>
          <a:p>
            <a:r>
              <a:rPr lang="ru-RU" sz="2800" dirty="0" smtClean="0"/>
              <a:t>Хочет быть………………»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9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85728"/>
            <a:ext cx="4714908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А.С.Пушкин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3306" y="1571612"/>
            <a:ext cx="2451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Вопрос на 20 баллов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714480" y="4143380"/>
            <a:ext cx="6256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Правильный ответ: </a:t>
            </a:r>
            <a:r>
              <a:rPr lang="ru-RU" sz="2400" dirty="0" smtClean="0">
                <a:solidFill>
                  <a:srgbClr val="FF0000"/>
                </a:solidFill>
              </a:rPr>
              <a:t>унылая пора! очей  очарованья!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7422" y="2357430"/>
            <a:ext cx="56518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…………………………………..</a:t>
            </a:r>
          </a:p>
          <a:p>
            <a:r>
              <a:rPr lang="ru-RU" sz="2400" dirty="0" smtClean="0"/>
              <a:t>Приятна мне твоя прощальная краса-</a:t>
            </a:r>
          </a:p>
          <a:p>
            <a:r>
              <a:rPr lang="ru-RU" sz="2400" dirty="0" smtClean="0"/>
              <a:t>Люблю я пышное природы увяданья</a:t>
            </a:r>
          </a:p>
          <a:p>
            <a:r>
              <a:rPr lang="ru-RU" sz="2400" dirty="0" smtClean="0"/>
              <a:t>В багрец и золото одетые леса,…</a:t>
            </a:r>
            <a:endParaRPr lang="ru-RU" dirty="0"/>
          </a:p>
        </p:txBody>
      </p:sp>
      <p:pic>
        <p:nvPicPr>
          <p:cNvPr id="11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2000240"/>
            <a:ext cx="5184576" cy="2214578"/>
          </a:xfrm>
        </p:spPr>
        <p:txBody>
          <a:bodyPr>
            <a:normAutofit/>
          </a:bodyPr>
          <a:lstStyle/>
          <a:p>
            <a:pPr marL="179388" lvl="0" indent="179388" algn="just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7554" y="1000108"/>
            <a:ext cx="2265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А.С.Пушкин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14546" y="4286256"/>
            <a:ext cx="5250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Правильный  ответ:  </a:t>
            </a:r>
            <a:r>
              <a:rPr lang="ru-RU" sz="2400" dirty="0" smtClean="0">
                <a:solidFill>
                  <a:srgbClr val="FF0000"/>
                </a:solidFill>
              </a:rPr>
              <a:t>«Руслан и Людмила»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6116" y="1714488"/>
            <a:ext cx="2451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Вопрос на 30 баллов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500298" y="2357430"/>
            <a:ext cx="4396396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«У лукоморья дуб зеленый;</a:t>
            </a:r>
          </a:p>
          <a:p>
            <a:r>
              <a:rPr lang="ru-RU" sz="2800" dirty="0" smtClean="0"/>
              <a:t>Златая цепь на дубе том:»</a:t>
            </a:r>
          </a:p>
          <a:p>
            <a:endParaRPr lang="ru-RU" dirty="0" smtClean="0"/>
          </a:p>
          <a:p>
            <a:r>
              <a:rPr lang="ru-RU" sz="2400" dirty="0" smtClean="0"/>
              <a:t>Из какой поэмы отрывок?</a:t>
            </a:r>
            <a:endParaRPr lang="ru-RU" sz="2400" dirty="0"/>
          </a:p>
        </p:txBody>
      </p:sp>
      <p:pic>
        <p:nvPicPr>
          <p:cNvPr id="13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67608" cy="11430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А.С.Пушкин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6116" y="1357298"/>
            <a:ext cx="290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solidFill>
                  <a:schemeClr val="accent6">
                    <a:lumMod val="50000"/>
                  </a:schemeClr>
                </a:solidFill>
              </a:rPr>
              <a:t>Вопрос на 40 баллов</a:t>
            </a:r>
            <a:endParaRPr lang="ru-RU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1714480" y="4500570"/>
            <a:ext cx="6821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Правильный ответ: </a:t>
            </a:r>
            <a:r>
              <a:rPr lang="ru-RU" sz="2400" dirty="0" smtClean="0">
                <a:solidFill>
                  <a:srgbClr val="FF0000"/>
                </a:solidFill>
              </a:rPr>
              <a:t>Теснят твою всечасно грудь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… 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488" y="1785926"/>
            <a:ext cx="39771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Глядишь в забытые вороты</a:t>
            </a:r>
          </a:p>
          <a:p>
            <a:r>
              <a:rPr lang="ru-RU" sz="2400" dirty="0" smtClean="0"/>
              <a:t>На черный отдаленный путь:</a:t>
            </a:r>
          </a:p>
          <a:p>
            <a:r>
              <a:rPr lang="ru-RU" sz="2400" dirty="0" smtClean="0"/>
              <a:t>Тоска, предчувствия, заботы</a:t>
            </a:r>
          </a:p>
          <a:p>
            <a:r>
              <a:rPr lang="ru-RU" sz="2400" dirty="0" smtClean="0"/>
              <a:t>……………………………..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Докончи стихотворение</a:t>
            </a:r>
            <a:endParaRPr lang="ru-RU" sz="2400" dirty="0"/>
          </a:p>
        </p:txBody>
      </p:sp>
      <p:pic>
        <p:nvPicPr>
          <p:cNvPr id="13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14290"/>
            <a:ext cx="5328592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А.С.Пушкин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4429132"/>
            <a:ext cx="5500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Правильный ответ:  </a:t>
            </a:r>
            <a:r>
              <a:rPr lang="ru-RU" sz="2800" b="1" dirty="0" smtClean="0">
                <a:solidFill>
                  <a:srgbClr val="FF0000"/>
                </a:solidFill>
              </a:rPr>
              <a:t>Узник</a:t>
            </a:r>
            <a:endParaRPr lang="ru-RU" sz="3200" b="1" dirty="0" smtClean="0">
              <a:solidFill>
                <a:srgbClr val="FF0000"/>
              </a:solidFill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54" y="1285860"/>
            <a:ext cx="29890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solidFill>
                  <a:schemeClr val="accent6">
                    <a:lumMod val="50000"/>
                  </a:schemeClr>
                </a:solidFill>
              </a:rPr>
              <a:t>Вопрос на 50 баллов: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643174" y="2071678"/>
            <a:ext cx="52096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</a:t>
            </a:r>
            <a:r>
              <a:rPr lang="ru-RU" sz="2400" dirty="0" smtClean="0"/>
              <a:t>Мы вольные птицы; пора, брат, пора!</a:t>
            </a:r>
          </a:p>
          <a:p>
            <a:r>
              <a:rPr lang="ru-RU" sz="2400" dirty="0" smtClean="0"/>
              <a:t>Туда, где за тучей белеет гора,</a:t>
            </a:r>
          </a:p>
          <a:p>
            <a:r>
              <a:rPr lang="ru-RU" sz="2400" dirty="0" smtClean="0"/>
              <a:t>Туда, где синеют морские края,</a:t>
            </a:r>
          </a:p>
          <a:p>
            <a:r>
              <a:rPr lang="ru-RU" sz="2400" dirty="0" smtClean="0"/>
              <a:t>Туда, где гуляем лишь ветер…да я!..»</a:t>
            </a:r>
          </a:p>
          <a:p>
            <a:endParaRPr lang="ru-RU" sz="2400" dirty="0" smtClean="0"/>
          </a:p>
          <a:p>
            <a:r>
              <a:rPr lang="ru-RU" sz="2400" dirty="0" smtClean="0"/>
              <a:t>Название стихотворения</a:t>
            </a:r>
            <a:endParaRPr lang="ru-RU" sz="2400" dirty="0"/>
          </a:p>
        </p:txBody>
      </p:sp>
      <p:pic>
        <p:nvPicPr>
          <p:cNvPr id="11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642918"/>
            <a:ext cx="685110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М.Ю.Лермонтов</a:t>
            </a:r>
            <a:b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«Бородино»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0199" y="1772816"/>
            <a:ext cx="5643602" cy="28369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</a:rPr>
              <a:t>Вопрос на 10 баллов: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4357694"/>
            <a:ext cx="41582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Правильный ответ: </a:t>
            </a:r>
            <a:r>
              <a:rPr lang="ru-RU" sz="2400" b="1" dirty="0" smtClean="0">
                <a:solidFill>
                  <a:srgbClr val="FF0000"/>
                </a:solidFill>
              </a:rPr>
              <a:t>Кавказ</a:t>
            </a:r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9" name="Прямоугольник 8">
            <a:hlinkClick r:id="rId3" action="ppaction://hlinksldjump"/>
          </p:cNvPr>
          <p:cNvSpPr/>
          <p:nvPr/>
        </p:nvSpPr>
        <p:spPr>
          <a:xfrm>
            <a:off x="107504" y="116632"/>
            <a:ext cx="1872208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На игровое поле</a:t>
            </a:r>
            <a:endParaRPr lang="ru-RU" sz="1600" b="1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2976" y="2428868"/>
            <a:ext cx="76121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Где М.Ю.Лермонтов написал стихотворение «Бородино»</a:t>
            </a:r>
          </a:p>
          <a:p>
            <a:endParaRPr lang="ru-RU" sz="2400" dirty="0" smtClean="0"/>
          </a:p>
          <a:p>
            <a:r>
              <a:rPr lang="ru-RU" sz="2400" dirty="0" smtClean="0"/>
              <a:t>«Скажи-ка, дядя ведь недаром</a:t>
            </a:r>
          </a:p>
          <a:p>
            <a:r>
              <a:rPr lang="ru-RU" sz="2400" dirty="0" smtClean="0"/>
              <a:t>Москва, спаленная пожаром,</a:t>
            </a:r>
          </a:p>
          <a:p>
            <a:r>
              <a:rPr lang="ru-RU" sz="2400" dirty="0" smtClean="0"/>
              <a:t>Французу отдана?...»</a:t>
            </a:r>
            <a:endParaRPr lang="ru-RU" sz="2400" dirty="0"/>
          </a:p>
        </p:txBody>
      </p:sp>
      <p:pic>
        <p:nvPicPr>
          <p:cNvPr id="18" name="Zastavka s popugaichikom 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 l="3125" t="64557" b="3797"/>
          <a:stretch>
            <a:fillRect/>
          </a:stretch>
        </p:blipFill>
        <p:spPr>
          <a:xfrm>
            <a:off x="0" y="5072050"/>
            <a:ext cx="914400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video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1556</TotalTime>
  <Words>946</Words>
  <Application>Microsoft Office PowerPoint</Application>
  <PresentationFormat>Экран (4:3)</PresentationFormat>
  <Paragraphs>222</Paragraphs>
  <Slides>25</Slides>
  <Notes>1</Notes>
  <HiddenSlides>0</HiddenSlides>
  <MMClips>24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Апекс</vt:lpstr>
      <vt:lpstr>Слайд 1</vt:lpstr>
      <vt:lpstr>Слайд 2</vt:lpstr>
      <vt:lpstr>Слайд 3</vt:lpstr>
      <vt:lpstr> А.С.Пушкин</vt:lpstr>
      <vt:lpstr>А.С.Пушкин</vt:lpstr>
      <vt:lpstr>Слайд 6</vt:lpstr>
      <vt:lpstr>А.С.Пушкин</vt:lpstr>
      <vt:lpstr>А.С.Пушкин</vt:lpstr>
      <vt:lpstr>М.Ю.Лермонтов «Бородино»</vt:lpstr>
      <vt:lpstr>М.Ю Лермонтов «Бородино»</vt:lpstr>
      <vt:lpstr>М.Ю.Лермонтов «Бородино»</vt:lpstr>
      <vt:lpstr>М.Ю.Лермонтов «Бородино»</vt:lpstr>
      <vt:lpstr>М.Ю.Лермонтов «Бородино»</vt:lpstr>
      <vt:lpstr>Зарубежные писатели -детям</vt:lpstr>
      <vt:lpstr>Зарубежные писатели -детям</vt:lpstr>
      <vt:lpstr>Зарубежные писатели -детям</vt:lpstr>
      <vt:lpstr>Зарубежные писатели -детям</vt:lpstr>
      <vt:lpstr>Зарубежные писатели -детям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  «Через тернии к звездам»</dc:title>
  <cp:lastModifiedBy>БГХ</cp:lastModifiedBy>
  <cp:revision>82</cp:revision>
  <dcterms:modified xsi:type="dcterms:W3CDTF">2024-05-03T04:20:24Z</dcterms:modified>
</cp:coreProperties>
</file>