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4"/>
  </p:notesMasterIdLst>
  <p:sldIdLst>
    <p:sldId id="257" r:id="rId2"/>
    <p:sldId id="284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embeddedFontLst>
    <p:embeddedFont>
      <p:font typeface="Playfair Display SemiBold" panose="020B0604020202020204" charset="-52"/>
      <p:regular r:id="rId15"/>
      <p:bold r:id="rId16"/>
      <p:italic r:id="rId17"/>
      <p:boldItalic r:id="rId18"/>
    </p:embeddedFont>
    <p:embeddedFont>
      <p:font typeface="Quicksand Medium" panose="020B0604020202020204" charset="0"/>
      <p:regular r:id="rId19"/>
      <p:bold r:id="rId20"/>
    </p:embeddedFont>
    <p:embeddedFont>
      <p:font typeface="Abril Fatface" panose="020B0604020202020204" charset="0"/>
      <p:regular r:id="rId21"/>
    </p:embeddedFont>
    <p:embeddedFont>
      <p:font typeface="Quicksand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layfair Display" panose="020B0604020202020204" charset="-52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6140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45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>
          <a:extLst>
            <a:ext uri="{FF2B5EF4-FFF2-40B4-BE49-F238E27FC236}">
              <a16:creationId xmlns:a16="http://schemas.microsoft.com/office/drawing/2014/main" xmlns="" id="{052D6B14-08F6-7A86-A1BE-B16602AFB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073618e60_0_42:notes">
            <a:extLst>
              <a:ext uri="{FF2B5EF4-FFF2-40B4-BE49-F238E27FC236}">
                <a16:creationId xmlns:a16="http://schemas.microsoft.com/office/drawing/2014/main" xmlns="" id="{0CFBBFC4-6C04-41CC-DB29-5FD948D62A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073618e60_0_42:notes">
            <a:extLst>
              <a:ext uri="{FF2B5EF4-FFF2-40B4-BE49-F238E27FC236}">
                <a16:creationId xmlns:a16="http://schemas.microsoft.com/office/drawing/2014/main" xmlns="" id="{044F92EF-9075-E76F-E880-A464974E93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11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>
          <a:extLst>
            <a:ext uri="{FF2B5EF4-FFF2-40B4-BE49-F238E27FC236}">
              <a16:creationId xmlns:a16="http://schemas.microsoft.com/office/drawing/2014/main" xmlns="" id="{1EA308A1-4C8B-BD64-8662-08691E70E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073618e60_0_26:notes">
            <a:extLst>
              <a:ext uri="{FF2B5EF4-FFF2-40B4-BE49-F238E27FC236}">
                <a16:creationId xmlns:a16="http://schemas.microsoft.com/office/drawing/2014/main" xmlns="" id="{39C920F3-5237-C4CB-FDFF-DC7758C4F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073618e60_0_26:notes">
            <a:extLst>
              <a:ext uri="{FF2B5EF4-FFF2-40B4-BE49-F238E27FC236}">
                <a16:creationId xmlns:a16="http://schemas.microsoft.com/office/drawing/2014/main" xmlns="" id="{B8BC73BB-A058-FCAA-87FC-B930BAA63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860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>
          <a:extLst>
            <a:ext uri="{FF2B5EF4-FFF2-40B4-BE49-F238E27FC236}">
              <a16:creationId xmlns:a16="http://schemas.microsoft.com/office/drawing/2014/main" xmlns="" id="{A6C77200-3738-2A00-B356-AEF29E52D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073618e60_0_80:notes">
            <a:extLst>
              <a:ext uri="{FF2B5EF4-FFF2-40B4-BE49-F238E27FC236}">
                <a16:creationId xmlns:a16="http://schemas.microsoft.com/office/drawing/2014/main" xmlns="" id="{757C289A-2504-1548-C988-7D84441D7A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a073618e60_0_80:notes">
            <a:extLst>
              <a:ext uri="{FF2B5EF4-FFF2-40B4-BE49-F238E27FC236}">
                <a16:creationId xmlns:a16="http://schemas.microsoft.com/office/drawing/2014/main" xmlns="" id="{B1AB227B-E5A8-7263-5E53-67250B2C74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8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>
          <a:extLst>
            <a:ext uri="{FF2B5EF4-FFF2-40B4-BE49-F238E27FC236}">
              <a16:creationId xmlns:a16="http://schemas.microsoft.com/office/drawing/2014/main" xmlns="" id="{1DD38B5D-8586-B613-4D37-44B02D9B4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1c3728c19_0_96:notes">
            <a:extLst>
              <a:ext uri="{FF2B5EF4-FFF2-40B4-BE49-F238E27FC236}">
                <a16:creationId xmlns:a16="http://schemas.microsoft.com/office/drawing/2014/main" xmlns="" id="{84B7061B-79DE-3A6A-BA64-F95460139E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11c3728c19_0_96:notes">
            <a:extLst>
              <a:ext uri="{FF2B5EF4-FFF2-40B4-BE49-F238E27FC236}">
                <a16:creationId xmlns:a16="http://schemas.microsoft.com/office/drawing/2014/main" xmlns="" id="{7CAA3E6D-2082-37F2-7FDA-E2179242C6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14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>
          <a:extLst>
            <a:ext uri="{FF2B5EF4-FFF2-40B4-BE49-F238E27FC236}">
              <a16:creationId xmlns:a16="http://schemas.microsoft.com/office/drawing/2014/main" xmlns="" id="{084F6B46-D922-59EE-24C0-2EF9B0681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073618e60_0_42:notes">
            <a:extLst>
              <a:ext uri="{FF2B5EF4-FFF2-40B4-BE49-F238E27FC236}">
                <a16:creationId xmlns:a16="http://schemas.microsoft.com/office/drawing/2014/main" xmlns="" id="{059641A9-9D95-088E-1456-49185560AA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073618e60_0_42:notes">
            <a:extLst>
              <a:ext uri="{FF2B5EF4-FFF2-40B4-BE49-F238E27FC236}">
                <a16:creationId xmlns:a16="http://schemas.microsoft.com/office/drawing/2014/main" xmlns="" id="{DFF2E282-BE96-5FA9-E8F2-65EF714C9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47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>
          <a:extLst>
            <a:ext uri="{FF2B5EF4-FFF2-40B4-BE49-F238E27FC236}">
              <a16:creationId xmlns:a16="http://schemas.microsoft.com/office/drawing/2014/main" xmlns="" id="{DC76CE56-6690-59B6-2401-74AC14328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a073618e60_0_174:notes">
            <a:extLst>
              <a:ext uri="{FF2B5EF4-FFF2-40B4-BE49-F238E27FC236}">
                <a16:creationId xmlns:a16="http://schemas.microsoft.com/office/drawing/2014/main" xmlns="" id="{C8B807AF-7678-BD15-C11A-503572A79A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a073618e60_0_174:notes">
            <a:extLst>
              <a:ext uri="{FF2B5EF4-FFF2-40B4-BE49-F238E27FC236}">
                <a16:creationId xmlns:a16="http://schemas.microsoft.com/office/drawing/2014/main" xmlns="" id="{7860251A-7799-57EF-28D7-AD667AF61F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>
          <a:extLst>
            <a:ext uri="{FF2B5EF4-FFF2-40B4-BE49-F238E27FC236}">
              <a16:creationId xmlns:a16="http://schemas.microsoft.com/office/drawing/2014/main" xmlns="" id="{055ED501-4884-5D2C-7020-E7F14ED2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073618e60_0_26:notes">
            <a:extLst>
              <a:ext uri="{FF2B5EF4-FFF2-40B4-BE49-F238E27FC236}">
                <a16:creationId xmlns:a16="http://schemas.microsoft.com/office/drawing/2014/main" xmlns="" id="{8102C29D-4A16-5164-79FE-9DA5B8974F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073618e60_0_26:notes">
            <a:extLst>
              <a:ext uri="{FF2B5EF4-FFF2-40B4-BE49-F238E27FC236}">
                <a16:creationId xmlns:a16="http://schemas.microsoft.com/office/drawing/2014/main" xmlns="" id="{CB730C86-A19F-0A6F-D584-3DD028F83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93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>
          <a:extLst>
            <a:ext uri="{FF2B5EF4-FFF2-40B4-BE49-F238E27FC236}">
              <a16:creationId xmlns:a16="http://schemas.microsoft.com/office/drawing/2014/main" xmlns="" id="{73AFA3DA-586E-FAED-56F1-C206C760F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073618e60_0_26:notes">
            <a:extLst>
              <a:ext uri="{FF2B5EF4-FFF2-40B4-BE49-F238E27FC236}">
                <a16:creationId xmlns:a16="http://schemas.microsoft.com/office/drawing/2014/main" xmlns="" id="{E3C239D9-68A0-B1B4-FED4-1BB20F807D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073618e60_0_26:notes">
            <a:extLst>
              <a:ext uri="{FF2B5EF4-FFF2-40B4-BE49-F238E27FC236}">
                <a16:creationId xmlns:a16="http://schemas.microsoft.com/office/drawing/2014/main" xmlns="" id="{34A1963D-7194-8EAB-6672-453FD97A38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75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>
          <a:extLst>
            <a:ext uri="{FF2B5EF4-FFF2-40B4-BE49-F238E27FC236}">
              <a16:creationId xmlns:a16="http://schemas.microsoft.com/office/drawing/2014/main" xmlns="" id="{19122D74-B287-B115-C70B-61A47E815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073618e60_0_42:notes">
            <a:extLst>
              <a:ext uri="{FF2B5EF4-FFF2-40B4-BE49-F238E27FC236}">
                <a16:creationId xmlns:a16="http://schemas.microsoft.com/office/drawing/2014/main" xmlns="" id="{00F2D0E5-2E9C-2E67-445F-3EE05BC466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073618e60_0_42:notes">
            <a:extLst>
              <a:ext uri="{FF2B5EF4-FFF2-40B4-BE49-F238E27FC236}">
                <a16:creationId xmlns:a16="http://schemas.microsoft.com/office/drawing/2014/main" xmlns="" id="{601DE931-6BA1-3A73-609D-05ED29B2AD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79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>
          <a:extLst>
            <a:ext uri="{FF2B5EF4-FFF2-40B4-BE49-F238E27FC236}">
              <a16:creationId xmlns:a16="http://schemas.microsoft.com/office/drawing/2014/main" xmlns="" id="{A48074CA-0E75-3CE3-F879-A24BE8B84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073618e60_0_42:notes">
            <a:extLst>
              <a:ext uri="{FF2B5EF4-FFF2-40B4-BE49-F238E27FC236}">
                <a16:creationId xmlns:a16="http://schemas.microsoft.com/office/drawing/2014/main" xmlns="" id="{6A9EEC5E-73CB-6759-D7D5-FAABC63802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073618e60_0_42:notes">
            <a:extLst>
              <a:ext uri="{FF2B5EF4-FFF2-40B4-BE49-F238E27FC236}">
                <a16:creationId xmlns:a16="http://schemas.microsoft.com/office/drawing/2014/main" xmlns="" id="{C525E5B8-3BDF-84F1-C6F3-0A02F0C32B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58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>
          <a:extLst>
            <a:ext uri="{FF2B5EF4-FFF2-40B4-BE49-F238E27FC236}">
              <a16:creationId xmlns:a16="http://schemas.microsoft.com/office/drawing/2014/main" xmlns="" id="{624AEBB4-3E87-6F79-A2AD-A3444EF3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073618e60_0_42:notes">
            <a:extLst>
              <a:ext uri="{FF2B5EF4-FFF2-40B4-BE49-F238E27FC236}">
                <a16:creationId xmlns:a16="http://schemas.microsoft.com/office/drawing/2014/main" xmlns="" id="{4DCA83D0-ED88-1441-BA5A-B50BAA9FC9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073618e60_0_42:notes">
            <a:extLst>
              <a:ext uri="{FF2B5EF4-FFF2-40B4-BE49-F238E27FC236}">
                <a16:creationId xmlns:a16="http://schemas.microsoft.com/office/drawing/2014/main" xmlns="" id="{AACF21CF-55A0-EE17-8809-A6D695FFA3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78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1718550" y="188700"/>
            <a:ext cx="10302600" cy="6480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70850" y="188700"/>
            <a:ext cx="1547700" cy="64806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70850" y="3596100"/>
            <a:ext cx="3792600" cy="3073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264650" y="560625"/>
            <a:ext cx="7718100" cy="5680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53771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53771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 rot="-5400000">
            <a:off x="8952100" y="3600150"/>
            <a:ext cx="689400" cy="54489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46725" y="751875"/>
            <a:ext cx="1049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846725" y="2742368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4553230" y="2742368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3"/>
          </p:nvPr>
        </p:nvSpPr>
        <p:spPr>
          <a:xfrm>
            <a:off x="846725" y="4783425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4"/>
          </p:nvPr>
        </p:nvSpPr>
        <p:spPr>
          <a:xfrm>
            <a:off x="4553230" y="4783425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5"/>
          </p:nvPr>
        </p:nvSpPr>
        <p:spPr>
          <a:xfrm>
            <a:off x="846725" y="2046599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6"/>
          </p:nvPr>
        </p:nvSpPr>
        <p:spPr>
          <a:xfrm>
            <a:off x="4553230" y="2046599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7"/>
          </p:nvPr>
        </p:nvSpPr>
        <p:spPr>
          <a:xfrm>
            <a:off x="846725" y="4087656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8"/>
          </p:nvPr>
        </p:nvSpPr>
        <p:spPr>
          <a:xfrm>
            <a:off x="4553230" y="4087656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9"/>
          </p:nvPr>
        </p:nvSpPr>
        <p:spPr>
          <a:xfrm>
            <a:off x="8259736" y="2742368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3"/>
          </p:nvPr>
        </p:nvSpPr>
        <p:spPr>
          <a:xfrm>
            <a:off x="8259736" y="4783425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 idx="14"/>
          </p:nvPr>
        </p:nvSpPr>
        <p:spPr>
          <a:xfrm>
            <a:off x="8259736" y="2046599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15"/>
          </p:nvPr>
        </p:nvSpPr>
        <p:spPr>
          <a:xfrm>
            <a:off x="8259736" y="4087656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490775" y="560625"/>
            <a:ext cx="103659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538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ubTitle" idx="2"/>
          </p:nvPr>
        </p:nvSpPr>
        <p:spPr>
          <a:xfrm>
            <a:off x="5987845" y="1813775"/>
            <a:ext cx="4538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538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4"/>
          </p:nvPr>
        </p:nvSpPr>
        <p:spPr>
          <a:xfrm>
            <a:off x="5987837" y="2739050"/>
            <a:ext cx="45384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10434975" y="3489950"/>
            <a:ext cx="1290000" cy="1290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4003075" y="5529000"/>
            <a:ext cx="8018100" cy="1140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934500" y="1044350"/>
            <a:ext cx="10231500" cy="4917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1128967" y="1221818"/>
            <a:ext cx="9803100" cy="4519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2086950" y="1922600"/>
            <a:ext cx="80181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subTitle" idx="1"/>
          </p:nvPr>
        </p:nvSpPr>
        <p:spPr>
          <a:xfrm>
            <a:off x="4237425" y="5919475"/>
            <a:ext cx="7775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397050" y="5083400"/>
            <a:ext cx="1290000" cy="1290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subTitle" idx="1"/>
          </p:nvPr>
        </p:nvSpPr>
        <p:spPr>
          <a:xfrm>
            <a:off x="870123" y="2163600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2"/>
          </p:nvPr>
        </p:nvSpPr>
        <p:spPr>
          <a:xfrm>
            <a:off x="870123" y="4020325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subTitle" idx="3"/>
          </p:nvPr>
        </p:nvSpPr>
        <p:spPr>
          <a:xfrm>
            <a:off x="8208477" y="2172980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4"/>
          </p:nvPr>
        </p:nvSpPr>
        <p:spPr>
          <a:xfrm>
            <a:off x="4559121" y="2180950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5"/>
          </p:nvPr>
        </p:nvSpPr>
        <p:spPr>
          <a:xfrm>
            <a:off x="4559121" y="4020325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subTitle" idx="6"/>
          </p:nvPr>
        </p:nvSpPr>
        <p:spPr>
          <a:xfrm>
            <a:off x="8245602" y="4001780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510625" y="879050"/>
            <a:ext cx="112104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7"/>
          </p:nvPr>
        </p:nvSpPr>
        <p:spPr>
          <a:xfrm>
            <a:off x="4559121" y="25898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body" idx="8"/>
          </p:nvPr>
        </p:nvSpPr>
        <p:spPr>
          <a:xfrm>
            <a:off x="8245602" y="44186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9"/>
          </p:nvPr>
        </p:nvSpPr>
        <p:spPr>
          <a:xfrm>
            <a:off x="4559121" y="44186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13"/>
          </p:nvPr>
        </p:nvSpPr>
        <p:spPr>
          <a:xfrm>
            <a:off x="870123" y="25898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14"/>
          </p:nvPr>
        </p:nvSpPr>
        <p:spPr>
          <a:xfrm>
            <a:off x="8245602" y="25898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15"/>
          </p:nvPr>
        </p:nvSpPr>
        <p:spPr>
          <a:xfrm>
            <a:off x="870123" y="44186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5" name="Google Shape;205;p16"/>
          <p:cNvSpPr/>
          <p:nvPr/>
        </p:nvSpPr>
        <p:spPr>
          <a:xfrm rot="-5400000">
            <a:off x="11202850" y="188900"/>
            <a:ext cx="855600" cy="855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ldNum" idx="12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18810" y="24377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6" r:id="rId4"/>
    <p:sldLayoutId id="2147483660" r:id="rId5"/>
    <p:sldLayoutId id="21474836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/>
          <p:nvPr/>
        </p:nvSpPr>
        <p:spPr>
          <a:xfrm>
            <a:off x="1034225" y="1157550"/>
            <a:ext cx="4542900" cy="45429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"/>
          <p:cNvSpPr/>
          <p:nvPr/>
        </p:nvSpPr>
        <p:spPr>
          <a:xfrm>
            <a:off x="1228175" y="1351500"/>
            <a:ext cx="4155000" cy="415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"/>
          <p:cNvSpPr txBox="1">
            <a:spLocks noGrp="1"/>
          </p:cNvSpPr>
          <p:nvPr>
            <p:ph type="title"/>
          </p:nvPr>
        </p:nvSpPr>
        <p:spPr>
          <a:xfrm>
            <a:off x="5577125" y="2393656"/>
            <a:ext cx="5070600" cy="6132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Чащина Евгения Игоревна</a:t>
            </a:r>
            <a:endParaRPr sz="2800" dirty="0"/>
          </a:p>
        </p:txBody>
      </p:sp>
      <p:sp>
        <p:nvSpPr>
          <p:cNvPr id="292" name="Google Shape;292;p24"/>
          <p:cNvSpPr txBox="1">
            <a:spLocks noGrp="1"/>
          </p:cNvSpPr>
          <p:nvPr>
            <p:ph type="body" idx="1"/>
          </p:nvPr>
        </p:nvSpPr>
        <p:spPr>
          <a:xfrm>
            <a:off x="4798143" y="2916224"/>
            <a:ext cx="5955529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Playfair Display" panose="020F0502020204030204" pitchFamily="2" charset="-52"/>
              </a:rPr>
              <a:t>Воспитатель группы 07 </a:t>
            </a:r>
            <a:r>
              <a:rPr lang="en-US" sz="2000" b="1" dirty="0">
                <a:latin typeface="Quicksand" panose="020B0604020202020204" charset="0"/>
              </a:rPr>
              <a:t>“</a:t>
            </a:r>
            <a:r>
              <a:rPr lang="ru-RU" sz="2000" b="1" dirty="0">
                <a:latin typeface="Playfair Display" panose="020F0502020204030204" pitchFamily="2" charset="-52"/>
              </a:rPr>
              <a:t>Чебурашка</a:t>
            </a:r>
            <a:r>
              <a:rPr lang="en-US" sz="2000" b="1" dirty="0">
                <a:latin typeface="Quicksand" panose="020B0604020202020204" charset="0"/>
              </a:rPr>
              <a:t>”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Playfair Display" panose="020F0502020204030204" pitchFamily="2" charset="-52"/>
              </a:rPr>
              <a:t>Детского сада № 14 </a:t>
            </a:r>
            <a:r>
              <a:rPr lang="en-US" sz="2000" dirty="0">
                <a:latin typeface="Quicksand" panose="020B0604020202020204" charset="0"/>
              </a:rPr>
              <a:t>“</a:t>
            </a:r>
            <a:r>
              <a:rPr lang="ru-RU" sz="2000" b="1" dirty="0">
                <a:latin typeface="Playfair Display" panose="020F0502020204030204" pitchFamily="2" charset="-52"/>
              </a:rPr>
              <a:t>Рябинка</a:t>
            </a:r>
            <a:r>
              <a:rPr lang="en-US" sz="2000" dirty="0">
                <a:latin typeface="Quicksand" panose="020B0604020202020204" charset="0"/>
              </a:rPr>
              <a:t>”</a:t>
            </a:r>
            <a:endParaRPr lang="ru-RU" sz="2000" dirty="0">
              <a:latin typeface="Playfair Display" panose="020F0502020204030204" pitchFamily="2" charset="-52"/>
            </a:endParaRPr>
          </a:p>
        </p:txBody>
      </p:sp>
      <p:sp>
        <p:nvSpPr>
          <p:cNvPr id="294" name="Google Shape;294;p24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EF5A0F-C6E9-7912-9085-4FAFE45AE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126" y="1351501"/>
            <a:ext cx="4160344" cy="4213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0907A5E-F5D5-591F-3E6C-BC8564D1A8CF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>
          <a:extLst>
            <a:ext uri="{FF2B5EF4-FFF2-40B4-BE49-F238E27FC236}">
              <a16:creationId xmlns:a16="http://schemas.microsoft.com/office/drawing/2014/main" xmlns="" id="{48DBE303-E023-C7F8-1054-40E2FAD48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>
            <a:extLst>
              <a:ext uri="{FF2B5EF4-FFF2-40B4-BE49-F238E27FC236}">
                <a16:creationId xmlns:a16="http://schemas.microsoft.com/office/drawing/2014/main" xmlns="" id="{261F9470-3804-2130-5016-DCF98FD59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“</a:t>
            </a:r>
            <a:r>
              <a:rPr lang="ru-RU" sz="2800" dirty="0"/>
              <a:t>Зайчик и медвежонок</a:t>
            </a:r>
            <a:r>
              <a:rPr lang="en-US" sz="2800" dirty="0"/>
              <a:t>”</a:t>
            </a:r>
            <a:endParaRPr sz="2800" dirty="0"/>
          </a:p>
        </p:txBody>
      </p:sp>
      <p:sp>
        <p:nvSpPr>
          <p:cNvPr id="359" name="Google Shape;359;p29">
            <a:extLst>
              <a:ext uri="{FF2B5EF4-FFF2-40B4-BE49-F238E27FC236}">
                <a16:creationId xmlns:a16="http://schemas.microsoft.com/office/drawing/2014/main" xmlns="" id="{2EBFBC52-DE1A-7F65-A027-D4B7196F25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CB6C5B-89DC-DD9B-B1EC-3E2E26295FD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58854" y="1691050"/>
            <a:ext cx="10029741" cy="4089661"/>
          </a:xfrm>
        </p:spPr>
        <p:txBody>
          <a:bodyPr/>
          <a:lstStyle/>
          <a:p>
            <a:pPr marL="107950" indent="0" algn="ctr">
              <a:lnSpc>
                <a:spcPct val="125000"/>
              </a:lnSpc>
              <a:buNone/>
            </a:pPr>
            <a:r>
              <a:rPr lang="ru-RU" sz="1800" dirty="0"/>
              <a:t>Эта история произошла в нашем лесу, а знакомая сорока принесла её мне на хвосте. Однажды Зайчик и Медвежонок пошли гулять по лесу. Они взяли с собой еду и отправились в путь. Погода была чудесной. Светило ласковое солнышко. Зверята нашли красивую полянку и остановились на ней. Зайчик и Медвежонок играли, веселились, кувыркались по мягкой зелёной травке</a:t>
            </a:r>
            <a:endParaRPr lang="ru-RU" sz="1200" dirty="0"/>
          </a:p>
        </p:txBody>
      </p:sp>
      <p:sp>
        <p:nvSpPr>
          <p:cNvPr id="10" name="Google Shape;954;p47">
            <a:extLst>
              <a:ext uri="{FF2B5EF4-FFF2-40B4-BE49-F238E27FC236}">
                <a16:creationId xmlns:a16="http://schemas.microsoft.com/office/drawing/2014/main" xmlns="" id="{621A1EEF-1E8F-6547-04A9-DFB3E2959AF1}"/>
              </a:ext>
            </a:extLst>
          </p:cNvPr>
          <p:cNvSpPr/>
          <p:nvPr/>
        </p:nvSpPr>
        <p:spPr>
          <a:xfrm>
            <a:off x="10776156" y="3873506"/>
            <a:ext cx="638484" cy="525000"/>
          </a:xfrm>
          <a:custGeom>
            <a:avLst/>
            <a:gdLst/>
            <a:ahLst/>
            <a:cxnLst/>
            <a:rect l="l" t="t" r="r" b="b"/>
            <a:pathLst>
              <a:path w="10635" h="10636" extrusionOk="0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A3B77F8-5588-3E8B-B7F6-2A4BBE5B7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76444"/>
            <a:ext cx="2063157" cy="206315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FCF95D-0E73-303D-5542-493AE1DBA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24" y="3776444"/>
            <a:ext cx="2980563" cy="20643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B79BBC4-F4D8-DEF2-26AE-D3D4FF4245FA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>
          <a:extLst>
            <a:ext uri="{FF2B5EF4-FFF2-40B4-BE49-F238E27FC236}">
              <a16:creationId xmlns:a16="http://schemas.microsoft.com/office/drawing/2014/main" xmlns="" id="{AE949BFA-8305-4734-3E3C-73EB416EA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>
            <a:extLst>
              <a:ext uri="{FF2B5EF4-FFF2-40B4-BE49-F238E27FC236}">
                <a16:creationId xmlns:a16="http://schemas.microsoft.com/office/drawing/2014/main" xmlns="" id="{F77EC222-9662-32FA-F043-EDA6A7BD21C7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2044508" y="3887410"/>
            <a:ext cx="7060163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Составление новых или</a:t>
            </a:r>
            <a:r>
              <a:rPr lang="en-US" sz="2800" dirty="0"/>
              <a:t> </a:t>
            </a:r>
            <a:r>
              <a:rPr lang="ru-RU" sz="2800" dirty="0"/>
              <a:t>дополнение уже существующих сказок</a:t>
            </a:r>
            <a:endParaRPr sz="2800" dirty="0"/>
          </a:p>
        </p:txBody>
      </p:sp>
      <p:sp>
        <p:nvSpPr>
          <p:cNvPr id="300" name="Google Shape;300;p25">
            <a:extLst>
              <a:ext uri="{FF2B5EF4-FFF2-40B4-BE49-F238E27FC236}">
                <a16:creationId xmlns:a16="http://schemas.microsoft.com/office/drawing/2014/main" xmlns="" id="{9868A53F-46AB-BDDF-4711-086B8C897876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1772833" y="5200838"/>
            <a:ext cx="5755892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Исправление ошибок в сказках</a:t>
            </a:r>
            <a:endParaRPr dirty="0"/>
          </a:p>
        </p:txBody>
      </p:sp>
      <p:sp>
        <p:nvSpPr>
          <p:cNvPr id="302" name="Google Shape;302;p25">
            <a:extLst>
              <a:ext uri="{FF2B5EF4-FFF2-40B4-BE49-F238E27FC236}">
                <a16:creationId xmlns:a16="http://schemas.microsoft.com/office/drawing/2014/main" xmlns="" id="{52AC883C-27BD-FB3F-B6D5-95D1987A87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170" y="676822"/>
            <a:ext cx="1049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Этапы работы с экологической сказкой</a:t>
            </a:r>
            <a:endParaRPr dirty="0"/>
          </a:p>
        </p:txBody>
      </p:sp>
      <p:sp>
        <p:nvSpPr>
          <p:cNvPr id="307" name="Google Shape;307;p25">
            <a:extLst>
              <a:ext uri="{FF2B5EF4-FFF2-40B4-BE49-F238E27FC236}">
                <a16:creationId xmlns:a16="http://schemas.microsoft.com/office/drawing/2014/main" xmlns="" id="{D90BE3AD-220A-EAB0-6E1C-7411A18EB472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1922080" y="1763085"/>
            <a:ext cx="2804923" cy="61249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Чтение сказок</a:t>
            </a:r>
            <a:endParaRPr dirty="0"/>
          </a:p>
        </p:txBody>
      </p:sp>
      <p:sp>
        <p:nvSpPr>
          <p:cNvPr id="308" name="Google Shape;308;p25">
            <a:extLst>
              <a:ext uri="{FF2B5EF4-FFF2-40B4-BE49-F238E27FC236}">
                <a16:creationId xmlns:a16="http://schemas.microsoft.com/office/drawing/2014/main" xmlns="" id="{D8113DCA-3A5E-9AAD-8F2E-D8BA4841A40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1922080" y="2936974"/>
            <a:ext cx="4135841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Театрализация сказок</a:t>
            </a:r>
            <a:endParaRPr dirty="0"/>
          </a:p>
        </p:txBody>
      </p:sp>
      <p:sp>
        <p:nvSpPr>
          <p:cNvPr id="312" name="Google Shape;312;p25">
            <a:extLst>
              <a:ext uri="{FF2B5EF4-FFF2-40B4-BE49-F238E27FC236}">
                <a16:creationId xmlns:a16="http://schemas.microsoft.com/office/drawing/2014/main" xmlns="" id="{C75BE49C-9C82-7CF1-350E-3C3A644757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13" name="Google Shape;313;p25">
            <a:extLst>
              <a:ext uri="{FF2B5EF4-FFF2-40B4-BE49-F238E27FC236}">
                <a16:creationId xmlns:a16="http://schemas.microsoft.com/office/drawing/2014/main" xmlns="" id="{1CC639AE-937C-0E27-19C9-EA92D5A1C28C}"/>
              </a:ext>
            </a:extLst>
          </p:cNvPr>
          <p:cNvSpPr/>
          <p:nvPr/>
        </p:nvSpPr>
        <p:spPr>
          <a:xfrm>
            <a:off x="1004980" y="1591567"/>
            <a:ext cx="917100" cy="9420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i="1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1</a:t>
            </a:r>
            <a:endParaRPr sz="4500" i="1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14" name="Google Shape;314;p25">
            <a:extLst>
              <a:ext uri="{FF2B5EF4-FFF2-40B4-BE49-F238E27FC236}">
                <a16:creationId xmlns:a16="http://schemas.microsoft.com/office/drawing/2014/main" xmlns="" id="{0C5D0B3F-8552-C17D-6EF7-EA83148E28C5}"/>
              </a:ext>
            </a:extLst>
          </p:cNvPr>
          <p:cNvSpPr/>
          <p:nvPr/>
        </p:nvSpPr>
        <p:spPr>
          <a:xfrm>
            <a:off x="1004980" y="2762186"/>
            <a:ext cx="917100" cy="94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i="1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</a:t>
            </a:r>
            <a:endParaRPr sz="4500" i="1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16" name="Google Shape;316;p25">
            <a:extLst>
              <a:ext uri="{FF2B5EF4-FFF2-40B4-BE49-F238E27FC236}">
                <a16:creationId xmlns:a16="http://schemas.microsoft.com/office/drawing/2014/main" xmlns="" id="{2ED27203-396D-1025-37DF-7EDF0A9BA26A}"/>
              </a:ext>
            </a:extLst>
          </p:cNvPr>
          <p:cNvSpPr/>
          <p:nvPr/>
        </p:nvSpPr>
        <p:spPr>
          <a:xfrm>
            <a:off x="1004980" y="3939017"/>
            <a:ext cx="917100" cy="942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 i="1" dirty="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3</a:t>
            </a:r>
            <a:endParaRPr sz="4500" i="1" dirty="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17" name="Google Shape;317;p25">
            <a:extLst>
              <a:ext uri="{FF2B5EF4-FFF2-40B4-BE49-F238E27FC236}">
                <a16:creationId xmlns:a16="http://schemas.microsoft.com/office/drawing/2014/main" xmlns="" id="{71068EDF-E646-7FBA-B4D8-E0508452AAA6}"/>
              </a:ext>
            </a:extLst>
          </p:cNvPr>
          <p:cNvSpPr/>
          <p:nvPr/>
        </p:nvSpPr>
        <p:spPr>
          <a:xfrm>
            <a:off x="1004980" y="5103599"/>
            <a:ext cx="917100" cy="9420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 i="1" dirty="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4</a:t>
            </a:r>
            <a:endParaRPr sz="4500" i="1" dirty="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8BB16AE-EA1C-4518-338A-6A08ACF78CEA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>
          <a:extLst>
            <a:ext uri="{FF2B5EF4-FFF2-40B4-BE49-F238E27FC236}">
              <a16:creationId xmlns:a16="http://schemas.microsoft.com/office/drawing/2014/main" xmlns="" id="{D4A7E532-10BD-94E5-0656-D7247BD2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>
            <a:extLst>
              <a:ext uri="{FF2B5EF4-FFF2-40B4-BE49-F238E27FC236}">
                <a16:creationId xmlns:a16="http://schemas.microsoft.com/office/drawing/2014/main" xmlns="" id="{19D78E17-3D6C-5289-0A86-021BCA06E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4804" y="1737790"/>
            <a:ext cx="8502392" cy="338241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Всем большое спасибо за работу</a:t>
            </a:r>
            <a:endParaRPr sz="66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69" name="Google Shape;369;p30">
            <a:extLst>
              <a:ext uri="{FF2B5EF4-FFF2-40B4-BE49-F238E27FC236}">
                <a16:creationId xmlns:a16="http://schemas.microsoft.com/office/drawing/2014/main" xmlns="" id="{9C0F91D0-0464-5146-DF4E-225C04BDC6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" name="Google Shape;965;p47">
            <a:extLst>
              <a:ext uri="{FF2B5EF4-FFF2-40B4-BE49-F238E27FC236}">
                <a16:creationId xmlns:a16="http://schemas.microsoft.com/office/drawing/2014/main" xmlns="" id="{4B978E5E-6C04-2F02-5070-3749331F7500}"/>
              </a:ext>
            </a:extLst>
          </p:cNvPr>
          <p:cNvGrpSpPr/>
          <p:nvPr/>
        </p:nvGrpSpPr>
        <p:grpSpPr>
          <a:xfrm>
            <a:off x="758266" y="5478116"/>
            <a:ext cx="578921" cy="454150"/>
            <a:chOff x="6435300" y="2742175"/>
            <a:chExt cx="266325" cy="232875"/>
          </a:xfrm>
        </p:grpSpPr>
        <p:sp>
          <p:nvSpPr>
            <p:cNvPr id="3" name="Google Shape;966;p47">
              <a:extLst>
                <a:ext uri="{FF2B5EF4-FFF2-40B4-BE49-F238E27FC236}">
                  <a16:creationId xmlns:a16="http://schemas.microsoft.com/office/drawing/2014/main" xmlns="" id="{A02C3865-0D79-F43B-F6A9-874E1527A61F}"/>
                </a:ext>
              </a:extLst>
            </p:cNvPr>
            <p:cNvSpPr/>
            <p:nvPr/>
          </p:nvSpPr>
          <p:spPr>
            <a:xfrm>
              <a:off x="6518275" y="2742175"/>
              <a:ext cx="183350" cy="232875"/>
            </a:xfrm>
            <a:custGeom>
              <a:avLst/>
              <a:gdLst/>
              <a:ahLst/>
              <a:cxnLst/>
              <a:rect l="l" t="t" r="r" b="b"/>
              <a:pathLst>
                <a:path w="7334" h="9315" extrusionOk="0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67;p47">
              <a:extLst>
                <a:ext uri="{FF2B5EF4-FFF2-40B4-BE49-F238E27FC236}">
                  <a16:creationId xmlns:a16="http://schemas.microsoft.com/office/drawing/2014/main" xmlns="" id="{1431E4CC-FBEF-646D-B9C7-2BDCC2A8A9A4}"/>
                </a:ext>
              </a:extLst>
            </p:cNvPr>
            <p:cNvSpPr/>
            <p:nvPr/>
          </p:nvSpPr>
          <p:spPr>
            <a:xfrm>
              <a:off x="6435300" y="2825150"/>
              <a:ext cx="62925" cy="140075"/>
            </a:xfrm>
            <a:custGeom>
              <a:avLst/>
              <a:gdLst/>
              <a:ahLst/>
              <a:cxnLst/>
              <a:rect l="l" t="t" r="r" b="b"/>
              <a:pathLst>
                <a:path w="2517" h="5603" extrusionOk="0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BEE6F74-F2C3-3238-6333-E0B2A224AAE6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xmlns="" id="{1C3F94F3-6083-7AA2-B99C-206A59AC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">
            <a:extLst>
              <a:ext uri="{FF2B5EF4-FFF2-40B4-BE49-F238E27FC236}">
                <a16:creationId xmlns:a16="http://schemas.microsoft.com/office/drawing/2014/main" xmlns="" id="{04A4256D-6B41-7FA8-A1B1-182650D4FFB7}"/>
              </a:ext>
            </a:extLst>
          </p:cNvPr>
          <p:cNvSpPr/>
          <p:nvPr/>
        </p:nvSpPr>
        <p:spPr>
          <a:xfrm>
            <a:off x="899550" y="1030238"/>
            <a:ext cx="10266300" cy="4857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5">
            <a:extLst>
              <a:ext uri="{FF2B5EF4-FFF2-40B4-BE49-F238E27FC236}">
                <a16:creationId xmlns:a16="http://schemas.microsoft.com/office/drawing/2014/main" xmlns="" id="{002C0155-825E-B4BB-BF9F-3EE481D744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5510" y="2181888"/>
            <a:ext cx="4659300" cy="90088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Мастер Класс</a:t>
            </a:r>
            <a:endParaRPr sz="3200" dirty="0"/>
          </a:p>
        </p:txBody>
      </p:sp>
      <p:sp>
        <p:nvSpPr>
          <p:cNvPr id="414" name="Google Shape;414;p35">
            <a:extLst>
              <a:ext uri="{FF2B5EF4-FFF2-40B4-BE49-F238E27FC236}">
                <a16:creationId xmlns:a16="http://schemas.microsoft.com/office/drawing/2014/main" xmlns="" id="{15A7F416-D5F8-3A73-0DC1-728A0A11F851}"/>
              </a:ext>
            </a:extLst>
          </p:cNvPr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>
            <a:extLst>
              <a:ext uri="{FF2B5EF4-FFF2-40B4-BE49-F238E27FC236}">
                <a16:creationId xmlns:a16="http://schemas.microsoft.com/office/drawing/2014/main" xmlns="" id="{388354F1-78E9-03EF-3369-BC7FAC476B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Google Shape;338;p27">
            <a:extLst>
              <a:ext uri="{FF2B5EF4-FFF2-40B4-BE49-F238E27FC236}">
                <a16:creationId xmlns:a16="http://schemas.microsoft.com/office/drawing/2014/main" xmlns="" id="{43A78ED2-43EF-612D-4E19-8279AE3E7B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0879" y="3082774"/>
            <a:ext cx="5376255" cy="14239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b="1" dirty="0"/>
              <a:t>“</a:t>
            </a:r>
            <a:r>
              <a:rPr lang="ru-RU" sz="2400" b="1" dirty="0"/>
              <a:t>Экологическая сказка как метод формирования экологической культуры воспитанников</a:t>
            </a:r>
            <a:r>
              <a:rPr lang="en-US" sz="2400" b="1" dirty="0"/>
              <a:t>”</a:t>
            </a:r>
            <a:endParaRPr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105419-82DF-5E84-2F53-A7C809012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96"/>
          <a:stretch/>
        </p:blipFill>
        <p:spPr>
          <a:xfrm>
            <a:off x="6418463" y="1828800"/>
            <a:ext cx="4338027" cy="32452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C6C712-933C-B861-1D78-49023C39B5B2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>
          <a:extLst>
            <a:ext uri="{FF2B5EF4-FFF2-40B4-BE49-F238E27FC236}">
              <a16:creationId xmlns:a16="http://schemas.microsoft.com/office/drawing/2014/main" xmlns="" id="{6E1B8D25-5757-C814-FE93-E393DAF06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>
            <a:extLst>
              <a:ext uri="{FF2B5EF4-FFF2-40B4-BE49-F238E27FC236}">
                <a16:creationId xmlns:a16="http://schemas.microsoft.com/office/drawing/2014/main" xmlns="" id="{3D97B5F2-F0D7-2395-5740-A71E5D5228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Актуальность</a:t>
            </a:r>
            <a:endParaRPr dirty="0"/>
          </a:p>
        </p:txBody>
      </p:sp>
      <p:sp>
        <p:nvSpPr>
          <p:cNvPr id="359" name="Google Shape;359;p29">
            <a:extLst>
              <a:ext uri="{FF2B5EF4-FFF2-40B4-BE49-F238E27FC236}">
                <a16:creationId xmlns:a16="http://schemas.microsoft.com/office/drawing/2014/main" xmlns="" id="{D79DB92F-63FC-AA92-C1F0-3AF96F87F4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8CDB362-6827-8483-0DE6-1CC186CE376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90775" y="1682936"/>
            <a:ext cx="10064688" cy="4737529"/>
          </a:xfrm>
        </p:spPr>
        <p:txBody>
          <a:bodyPr/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На сегодняшний день экологическая грамотность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,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бережное отношение к природе стали залогом выживания человека на нашей планете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sz="2000" b="1" dirty="0">
              <a:ln w="3175">
                <a:solidFill>
                  <a:schemeClr val="tx1"/>
                </a:solidFill>
              </a:ln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b="1" dirty="0">
                <a:ln w="3175">
                  <a:solidFill>
                    <a:schemeClr val="tx1"/>
                  </a:solidFill>
                </a:ln>
              </a:rPr>
              <a:t>Экологическое образование детей 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– это огромный потенциал их всестороннего развития. Крупицы экологических знаний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,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полученные в детстве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,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помогут ребенку ориентироваться в окружающей действительности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,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правильно понимать её. Но главное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,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положат начало осознанному отношению к природе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,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определению своего места в ней в будущем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sz="2000" b="1" dirty="0">
              <a:ln w="3175">
                <a:solidFill>
                  <a:schemeClr val="tx1"/>
                </a:solidFill>
              </a:ln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b="1" dirty="0">
                <a:ln w="3175">
                  <a:solidFill>
                    <a:schemeClr val="tx1"/>
                  </a:solidFill>
                </a:ln>
              </a:rPr>
              <a:t>Экологические сказки 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– самый доступный способ передачи знаний о явлениях природы и окружающем мире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,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они развивают отзывчивость и умение замечать прекрасное в обыденной жизни. Форма сказки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,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как никакая другая</a:t>
            </a:r>
            <a:r>
              <a:rPr lang="en-US" sz="2000" dirty="0">
                <a:ln w="3175">
                  <a:solidFill>
                    <a:schemeClr val="tx1"/>
                  </a:solidFill>
                </a:ln>
              </a:rPr>
              <a:t>,</a:t>
            </a:r>
            <a:r>
              <a:rPr lang="ru-RU" sz="2000" dirty="0">
                <a:ln w="3175">
                  <a:solidFill>
                    <a:schemeClr val="tx1"/>
                  </a:solidFill>
                </a:ln>
              </a:rPr>
              <a:t> близка и понятна детям</a:t>
            </a:r>
          </a:p>
        </p:txBody>
      </p:sp>
      <p:sp>
        <p:nvSpPr>
          <p:cNvPr id="13" name="Google Shape;1038;p47">
            <a:extLst>
              <a:ext uri="{FF2B5EF4-FFF2-40B4-BE49-F238E27FC236}">
                <a16:creationId xmlns:a16="http://schemas.microsoft.com/office/drawing/2014/main" xmlns="" id="{AD0214A9-7BFA-DC8D-ADEF-6FB231C9AB67}"/>
              </a:ext>
            </a:extLst>
          </p:cNvPr>
          <p:cNvSpPr/>
          <p:nvPr/>
        </p:nvSpPr>
        <p:spPr>
          <a:xfrm>
            <a:off x="10764029" y="3736329"/>
            <a:ext cx="621726" cy="819898"/>
          </a:xfrm>
          <a:custGeom>
            <a:avLst/>
            <a:gdLst/>
            <a:ahLst/>
            <a:cxnLst/>
            <a:rect l="l" t="t" r="r" b="b"/>
            <a:pathLst>
              <a:path w="7781" h="10653" extrusionOk="0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52;p47">
            <a:extLst>
              <a:ext uri="{FF2B5EF4-FFF2-40B4-BE49-F238E27FC236}">
                <a16:creationId xmlns:a16="http://schemas.microsoft.com/office/drawing/2014/main" xmlns="" id="{CDD4CF74-C807-7B27-F450-6451BDE43D4E}"/>
              </a:ext>
            </a:extLst>
          </p:cNvPr>
          <p:cNvSpPr/>
          <p:nvPr/>
        </p:nvSpPr>
        <p:spPr>
          <a:xfrm>
            <a:off x="614867" y="1859092"/>
            <a:ext cx="334367" cy="308322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00;p47">
            <a:extLst>
              <a:ext uri="{FF2B5EF4-FFF2-40B4-BE49-F238E27FC236}">
                <a16:creationId xmlns:a16="http://schemas.microsoft.com/office/drawing/2014/main" xmlns="" id="{B19E5130-AE70-51D0-CFDC-588C428E245E}"/>
              </a:ext>
            </a:extLst>
          </p:cNvPr>
          <p:cNvSpPr/>
          <p:nvPr/>
        </p:nvSpPr>
        <p:spPr>
          <a:xfrm>
            <a:off x="642563" y="2722467"/>
            <a:ext cx="306671" cy="362134"/>
          </a:xfrm>
          <a:custGeom>
            <a:avLst/>
            <a:gdLst/>
            <a:ahLst/>
            <a:cxnLst/>
            <a:rect l="l" t="t" r="r" b="b"/>
            <a:pathLst>
              <a:path w="9279" h="10626" extrusionOk="0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1025;p47">
            <a:extLst>
              <a:ext uri="{FF2B5EF4-FFF2-40B4-BE49-F238E27FC236}">
                <a16:creationId xmlns:a16="http://schemas.microsoft.com/office/drawing/2014/main" xmlns="" id="{B6B1EC43-847D-699E-A7FD-3C1A21AEC53F}"/>
              </a:ext>
            </a:extLst>
          </p:cNvPr>
          <p:cNvGrpSpPr/>
          <p:nvPr/>
        </p:nvGrpSpPr>
        <p:grpSpPr>
          <a:xfrm>
            <a:off x="598622" y="4520613"/>
            <a:ext cx="366855" cy="339948"/>
            <a:chOff x="4759875" y="1027050"/>
            <a:chExt cx="277500" cy="249375"/>
          </a:xfrm>
        </p:grpSpPr>
        <p:sp>
          <p:nvSpPr>
            <p:cNvPr id="30" name="Google Shape;1026;p47">
              <a:extLst>
                <a:ext uri="{FF2B5EF4-FFF2-40B4-BE49-F238E27FC236}">
                  <a16:creationId xmlns:a16="http://schemas.microsoft.com/office/drawing/2014/main" xmlns="" id="{CED47E54-95CF-380B-D20E-F22ACF0FA5EC}"/>
                </a:ext>
              </a:extLst>
            </p:cNvPr>
            <p:cNvSpPr/>
            <p:nvPr/>
          </p:nvSpPr>
          <p:spPr>
            <a:xfrm>
              <a:off x="4885225" y="1027050"/>
              <a:ext cx="26800" cy="39725"/>
            </a:xfrm>
            <a:custGeom>
              <a:avLst/>
              <a:gdLst/>
              <a:ahLst/>
              <a:cxnLst/>
              <a:rect l="l" t="t" r="r" b="b"/>
              <a:pathLst>
                <a:path w="1072" h="1589" extrusionOk="0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27;p47">
              <a:extLst>
                <a:ext uri="{FF2B5EF4-FFF2-40B4-BE49-F238E27FC236}">
                  <a16:creationId xmlns:a16="http://schemas.microsoft.com/office/drawing/2014/main" xmlns="" id="{E788334A-88CF-8637-7630-67D8213EFBC3}"/>
                </a:ext>
              </a:extLst>
            </p:cNvPr>
            <p:cNvSpPr/>
            <p:nvPr/>
          </p:nvSpPr>
          <p:spPr>
            <a:xfrm>
              <a:off x="4795575" y="1077025"/>
              <a:ext cx="206100" cy="159250"/>
            </a:xfrm>
            <a:custGeom>
              <a:avLst/>
              <a:gdLst/>
              <a:ahLst/>
              <a:cxnLst/>
              <a:rect l="l" t="t" r="r" b="b"/>
              <a:pathLst>
                <a:path w="8244" h="6370" extrusionOk="0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28;p47">
              <a:extLst>
                <a:ext uri="{FF2B5EF4-FFF2-40B4-BE49-F238E27FC236}">
                  <a16:creationId xmlns:a16="http://schemas.microsoft.com/office/drawing/2014/main" xmlns="" id="{00AF3EA6-0B32-01B9-A564-178BF5BFFBE7}"/>
                </a:ext>
              </a:extLst>
            </p:cNvPr>
            <p:cNvSpPr/>
            <p:nvPr/>
          </p:nvSpPr>
          <p:spPr>
            <a:xfrm>
              <a:off x="4815650" y="1249650"/>
              <a:ext cx="165950" cy="26775"/>
            </a:xfrm>
            <a:custGeom>
              <a:avLst/>
              <a:gdLst/>
              <a:ahLst/>
              <a:cxnLst/>
              <a:rect l="l" t="t" r="r" b="b"/>
              <a:pathLst>
                <a:path w="6638" h="1071" extrusionOk="0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29;p47">
              <a:extLst>
                <a:ext uri="{FF2B5EF4-FFF2-40B4-BE49-F238E27FC236}">
                  <a16:creationId xmlns:a16="http://schemas.microsoft.com/office/drawing/2014/main" xmlns="" id="{FE778301-0AD0-B1A2-7216-93F9E25F83E4}"/>
                </a:ext>
              </a:extLst>
            </p:cNvPr>
            <p:cNvSpPr/>
            <p:nvPr/>
          </p:nvSpPr>
          <p:spPr>
            <a:xfrm>
              <a:off x="4759875" y="10944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30;p47">
              <a:extLst>
                <a:ext uri="{FF2B5EF4-FFF2-40B4-BE49-F238E27FC236}">
                  <a16:creationId xmlns:a16="http://schemas.microsoft.com/office/drawing/2014/main" xmlns="" id="{C64C1C3E-80CF-AFA1-7161-BCC8CB1EFEF9}"/>
                </a:ext>
              </a:extLst>
            </p:cNvPr>
            <p:cNvSpPr/>
            <p:nvPr/>
          </p:nvSpPr>
          <p:spPr>
            <a:xfrm>
              <a:off x="5009225" y="10944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84B287B-9A1D-0DBA-E280-05E39A5ED462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>
          <a:extLst>
            <a:ext uri="{FF2B5EF4-FFF2-40B4-BE49-F238E27FC236}">
              <a16:creationId xmlns:a16="http://schemas.microsoft.com/office/drawing/2014/main" xmlns="" id="{927E9C08-3E35-9F57-7FF1-F47C5901A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>
            <a:extLst>
              <a:ext uri="{FF2B5EF4-FFF2-40B4-BE49-F238E27FC236}">
                <a16:creationId xmlns:a16="http://schemas.microsoft.com/office/drawing/2014/main" xmlns="" id="{E50B6A2B-DC50-57B5-9013-B2BBEF3732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625" y="879050"/>
            <a:ext cx="112104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Экологические сказки</a:t>
            </a:r>
            <a:endParaRPr dirty="0"/>
          </a:p>
        </p:txBody>
      </p:sp>
      <p:sp>
        <p:nvSpPr>
          <p:cNvPr id="453" name="Google Shape;453;p39">
            <a:extLst>
              <a:ext uri="{FF2B5EF4-FFF2-40B4-BE49-F238E27FC236}">
                <a16:creationId xmlns:a16="http://schemas.microsoft.com/office/drawing/2014/main" xmlns="" id="{8500CBEC-9B05-CC25-2D7C-60704FBF547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70123" y="1933167"/>
            <a:ext cx="3113400" cy="606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dirty="0"/>
              <a:t>Чтение литературы</a:t>
            </a:r>
            <a:endParaRPr dirty="0"/>
          </a:p>
        </p:txBody>
      </p:sp>
      <p:sp>
        <p:nvSpPr>
          <p:cNvPr id="457" name="Google Shape;457;p39">
            <a:extLst>
              <a:ext uri="{FF2B5EF4-FFF2-40B4-BE49-F238E27FC236}">
                <a16:creationId xmlns:a16="http://schemas.microsoft.com/office/drawing/2014/main" xmlns="" id="{AB3D954C-6BC1-7601-8EC8-75D65E675A4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8208477" y="1942547"/>
            <a:ext cx="3113400" cy="606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1800" dirty="0"/>
              <a:t>Наблюдение на прогулке</a:t>
            </a:r>
            <a:endParaRPr sz="1800" dirty="0"/>
          </a:p>
        </p:txBody>
      </p:sp>
      <p:sp>
        <p:nvSpPr>
          <p:cNvPr id="459" name="Google Shape;459;p39">
            <a:extLst>
              <a:ext uri="{FF2B5EF4-FFF2-40B4-BE49-F238E27FC236}">
                <a16:creationId xmlns:a16="http://schemas.microsoft.com/office/drawing/2014/main" xmlns="" id="{23E0B333-69D2-324A-A566-079D2829B045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392040" y="1942598"/>
            <a:ext cx="3447570" cy="6069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dirty="0"/>
              <a:t>Обыгрывание сценок</a:t>
            </a:r>
            <a:endParaRPr dirty="0"/>
          </a:p>
        </p:txBody>
      </p:sp>
      <p:sp>
        <p:nvSpPr>
          <p:cNvPr id="465" name="Google Shape;465;p39">
            <a:extLst>
              <a:ext uri="{FF2B5EF4-FFF2-40B4-BE49-F238E27FC236}">
                <a16:creationId xmlns:a16="http://schemas.microsoft.com/office/drawing/2014/main" xmlns="" id="{D48210FC-2DDF-D97C-08A2-895C29EF91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BA11C22-30C8-FEB6-AA3F-0E61E15C6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46" y="2856989"/>
            <a:ext cx="1936953" cy="27209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F206465-39B9-89CA-DD83-D192A052A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14" y="2856989"/>
            <a:ext cx="3002571" cy="29357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6FC8DD5-FFC1-CE6A-A2DA-DB02B6E9A535}"/>
              </a:ext>
            </a:extLst>
          </p:cNvPr>
          <p:cNvSpPr/>
          <p:nvPr/>
        </p:nvSpPr>
        <p:spPr>
          <a:xfrm>
            <a:off x="8796700" y="3109472"/>
            <a:ext cx="19714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ru-RU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DFC1A7D-5F06-8F14-DEAF-D0AF297089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77" y="2863369"/>
            <a:ext cx="3038337" cy="2708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3605A2-663C-4F2E-2420-9AEF6F11ED3C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>
          <a:extLst>
            <a:ext uri="{FF2B5EF4-FFF2-40B4-BE49-F238E27FC236}">
              <a16:creationId xmlns:a16="http://schemas.microsoft.com/office/drawing/2014/main" xmlns="" id="{88E9D9A3-D57B-05C6-EF3E-5B0AABE28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>
            <a:extLst>
              <a:ext uri="{FF2B5EF4-FFF2-40B4-BE49-F238E27FC236}">
                <a16:creationId xmlns:a16="http://schemas.microsoft.com/office/drawing/2014/main" xmlns="" id="{27B689A1-12D8-AFBB-B35A-79B22CB5C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6725" y="751875"/>
            <a:ext cx="1049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общего между этими картинками</a:t>
            </a:r>
            <a:endParaRPr dirty="0"/>
          </a:p>
        </p:txBody>
      </p:sp>
      <p:sp>
        <p:nvSpPr>
          <p:cNvPr id="312" name="Google Shape;312;p25">
            <a:extLst>
              <a:ext uri="{FF2B5EF4-FFF2-40B4-BE49-F238E27FC236}">
                <a16:creationId xmlns:a16="http://schemas.microsoft.com/office/drawing/2014/main" xmlns="" id="{0F051EA8-18D2-B6AA-0FF3-2462C4CBF4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6" name="Объект 3">
            <a:extLst>
              <a:ext uri="{FF2B5EF4-FFF2-40B4-BE49-F238E27FC236}">
                <a16:creationId xmlns:a16="http://schemas.microsoft.com/office/drawing/2014/main" xmlns="" id="{6445778F-27B6-5EA6-4BDF-96E620F1F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74" y="1761907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17F54AA-D3F3-DDE3-0A60-C54B945F9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62" y="1909545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FA03388-DA3F-7BE9-2F9A-ACE3B7475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49" b="96761" l="4412" r="92157">
                        <a14:foregroundMark x1="51961" y1="8907" x2="24510" y2="8097"/>
                        <a14:foregroundMark x1="25980" y1="8907" x2="17647" y2="9717"/>
                        <a14:foregroundMark x1="13725" y1="79757" x2="24020" y2="84211"/>
                        <a14:foregroundMark x1="26961" y1="80567" x2="43627" y2="92713"/>
                        <a14:foregroundMark x1="55392" y1="82996" x2="46078" y2="94737"/>
                        <a14:foregroundMark x1="52941" y1="89879" x2="40196" y2="95951"/>
                        <a14:foregroundMark x1="59314" y1="83401" x2="72059" y2="69231"/>
                        <a14:foregroundMark x1="79902" y1="76113" x2="83333" y2="53036"/>
                        <a14:foregroundMark x1="10784" y1="68826" x2="9314" y2="59919"/>
                        <a14:foregroundMark x1="7843" y1="60324" x2="8333" y2="67206"/>
                        <a14:foregroundMark x1="4412" y1="59514" x2="4412" y2="59514"/>
                        <a14:foregroundMark x1="92157" y1="44130" x2="91176" y2="46154"/>
                        <a14:foregroundMark x1="82843" y1="14980" x2="80882" y2="8907"/>
                        <a14:foregroundMark x1="77451" y1="7692" x2="68627" y2="4453"/>
                        <a14:foregroundMark x1="71569" y1="4049" x2="78431" y2="4049"/>
                        <a14:foregroundMark x1="80392" y1="14170" x2="84314" y2="20648"/>
                        <a14:foregroundMark x1="5882" y1="31984" x2="4902" y2="25911"/>
                        <a14:foregroundMark x1="27451" y1="7692" x2="30392" y2="4049"/>
                        <a14:foregroundMark x1="35784" y1="96356" x2="38725" y2="9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748" y="1657131"/>
            <a:ext cx="1943100" cy="23526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4C8DFCC-9F43-B458-72C9-6A18CD2549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61" y="4151565"/>
            <a:ext cx="249555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D7C0520-092E-B0E6-6AB0-83AC98A4D9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66" y="4265864"/>
            <a:ext cx="2847975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8140D0-23B6-CBAA-BC9A-EDF8789DA020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>
          <a:extLst>
            <a:ext uri="{FF2B5EF4-FFF2-40B4-BE49-F238E27FC236}">
              <a16:creationId xmlns:a16="http://schemas.microsoft.com/office/drawing/2014/main" xmlns="" id="{A03F80E4-58BF-7F1A-9F29-1D6708825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>
            <a:extLst>
              <a:ext uri="{FF2B5EF4-FFF2-40B4-BE49-F238E27FC236}">
                <a16:creationId xmlns:a16="http://schemas.microsoft.com/office/drawing/2014/main" xmlns="" id="{57FA36AA-7EA7-C4F8-0132-D2E7F1E398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6724" y="1213992"/>
            <a:ext cx="1049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общего между этими картинками</a:t>
            </a:r>
            <a:endParaRPr dirty="0"/>
          </a:p>
        </p:txBody>
      </p:sp>
      <p:sp>
        <p:nvSpPr>
          <p:cNvPr id="312" name="Google Shape;312;p25">
            <a:extLst>
              <a:ext uri="{FF2B5EF4-FFF2-40B4-BE49-F238E27FC236}">
                <a16:creationId xmlns:a16="http://schemas.microsoft.com/office/drawing/2014/main" xmlns="" id="{F71982F6-87BD-0FE4-9481-238C9E3774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Объект 3">
            <a:extLst>
              <a:ext uri="{FF2B5EF4-FFF2-40B4-BE49-F238E27FC236}">
                <a16:creationId xmlns:a16="http://schemas.microsoft.com/office/drawing/2014/main" xmlns="" id="{8975BE35-A4F0-7016-293F-4181729CD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13" y="2276985"/>
            <a:ext cx="2769202" cy="27692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78D63B-0A9C-7359-8985-C9959E03D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85" y="2276985"/>
            <a:ext cx="2769202" cy="27692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AC441E-EA18-F609-65EB-811A71D14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44" y="2276985"/>
            <a:ext cx="3636061" cy="27692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1F4C64F-4557-B0D5-0D59-936C4071D1B6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>
          <a:extLst>
            <a:ext uri="{FF2B5EF4-FFF2-40B4-BE49-F238E27FC236}">
              <a16:creationId xmlns:a16="http://schemas.microsoft.com/office/drawing/2014/main" xmlns="" id="{149669BB-056B-62E9-F16D-9A3C34425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>
            <a:extLst>
              <a:ext uri="{FF2B5EF4-FFF2-40B4-BE49-F238E27FC236}">
                <a16:creationId xmlns:a16="http://schemas.microsoft.com/office/drawing/2014/main" xmlns="" id="{41DE979B-15CD-D091-6EF4-55A6E70920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Задание № 1</a:t>
            </a:r>
            <a:br>
              <a:rPr lang="ru-RU" sz="2800" dirty="0"/>
            </a:br>
            <a:r>
              <a:rPr lang="ru-RU" sz="2800" dirty="0"/>
              <a:t>Найдите ошибки в сказке «Зимой в лесу»</a:t>
            </a:r>
            <a:endParaRPr sz="2800" dirty="0"/>
          </a:p>
        </p:txBody>
      </p:sp>
      <p:sp>
        <p:nvSpPr>
          <p:cNvPr id="359" name="Google Shape;359;p29">
            <a:extLst>
              <a:ext uri="{FF2B5EF4-FFF2-40B4-BE49-F238E27FC236}">
                <a16:creationId xmlns:a16="http://schemas.microsoft.com/office/drawing/2014/main" xmlns="" id="{786B7CDC-5EF0-C560-F568-17BDAF660E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D04A7F-BA07-C317-BE8F-038B505F8AF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73336" y="1700982"/>
            <a:ext cx="9705811" cy="4089661"/>
          </a:xfrm>
        </p:spPr>
        <p:txBody>
          <a:bodyPr/>
          <a:lstStyle/>
          <a:p>
            <a:pPr marL="107950" indent="0">
              <a:buNone/>
            </a:pPr>
            <a:r>
              <a:rPr lang="ru-RU" sz="2000" dirty="0"/>
              <a:t>Тихо зимой в лесу, только кое-где слышны голоса синиц и скворцов. </a:t>
            </a:r>
            <a:br>
              <a:rPr lang="ru-RU" sz="2000" dirty="0"/>
            </a:br>
            <a:r>
              <a:rPr lang="ru-RU" sz="2000" dirty="0"/>
              <a:t>Недавно выпал снег. Зеленые иголки елей и лиственниц выглядывают из-под нанесенного на ветки снега. Хорошо видно следы некоторых жителей леса. Вот пробежал заяц. А это чьи следы на просеке? </a:t>
            </a:r>
            <a:br>
              <a:rPr lang="ru-RU" sz="2000" dirty="0"/>
            </a:br>
            <a:r>
              <a:rPr lang="ru-RU" sz="2000" dirty="0"/>
              <a:t>"Это следы ежа", - сказал Петя. </a:t>
            </a:r>
            <a:br>
              <a:rPr lang="ru-RU" sz="2000" dirty="0"/>
            </a:br>
            <a:r>
              <a:rPr lang="ru-RU" sz="2000" dirty="0"/>
              <a:t>"Нет, это не ежик пробежал, а суслик", - возразила Маша. </a:t>
            </a:r>
            <a:br>
              <a:rPr lang="ru-RU" sz="2000" dirty="0"/>
            </a:br>
            <a:r>
              <a:rPr lang="ru-RU" sz="2000" dirty="0"/>
              <a:t>Зима в лесу - любимое время для всех лесных жителей. </a:t>
            </a:r>
            <a:br>
              <a:rPr lang="ru-RU" sz="2000" dirty="0"/>
            </a:br>
            <a:r>
              <a:rPr lang="ru-RU" sz="2000" dirty="0"/>
              <a:t>Белки всю зиму спят в своих дуплах, медведи спрятались в берлоге. Из леса доносится равномерный стук - это дятел долбит шишки, вытаскивая из них семена. На ветке густой ели виднеется чье-то гнездо. Кто же это насиживает яйца зимой? "Это сойка - сказал Петя, - Давайте ее поймаем»</a:t>
            </a:r>
          </a:p>
          <a:p>
            <a:endParaRPr lang="ru-RU" sz="2000" dirty="0"/>
          </a:p>
        </p:txBody>
      </p:sp>
      <p:sp>
        <p:nvSpPr>
          <p:cNvPr id="10" name="Google Shape;954;p47">
            <a:extLst>
              <a:ext uri="{FF2B5EF4-FFF2-40B4-BE49-F238E27FC236}">
                <a16:creationId xmlns:a16="http://schemas.microsoft.com/office/drawing/2014/main" xmlns="" id="{7BEA7BDD-98EA-2F81-D8B4-4F208A493505}"/>
              </a:ext>
            </a:extLst>
          </p:cNvPr>
          <p:cNvSpPr/>
          <p:nvPr/>
        </p:nvSpPr>
        <p:spPr>
          <a:xfrm>
            <a:off x="10776156" y="3873506"/>
            <a:ext cx="638484" cy="525000"/>
          </a:xfrm>
          <a:custGeom>
            <a:avLst/>
            <a:gdLst/>
            <a:ahLst/>
            <a:cxnLst/>
            <a:rect l="l" t="t" r="r" b="b"/>
            <a:pathLst>
              <a:path w="10635" h="10636" extrusionOk="0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8A928B1-EE72-6CD7-E1D0-8CD8481BBDF1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>
          <a:extLst>
            <a:ext uri="{FF2B5EF4-FFF2-40B4-BE49-F238E27FC236}">
              <a16:creationId xmlns:a16="http://schemas.microsoft.com/office/drawing/2014/main" xmlns="" id="{74BF4374-B81F-B345-8BF5-809DDEE61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>
            <a:extLst>
              <a:ext uri="{FF2B5EF4-FFF2-40B4-BE49-F238E27FC236}">
                <a16:creationId xmlns:a16="http://schemas.microsoft.com/office/drawing/2014/main" xmlns="" id="{D26757EE-D1EE-860D-9945-735497FC8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Задание № 2</a:t>
            </a:r>
            <a:br>
              <a:rPr lang="ru-RU" sz="2800" dirty="0"/>
            </a:br>
            <a:r>
              <a:rPr lang="ru-RU" sz="2800" dirty="0"/>
              <a:t>Экологическая сказка </a:t>
            </a:r>
            <a:r>
              <a:rPr lang="en-US" sz="2800" dirty="0"/>
              <a:t>“</a:t>
            </a:r>
            <a:r>
              <a:rPr lang="ru-RU" sz="2800" dirty="0"/>
              <a:t>Ёжик и заяц</a:t>
            </a:r>
            <a:r>
              <a:rPr lang="en-US" sz="2800" dirty="0"/>
              <a:t>”</a:t>
            </a:r>
            <a:endParaRPr sz="2800" dirty="0"/>
          </a:p>
        </p:txBody>
      </p:sp>
      <p:sp>
        <p:nvSpPr>
          <p:cNvPr id="359" name="Google Shape;359;p29">
            <a:extLst>
              <a:ext uri="{FF2B5EF4-FFF2-40B4-BE49-F238E27FC236}">
                <a16:creationId xmlns:a16="http://schemas.microsoft.com/office/drawing/2014/main" xmlns="" id="{7260A866-E15F-E7FD-50F5-699DFCC297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BD8B9D-2DCA-01D8-79F6-8C37A9999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76" y="1997329"/>
            <a:ext cx="5188097" cy="35286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954;p47">
            <a:extLst>
              <a:ext uri="{FF2B5EF4-FFF2-40B4-BE49-F238E27FC236}">
                <a16:creationId xmlns:a16="http://schemas.microsoft.com/office/drawing/2014/main" xmlns="" id="{55B6FD01-A00B-94ED-979A-2AFF02173697}"/>
              </a:ext>
            </a:extLst>
          </p:cNvPr>
          <p:cNvSpPr/>
          <p:nvPr/>
        </p:nvSpPr>
        <p:spPr>
          <a:xfrm>
            <a:off x="10776156" y="3873506"/>
            <a:ext cx="638484" cy="525000"/>
          </a:xfrm>
          <a:custGeom>
            <a:avLst/>
            <a:gdLst/>
            <a:ahLst/>
            <a:cxnLst/>
            <a:rect l="l" t="t" r="r" b="b"/>
            <a:pathLst>
              <a:path w="10635" h="10636" extrusionOk="0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8BB229D-F82E-A9F0-4DB8-41F7408AC2C1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>
          <a:extLst>
            <a:ext uri="{FF2B5EF4-FFF2-40B4-BE49-F238E27FC236}">
              <a16:creationId xmlns:a16="http://schemas.microsoft.com/office/drawing/2014/main" xmlns="" id="{23050F4C-E638-3F0E-3EE5-2B79E644A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>
            <a:extLst>
              <a:ext uri="{FF2B5EF4-FFF2-40B4-BE49-F238E27FC236}">
                <a16:creationId xmlns:a16="http://schemas.microsoft.com/office/drawing/2014/main" xmlns="" id="{69F2BB64-F7AD-CA4D-A8A4-A5D569C3B2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Задание № </a:t>
            </a:r>
            <a:r>
              <a:rPr lang="en-US" sz="2800" dirty="0"/>
              <a:t>3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Алгоритм составления </a:t>
            </a:r>
            <a:r>
              <a:rPr lang="ru-RU" sz="2800" dirty="0" smtClean="0"/>
              <a:t>сказок</a:t>
            </a:r>
            <a:endParaRPr sz="2800" dirty="0"/>
          </a:p>
        </p:txBody>
      </p:sp>
      <p:sp>
        <p:nvSpPr>
          <p:cNvPr id="359" name="Google Shape;359;p29">
            <a:extLst>
              <a:ext uri="{FF2B5EF4-FFF2-40B4-BE49-F238E27FC236}">
                <a16:creationId xmlns:a16="http://schemas.microsoft.com/office/drawing/2014/main" xmlns="" id="{3C608FF2-58FD-DA76-4F61-9EFEC903A0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976BC4-5892-0D7B-1CD4-F03921F7EC0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90775" y="1828675"/>
            <a:ext cx="10029741" cy="4089661"/>
          </a:xfrm>
        </p:spPr>
        <p:txBody>
          <a:bodyPr/>
          <a:lstStyle/>
          <a:p>
            <a:pPr marL="450850" indent="-342900">
              <a:lnSpc>
                <a:spcPct val="125000"/>
              </a:lnSpc>
              <a:buFont typeface="+mj-lt"/>
              <a:buAutoNum type="arabicPeriod"/>
            </a:pPr>
            <a:r>
              <a:rPr lang="ru-RU" sz="1600" dirty="0"/>
              <a:t>Определяется место, где будут разворачиваться события, это место обозначается каким-либо словом. (пример: лес)</a:t>
            </a:r>
          </a:p>
          <a:p>
            <a:pPr marL="450850" indent="-342900">
              <a:lnSpc>
                <a:spcPct val="125000"/>
              </a:lnSpc>
              <a:buFont typeface="+mj-lt"/>
              <a:buAutoNum type="arabicPeriod"/>
            </a:pPr>
            <a:r>
              <a:rPr lang="ru-RU" sz="1600" dirty="0"/>
              <a:t>Перечисляются неодушевленные объекты, типичные для этого места</a:t>
            </a:r>
          </a:p>
          <a:p>
            <a:pPr marL="450850" indent="-342900">
              <a:lnSpc>
                <a:spcPct val="125000"/>
              </a:lnSpc>
              <a:buFont typeface="+mj-lt"/>
              <a:buAutoNum type="arabicPeriod"/>
            </a:pPr>
            <a:r>
              <a:rPr lang="ru-RU" sz="1600" dirty="0"/>
              <a:t>Объекты наделяются свойствами или чертами характера человека: хвастливые, важный, веселые, грустный. Наделять объекты нужно разноплановыми характеристиками</a:t>
            </a:r>
          </a:p>
          <a:p>
            <a:pPr marL="450850" indent="-342900">
              <a:lnSpc>
                <a:spcPct val="125000"/>
              </a:lnSpc>
              <a:buFont typeface="+mj-lt"/>
              <a:buAutoNum type="arabicPeriod"/>
            </a:pPr>
            <a:r>
              <a:rPr lang="ru-RU" sz="1600" dirty="0"/>
              <a:t>Идет описание жизни этих объектов в данном месте. Все они выполняют свои функции, их единственная особенность заключается в том, что они умеют думать и чувствовать, как люди </a:t>
            </a:r>
          </a:p>
          <a:p>
            <a:pPr marL="450850" indent="-342900">
              <a:lnSpc>
                <a:spcPct val="125000"/>
              </a:lnSpc>
              <a:buFont typeface="+mj-lt"/>
              <a:buAutoNum type="arabicPeriod"/>
            </a:pPr>
            <a:r>
              <a:rPr lang="ru-RU" sz="1600" dirty="0"/>
              <a:t>Описывается случай</a:t>
            </a:r>
          </a:p>
          <a:p>
            <a:pPr marL="450850" indent="-342900">
              <a:lnSpc>
                <a:spcPct val="125000"/>
              </a:lnSpc>
              <a:buFont typeface="+mj-lt"/>
              <a:buAutoNum type="arabicPeriod"/>
            </a:pPr>
            <a:r>
              <a:rPr lang="ru-RU" sz="1600" dirty="0"/>
              <a:t>Составляется текст от имени каждого героя (в виде монолога) по отношению к случаю</a:t>
            </a:r>
          </a:p>
          <a:p>
            <a:pPr marL="450850" indent="-342900">
              <a:lnSpc>
                <a:spcPct val="125000"/>
              </a:lnSpc>
              <a:buFont typeface="+mj-lt"/>
              <a:buAutoNum type="arabicPeriod"/>
            </a:pPr>
            <a:r>
              <a:rPr lang="ru-RU" sz="1600" dirty="0"/>
              <a:t>Выводятся жизненные правила, которые вкладываются в уста мудрого объекта</a:t>
            </a:r>
          </a:p>
          <a:p>
            <a:pPr marL="450850" indent="-342900">
              <a:lnSpc>
                <a:spcPct val="125000"/>
              </a:lnSpc>
              <a:buFont typeface="+mj-lt"/>
              <a:buAutoNum type="arabicPeriod"/>
            </a:pPr>
            <a:r>
              <a:rPr lang="ru-RU" sz="1600" dirty="0"/>
              <a:t>Из выведенных правил составляется общее, которое бы подходило к разным</a:t>
            </a:r>
          </a:p>
          <a:p>
            <a:pPr marL="450850" indent="-342900">
              <a:lnSpc>
                <a:spcPct val="125000"/>
              </a:lnSpc>
              <a:buFont typeface="+mj-lt"/>
              <a:buAutoNum type="arabicPeriod"/>
            </a:pPr>
            <a:r>
              <a:rPr lang="ru-RU" sz="1600" dirty="0"/>
              <a:t>Придумывается название сказки, которое начинается одним из следующих способов: «История, подслушанная ...», «История, которая произошла там - то...», «Как кто - то учился мудрости»</a:t>
            </a:r>
          </a:p>
          <a:p>
            <a:endParaRPr lang="ru-RU" sz="2000" dirty="0"/>
          </a:p>
        </p:txBody>
      </p:sp>
      <p:sp>
        <p:nvSpPr>
          <p:cNvPr id="10" name="Google Shape;954;p47">
            <a:extLst>
              <a:ext uri="{FF2B5EF4-FFF2-40B4-BE49-F238E27FC236}">
                <a16:creationId xmlns:a16="http://schemas.microsoft.com/office/drawing/2014/main" xmlns="" id="{608E1BF4-52D5-5CC3-8AFE-F766E262E924}"/>
              </a:ext>
            </a:extLst>
          </p:cNvPr>
          <p:cNvSpPr/>
          <p:nvPr/>
        </p:nvSpPr>
        <p:spPr>
          <a:xfrm>
            <a:off x="10776156" y="3873506"/>
            <a:ext cx="638484" cy="525000"/>
          </a:xfrm>
          <a:custGeom>
            <a:avLst/>
            <a:gdLst/>
            <a:ahLst/>
            <a:cxnLst/>
            <a:rect l="l" t="t" r="r" b="b"/>
            <a:pathLst>
              <a:path w="10635" h="10636" extrusionOk="0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0859E8A-958F-2BC4-D783-316C26F79280}"/>
              </a:ext>
            </a:extLst>
          </p:cNvPr>
          <p:cNvSpPr/>
          <p:nvPr/>
        </p:nvSpPr>
        <p:spPr>
          <a:xfrm>
            <a:off x="0" y="4696644"/>
            <a:ext cx="127819" cy="214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2D5C3"/>
      </a:lt2>
      <a:accent1>
        <a:srgbClr val="CEECEC"/>
      </a:accent1>
      <a:accent2>
        <a:srgbClr val="B8D8E7"/>
      </a:accent2>
      <a:accent3>
        <a:srgbClr val="E6EFC2"/>
      </a:accent3>
      <a:accent4>
        <a:srgbClr val="FDF4C9"/>
      </a:accent4>
      <a:accent5>
        <a:srgbClr val="FBCCDE"/>
      </a:accent5>
      <a:accent6>
        <a:srgbClr val="EBE0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432</Words>
  <Application>Microsoft Office PowerPoint</Application>
  <PresentationFormat>Широкоэкранный</PresentationFormat>
  <Paragraphs>55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Aldrich</vt:lpstr>
      <vt:lpstr>Arial</vt:lpstr>
      <vt:lpstr>Playfair Display SemiBold</vt:lpstr>
      <vt:lpstr>Quicksand Medium</vt:lpstr>
      <vt:lpstr>Abril Fatface</vt:lpstr>
      <vt:lpstr>Quicksand</vt:lpstr>
      <vt:lpstr>Frank Ruhl Libre</vt:lpstr>
      <vt:lpstr>Courier New</vt:lpstr>
      <vt:lpstr>Calibri</vt:lpstr>
      <vt:lpstr>Playfair Display</vt:lpstr>
      <vt:lpstr>SlidesMania</vt:lpstr>
      <vt:lpstr>Чащина Евгения Игоревна</vt:lpstr>
      <vt:lpstr>Мастер Класс</vt:lpstr>
      <vt:lpstr>Актуальность</vt:lpstr>
      <vt:lpstr>Экологические сказки</vt:lpstr>
      <vt:lpstr>Что общего между этими картинками</vt:lpstr>
      <vt:lpstr>Что общего между этими картинками</vt:lpstr>
      <vt:lpstr>Задание № 1 Найдите ошибки в сказке «Зимой в лесу»</vt:lpstr>
      <vt:lpstr>Задание № 2 Экологическая сказка “Ёжик и заяц”</vt:lpstr>
      <vt:lpstr>Задание № 3 Алгоритм составления сказок</vt:lpstr>
      <vt:lpstr>“Зайчик и медвежонок”</vt:lpstr>
      <vt:lpstr>Составление новых или дополнение уже существующих сказок</vt:lpstr>
      <vt:lpstr>Всем большое спасибо за работу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title.</dc:title>
  <cp:lastModifiedBy>HP Pavilion</cp:lastModifiedBy>
  <cp:revision>4</cp:revision>
  <dcterms:modified xsi:type="dcterms:W3CDTF">2024-02-08T04:20:21Z</dcterms:modified>
</cp:coreProperties>
</file>