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440"/>
            <a:ext cx="4572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E727B5A-414D-4621-A3F5-8A8C291CF35E}" type="slidenum">
              <a:rPr lang="ru-RU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03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EB08EBC-DAB8-4091-BB6F-EE3B608997B7}" type="slidenum">
              <a:rPr lang="ru-RU" sz="1200" b="0" strike="noStrike" spc="-1">
                <a:solidFill>
                  <a:srgbClr val="000000"/>
                </a:solidFill>
                <a:latin typeface="Arial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14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FEADF300-DF8C-492A-BB1A-659660F1A497}" type="slidenum">
              <a:rPr lang="ru-RU" sz="120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36946" y="-73891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655782" y="2678544"/>
            <a:ext cx="7941773" cy="15718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8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Автоматическая коробка 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8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переменных передач</a:t>
            </a:r>
            <a:endParaRPr lang="en-US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Picture 6" descr="http://lux-drive.ru/wp-content/uploads/2016/02/6.jpg"/>
          <p:cNvPicPr/>
          <p:nvPr/>
        </p:nvPicPr>
        <p:blipFill>
          <a:blip r:embed="rId3"/>
          <a:stretch/>
        </p:blipFill>
        <p:spPr>
          <a:xfrm>
            <a:off x="359325" y="4418195"/>
            <a:ext cx="4524866" cy="2198105"/>
          </a:xfrm>
          <a:prstGeom prst="rect">
            <a:avLst/>
          </a:prstGeom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1056" y="240146"/>
            <a:ext cx="8414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ГБПОУ Волгоградский политехнический колледж имени В.И. Вернадского</a:t>
            </a:r>
          </a:p>
          <a:p>
            <a:endParaRPr lang="ru-RU" dirty="0"/>
          </a:p>
          <a:p>
            <a:pPr algn="ctr"/>
            <a:r>
              <a:rPr lang="ru-RU" dirty="0" smtClean="0"/>
              <a:t>Кафедра «Технического обслуживания промышленного оборудования и автомобильного транспорта»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1346" y="1589139"/>
            <a:ext cx="712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Бинарный урок по </a:t>
            </a:r>
            <a:r>
              <a:rPr lang="ru-RU" dirty="0"/>
              <a:t>МДК 01.01 Устройство автомобилей,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ОП.02 Технической механике для специальности </a:t>
            </a:r>
            <a:r>
              <a:rPr lang="ru-RU" dirty="0"/>
              <a:t>23.02.07 Техническое обслуживание и ремонт двигателей, систем и агрегатов автомобилей</a:t>
            </a:r>
            <a:r>
              <a:rPr lang="ru-RU" dirty="0" smtClean="0"/>
              <a:t> на тему: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06570" y="5398624"/>
            <a:ext cx="3860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Преподаватели:</a:t>
            </a:r>
          </a:p>
          <a:p>
            <a:r>
              <a:rPr lang="ru-RU" dirty="0" smtClean="0"/>
              <a:t>Бондаренко </a:t>
            </a:r>
            <a:r>
              <a:rPr lang="ru-RU" dirty="0"/>
              <a:t>Елена Петровна,</a:t>
            </a:r>
          </a:p>
          <a:p>
            <a:r>
              <a:rPr lang="ru-RU" dirty="0" smtClean="0"/>
              <a:t>Воронина </a:t>
            </a:r>
            <a:r>
              <a:rPr lang="ru-RU" dirty="0"/>
              <a:t>Надежда Анатольевна,</a:t>
            </a:r>
          </a:p>
          <a:p>
            <a:r>
              <a:rPr lang="ru-RU" dirty="0" smtClean="0"/>
              <a:t>Томарева </a:t>
            </a:r>
            <a:r>
              <a:rPr lang="ru-RU" dirty="0"/>
              <a:t>Наталья Владимировна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214200" y="331920"/>
            <a:ext cx="8786880" cy="533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8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Тема занятия:</a:t>
            </a:r>
            <a:r>
              <a:rPr lang="ru-RU" sz="4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Автоматическая коробка переменных передач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План занятия</a:t>
            </a: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: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1) Назначение АКПП.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2) История создания АКПП.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3) Устройство АКПП.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4) Принцип работы АКПП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5) Назначение и устройство тахометра.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6) Управление АКПП.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214200" y="142920"/>
            <a:ext cx="8643960" cy="61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Как ни странно, но в настоящее время АКПП (</a:t>
            </a: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автоматическая коробка переключения передач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) набирает популярность у автолюбителей и будущих автовладельцев.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Основное назначение АКПП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- такое же, как и у механики – прием, преобразование, передача и изменения направления крутящего момента. Применение АКП позволяет сократить количество органов управления движением автомобиля и упростить его вождение.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Различаются автоматы</a:t>
            </a:r>
            <a:r>
              <a:rPr lang="ru-RU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по количеству передач,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по способу переключения,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по типу сцепления.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Picture 2" descr="http://avtopolza.ru/wp-content/uploads/2013/04/korobka-avtomat-tiptronik.jpg"/>
          <p:cNvPicPr/>
          <p:nvPr/>
        </p:nvPicPr>
        <p:blipFill>
          <a:blip r:embed="rId3"/>
          <a:stretch/>
        </p:blipFill>
        <p:spPr>
          <a:xfrm>
            <a:off x="4919760" y="4687920"/>
            <a:ext cx="4187880" cy="203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6" descr="https://a.d-cd.net/6e6a5fcs-960.jpg"/>
          <p:cNvPicPr/>
          <p:nvPr/>
        </p:nvPicPr>
        <p:blipFill>
          <a:blip r:embed="rId3"/>
          <a:stretch/>
        </p:blipFill>
        <p:spPr>
          <a:xfrm>
            <a:off x="1928880" y="357120"/>
            <a:ext cx="5286240" cy="5830920"/>
          </a:xfrm>
          <a:prstGeom prst="rect">
            <a:avLst/>
          </a:prstGeom>
          <a:ln w="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642960" y="6357960"/>
            <a:ext cx="778680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Электромеханическая коробка передач «Коталь».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2" descr="https://upload.wikimedia.org/wikipedia/commons/thumb/1/1e/1954_Salmson_2300S_coup%C3%A9%2C_dashboard.jpg/1280px-1954_Salmson_2300S_coup%C3%A9%2C_dashboard.jpg"/>
          <p:cNvPicPr/>
          <p:nvPr/>
        </p:nvPicPr>
        <p:blipFill>
          <a:blip r:embed="rId3"/>
          <a:stretch/>
        </p:blipFill>
        <p:spPr>
          <a:xfrm>
            <a:off x="500040" y="214200"/>
            <a:ext cx="8147160" cy="5429520"/>
          </a:xfrm>
          <a:prstGeom prst="rect">
            <a:avLst/>
          </a:prstGeom>
          <a:ln w="0"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0" y="5643720"/>
            <a:ext cx="9144000" cy="64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Рычаг переключения коробки передач «Коталь», расположенный на рулевой колонке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7" descr="ÐÐ²ÑÐ¾Ð¼Ð°ÑÐ¸ÑÐµÑÐºÐ°Ñ ÐºÐ¾ÑÐ¾Ð±ÐºÐ° Ð¿ÐµÑÐµÐ´Ð°Ñ"/>
          <p:cNvPicPr/>
          <p:nvPr/>
        </p:nvPicPr>
        <p:blipFill>
          <a:blip r:embed="rId3"/>
          <a:stretch/>
        </p:blipFill>
        <p:spPr>
          <a:xfrm>
            <a:off x="0" y="785880"/>
            <a:ext cx="9144000" cy="5510160"/>
          </a:xfrm>
          <a:prstGeom prst="rect">
            <a:avLst/>
          </a:prstGeom>
          <a:ln w="0"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2212920" y="0"/>
            <a:ext cx="4510440" cy="70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Устройство АКПП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2143080" y="6072120"/>
            <a:ext cx="47862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Гидротрансформатор 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Picture 5" descr="Ð³Ð¸Ð´ÑÐ¾ÑÑÐ°Ð½ÑÑÐ¾ÑÐ¼Ð°ÑÐ¾Ñ Ð² ÑÐ°Ð·Ð±Ð¾ÑÐµ"/>
          <p:cNvPicPr/>
          <p:nvPr/>
        </p:nvPicPr>
        <p:blipFill>
          <a:blip r:embed="rId3"/>
          <a:stretch/>
        </p:blipFill>
        <p:spPr>
          <a:xfrm>
            <a:off x="579600" y="12600"/>
            <a:ext cx="8289720" cy="591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2" descr="Фрикционы АКПП"/>
          <p:cNvPicPr/>
          <p:nvPr/>
        </p:nvPicPr>
        <p:blipFill>
          <a:blip r:embed="rId3"/>
          <a:stretch/>
        </p:blipFill>
        <p:spPr>
          <a:xfrm>
            <a:off x="0" y="704880"/>
            <a:ext cx="9144000" cy="538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4" descr="управление клапаном"/>
          <p:cNvPicPr/>
          <p:nvPr/>
        </p:nvPicPr>
        <p:blipFill>
          <a:blip r:embed="rId3"/>
          <a:stretch/>
        </p:blipFill>
        <p:spPr>
          <a:xfrm>
            <a:off x="0" y="1571760"/>
            <a:ext cx="9144000" cy="5286240"/>
          </a:xfrm>
          <a:prstGeom prst="rect">
            <a:avLst/>
          </a:prstGeom>
          <a:ln w="0"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1928880" y="-57600"/>
            <a:ext cx="6500880" cy="1097640"/>
          </a:xfrm>
          <a:prstGeom prst="rect">
            <a:avLst/>
          </a:prstGeom>
          <a:solidFill>
            <a:srgbClr val="F0F6F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b="1" strike="noStrike" spc="-1">
                <a:solidFill>
                  <a:srgbClr val="0A67AC"/>
                </a:solidFill>
                <a:latin typeface="inherit"/>
              </a:rPr>
              <a:t>Гидравлическая система</a:t>
            </a:r>
            <a:r>
              <a:rPr lang="ru-RU" sz="2400" b="0" strike="noStrike" spc="-1">
                <a:solidFill>
                  <a:srgbClr val="0A67AC"/>
                </a:solidFill>
                <a:latin typeface="Arial"/>
              </a:rPr>
              <a:t> 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3370320" y="6488280"/>
            <a:ext cx="24285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Электронная система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" name="Picture 2" descr="http://auto-likbez.net/uploads/editor/Image/1438.jpg"/>
          <p:cNvPicPr/>
          <p:nvPr/>
        </p:nvPicPr>
        <p:blipFill>
          <a:blip r:embed="rId3"/>
          <a:stretch/>
        </p:blipFill>
        <p:spPr>
          <a:xfrm>
            <a:off x="1357200" y="0"/>
            <a:ext cx="6405840" cy="6559560"/>
          </a:xfrm>
          <a:prstGeom prst="rect">
            <a:avLst/>
          </a:prstGeom>
          <a:ln w="0">
            <a:noFill/>
          </a:ln>
          <a:effectLst>
            <a:outerShdw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0" y="0"/>
            <a:ext cx="914400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Гидроблок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Picture 5" descr="C:\Users\1\Desktop\Безымянный.png"/>
          <p:cNvPicPr/>
          <p:nvPr/>
        </p:nvPicPr>
        <p:blipFill>
          <a:blip r:embed="rId3"/>
          <a:stretch/>
        </p:blipFill>
        <p:spPr>
          <a:xfrm>
            <a:off x="0" y="560520"/>
            <a:ext cx="9144000" cy="629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CustomShape 1"/>
          <p:cNvSpPr/>
          <p:nvPr/>
        </p:nvSpPr>
        <p:spPr>
          <a:xfrm>
            <a:off x="714240" y="241920"/>
            <a:ext cx="7929720" cy="569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8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Цели занятия: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u="sng" strike="noStrike" spc="-1">
                <a:solidFill>
                  <a:srgbClr val="000000"/>
                </a:solidFill>
                <a:uFillTx/>
                <a:latin typeface="Times New Roman"/>
                <a:ea typeface="Calibri"/>
              </a:rPr>
              <a:t>1 Дидактическая </a:t>
            </a: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– изучить устройство и принцип работы автоматической коробки переменных передач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u="sng" strike="noStrike" spc="-1">
                <a:solidFill>
                  <a:srgbClr val="000000"/>
                </a:solidFill>
                <a:uFillTx/>
                <a:latin typeface="Times New Roman"/>
                <a:ea typeface="Calibri"/>
              </a:rPr>
              <a:t>2 Развивающие цели:</a:t>
            </a: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– развивать логическое мышление и внимательность;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– коммуникативные качества личности.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u="sng" strike="noStrike" spc="-1">
                <a:solidFill>
                  <a:srgbClr val="000000"/>
                </a:solidFill>
                <a:uFillTx/>
                <a:latin typeface="Times New Roman"/>
                <a:ea typeface="Calibri"/>
              </a:rPr>
              <a:t>3 Воспитательные цели: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– умение слушать;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– интерес к будущей профессии.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0" y="0"/>
            <a:ext cx="914400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Система смазки и охлаждения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285840" y="6211800"/>
            <a:ext cx="885816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АКПП с внешним радиатором охлаждения масла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Picture 6" descr="ÑÐ¸ÑÑÐµÐ¼Ð° Ð¾ÑÐ»Ð°Ð¶Ð´ÐµÐ½Ð¸Ñ Ð°ÐºÐ¿Ð¿ Ñ Ð²Ð½ÐµÑÐ½Ð¸Ð¼ ÑÐ°Ð´Ð¸Ð°ÑÐ¾ÑÐ¾Ð¼"/>
          <p:cNvPicPr/>
          <p:nvPr/>
        </p:nvPicPr>
        <p:blipFill>
          <a:blip r:embed="rId3"/>
          <a:stretch/>
        </p:blipFill>
        <p:spPr>
          <a:xfrm>
            <a:off x="566640" y="781200"/>
            <a:ext cx="8156520" cy="541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2" descr="ÑÐ¸ÑÑÐµÐ¼Ð° Ð¾ÑÐ»Ð°Ð¶Ð´ÐµÐ½Ð¸Ñ"/>
          <p:cNvPicPr/>
          <p:nvPr/>
        </p:nvPicPr>
        <p:blipFill>
          <a:blip r:embed="rId3"/>
          <a:stretch/>
        </p:blipFill>
        <p:spPr>
          <a:xfrm>
            <a:off x="-122400" y="506520"/>
            <a:ext cx="9326880" cy="5467320"/>
          </a:xfrm>
          <a:prstGeom prst="rect">
            <a:avLst/>
          </a:prstGeom>
          <a:ln w="0"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357120" y="6072120"/>
            <a:ext cx="864396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АКПП со встроенным радиатором охлаждения в радиатор двигателя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571680" y="6000840"/>
            <a:ext cx="4143240" cy="64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Масляный насос</a:t>
            </a:r>
            <a:r>
              <a:rPr lang="ru-RU" sz="3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Picture 4" descr="http://lacetti-gentra.ru/graphic-pool/t/3b/1/t3b15ag6.png"/>
          <p:cNvPicPr/>
          <p:nvPr/>
        </p:nvPicPr>
        <p:blipFill>
          <a:blip r:embed="rId3"/>
          <a:srcRect l="2867" t="12906" r="3979" b="4837"/>
          <a:stretch/>
        </p:blipFill>
        <p:spPr>
          <a:xfrm>
            <a:off x="0" y="0"/>
            <a:ext cx="7010280" cy="5500800"/>
          </a:xfrm>
          <a:prstGeom prst="rect">
            <a:avLst/>
          </a:prstGeom>
          <a:ln w="0"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5929200" y="5846040"/>
            <a:ext cx="3214800" cy="1007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000" b="0" strike="noStrike" spc="-1">
                <a:solidFill>
                  <a:srgbClr val="333333"/>
                </a:solidFill>
                <a:latin typeface="Arial"/>
              </a:rPr>
              <a:t>Корпус масляного насоса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000" b="0" strike="noStrike" spc="-1">
                <a:solidFill>
                  <a:srgbClr val="333333"/>
                </a:solidFill>
                <a:latin typeface="Arial"/>
              </a:rPr>
              <a:t>Внутренняя (ведущая) шестерня масляного насоса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000" b="0" strike="noStrike" spc="-1">
                <a:solidFill>
                  <a:srgbClr val="333333"/>
                </a:solidFill>
                <a:latin typeface="Arial"/>
              </a:rPr>
              <a:t>Внешняя (ведомая) шестерня масляного насоса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000" b="0" strike="noStrike" spc="-1">
                <a:solidFill>
                  <a:srgbClr val="333333"/>
                </a:solidFill>
                <a:latin typeface="Arial"/>
              </a:rPr>
              <a:t>Вал ротора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000" b="0" strike="noStrike" spc="-1">
                <a:solidFill>
                  <a:srgbClr val="333333"/>
                </a:solidFill>
                <a:latin typeface="Arial"/>
              </a:rPr>
              <a:t>Болт</a:t>
            </a:r>
            <a:r>
              <a:rPr lang="ru-RU" sz="8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Picture 7" descr="ÐÐ°ÑÐ¾Ñ ÐÐÐÐ 722.6 ÐÐµÑÑÐµÐ´ÐµÑ"/>
          <p:cNvPicPr/>
          <p:nvPr/>
        </p:nvPicPr>
        <p:blipFill>
          <a:blip r:embed="rId4"/>
          <a:srcRect l="16252" t="3190" r="16252" b="12231"/>
          <a:stretch/>
        </p:blipFill>
        <p:spPr>
          <a:xfrm>
            <a:off x="5929200" y="2719440"/>
            <a:ext cx="3214800" cy="315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116000" y="189000"/>
            <a:ext cx="727236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>
                <a:solidFill>
                  <a:srgbClr val="0033CC"/>
                </a:solidFill>
                <a:latin typeface="Arial"/>
              </a:rPr>
              <a:t>3 Планетарные зубчатые передачи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Picture 2" descr="http://k-a-t.ru/detali_mashin/24-dm_zubchatye12/planetary_1a.jpg"/>
          <p:cNvPicPr/>
          <p:nvPr/>
        </p:nvPicPr>
        <p:blipFill>
          <a:blip r:embed="rId2"/>
          <a:stretch/>
        </p:blipFill>
        <p:spPr>
          <a:xfrm>
            <a:off x="0" y="1773360"/>
            <a:ext cx="9144000" cy="479556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-50760" y="549360"/>
            <a:ext cx="9144000" cy="1020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95000"/>
              </a:lnSpc>
              <a:spcBef>
                <a:spcPts val="124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i="1" strike="noStrike" spc="-1">
                <a:solidFill>
                  <a:srgbClr val="C00000"/>
                </a:solidFill>
                <a:latin typeface="Arial"/>
              </a:rPr>
              <a:t>Планетарной</a:t>
            </a:r>
            <a:r>
              <a:rPr lang="ru-RU" sz="2000" b="0" i="1" strike="noStrike" spc="-1">
                <a:solidFill>
                  <a:srgbClr val="000000"/>
                </a:solidFill>
                <a:latin typeface="Arial"/>
              </a:rPr>
              <a:t> называется передача вращательного движения, имеющая в своём составе зубчатые колёса с перемещающимися геометрическими осями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11" descr="схема принципа работы акпп - Схемы"/>
          <p:cNvPicPr/>
          <p:nvPr/>
        </p:nvPicPr>
        <p:blipFill>
          <a:blip r:embed="rId3"/>
          <a:stretch/>
        </p:blipFill>
        <p:spPr>
          <a:xfrm>
            <a:off x="297000" y="3141720"/>
            <a:ext cx="4275000" cy="331164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038240" y="750960"/>
            <a:ext cx="7067520" cy="277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	</a:t>
            </a: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Планетарная передача в которой одно из центральных колес не подвижно, называют 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простейшей .</a:t>
            </a: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	Планетарная передача в которой все зубчатые колеса и водило подвижны, называют 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дифференциальной </a:t>
            </a:r>
            <a:r>
              <a:rPr lang="ru-RU" sz="2800" b="0" strike="noStrike" spc="-1">
                <a:solidFill>
                  <a:srgbClr val="FF0000"/>
                </a:solidFill>
                <a:latin typeface="Arial"/>
              </a:rPr>
              <a:t>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900000" y="-100080"/>
            <a:ext cx="7283520" cy="88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7" name="Picture 8" descr="дифференциал"/>
          <p:cNvPicPr/>
          <p:nvPr/>
        </p:nvPicPr>
        <p:blipFill>
          <a:blip r:embed="rId4"/>
          <a:stretch/>
        </p:blipFill>
        <p:spPr>
          <a:xfrm>
            <a:off x="4446720" y="3429000"/>
            <a:ext cx="4697280" cy="262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1038240" y="1103400"/>
            <a:ext cx="7067520" cy="234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	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1 </a:t>
            </a:r>
            <a:r>
              <a:rPr lang="ru-RU" sz="1600" b="0" strike="noStrike" spc="-1">
                <a:solidFill>
                  <a:srgbClr val="FF0000"/>
                </a:solidFill>
                <a:latin typeface="Arial"/>
              </a:rPr>
              <a:t>Коронное колесо остановлено. 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Вращается солнечная шестерня и водило. Если солнечная шестерня ведущее (вращается быстрее), то водило ведомое (вращается медленнее). 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i – 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большое. И возможно движение наоборот, от водила к солнечной шестерне.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2 </a:t>
            </a:r>
            <a:r>
              <a:rPr lang="ru-RU" sz="1600" b="0" strike="noStrike" spc="-1">
                <a:solidFill>
                  <a:srgbClr val="FF0000"/>
                </a:solidFill>
                <a:latin typeface="Arial"/>
              </a:rPr>
              <a:t>Водило остановлено. 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Получаем обратное движение, колеса вращаются в противоположных направлениях. Солнечное колесо, ведущее вращается быстрее, коронная шестерня, ведомое  медленнее. И наоборот, возможно вращение от коронной шестерни с солнечной.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900000" y="-100080"/>
            <a:ext cx="7283520" cy="88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3"/>
          <p:cNvSpPr/>
          <p:nvPr/>
        </p:nvSpPr>
        <p:spPr>
          <a:xfrm>
            <a:off x="2193480" y="620640"/>
            <a:ext cx="475740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>
                <a:solidFill>
                  <a:srgbClr val="0033CC"/>
                </a:solidFill>
                <a:latin typeface="Arial"/>
              </a:rPr>
              <a:t>Возможные варианты движения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Picture 2" descr="http://k-a-t.ru/detali_mashin/24-dm_zubchatye12/planetary_1a.jpg"/>
          <p:cNvPicPr/>
          <p:nvPr/>
        </p:nvPicPr>
        <p:blipFill>
          <a:blip r:embed="rId3"/>
          <a:stretch/>
        </p:blipFill>
        <p:spPr>
          <a:xfrm>
            <a:off x="0" y="3429000"/>
            <a:ext cx="5183280" cy="2719440"/>
          </a:xfrm>
          <a:prstGeom prst="rect">
            <a:avLst/>
          </a:prstGeom>
          <a:ln w="0">
            <a:noFill/>
          </a:ln>
        </p:spPr>
      </p:pic>
      <p:sp>
        <p:nvSpPr>
          <p:cNvPr id="143" name="CustomShape 4"/>
          <p:cNvSpPr/>
          <p:nvPr/>
        </p:nvSpPr>
        <p:spPr>
          <a:xfrm>
            <a:off x="5292720" y="3429000"/>
            <a:ext cx="3024360" cy="1797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3 </a:t>
            </a:r>
            <a:r>
              <a:rPr lang="ru-RU" sz="1600" b="0" strike="noStrike" spc="-1">
                <a:solidFill>
                  <a:srgbClr val="FF0000"/>
                </a:solidFill>
                <a:latin typeface="Arial"/>
              </a:rPr>
              <a:t>Солнечная шестерня остановлена.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Вращается коронное колесо быстрее, а водило вращается медленнее.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 i – 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маленькое.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2"/>
          <p:cNvPicPr/>
          <p:nvPr/>
        </p:nvPicPr>
        <p:blipFill>
          <a:blip r:embed="rId3"/>
          <a:srcRect l="12038" t="34242" r="13332" b="11191"/>
          <a:stretch/>
        </p:blipFill>
        <p:spPr>
          <a:xfrm>
            <a:off x="0" y="625320"/>
            <a:ext cx="9144000" cy="560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79280" y="409680"/>
            <a:ext cx="8640720" cy="521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u="sng" strike="noStrike" spc="-1">
                <a:solidFill>
                  <a:srgbClr val="0033CC"/>
                </a:solidFill>
                <a:uFillTx/>
                <a:latin typeface="Arial"/>
                <a:ea typeface="Times New Roman"/>
              </a:rPr>
              <a:t>Преимущества</a:t>
            </a:r>
            <a:r>
              <a:rPr lang="ru-RU" sz="2800" b="0" u="sng" strike="noStrike" spc="-1">
                <a:solidFill>
                  <a:srgbClr val="0033CC"/>
                </a:solidFill>
                <a:uFillTx/>
                <a:latin typeface="Arial"/>
              </a:rPr>
              <a:t> планетарных передач</a:t>
            </a:r>
            <a:r>
              <a:rPr lang="ru-RU" sz="2800" b="0" u="sng" strike="noStrike" spc="-1">
                <a:solidFill>
                  <a:srgbClr val="0033CC"/>
                </a:solidFill>
                <a:uFillTx/>
                <a:latin typeface="Arial"/>
                <a:ea typeface="Times New Roman"/>
              </a:rPr>
              <a:t>: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1. </a:t>
            </a:r>
            <a:r>
              <a:rPr lang="ru-RU" sz="2800" b="0" i="1" strike="noStrike" spc="-1">
                <a:solidFill>
                  <a:srgbClr val="0033CC"/>
                </a:solidFill>
                <a:latin typeface="Arial"/>
                <a:ea typeface="Times New Roman"/>
              </a:rPr>
              <a:t>компактность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2. все </a:t>
            </a:r>
            <a:r>
              <a:rPr lang="ru-RU" sz="2800" b="0" i="1" strike="noStrike" spc="-1">
                <a:solidFill>
                  <a:srgbClr val="0033CC"/>
                </a:solidFill>
                <a:latin typeface="Arial"/>
                <a:ea typeface="Times New Roman"/>
              </a:rPr>
              <a:t>подшипники</a:t>
            </a: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, кроме сателлитных, </a:t>
            </a:r>
            <a:r>
              <a:rPr lang="ru-RU" sz="2800" b="0" i="1" strike="noStrike" spc="-1">
                <a:solidFill>
                  <a:srgbClr val="0033CC"/>
                </a:solidFill>
                <a:latin typeface="Arial"/>
                <a:ea typeface="Times New Roman"/>
              </a:rPr>
              <a:t>разгружены</a:t>
            </a: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от радиальных усилий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3. </a:t>
            </a:r>
            <a:r>
              <a:rPr lang="ru-RU" sz="2800" b="0" i="1" strike="noStrike" spc="-1">
                <a:solidFill>
                  <a:srgbClr val="0033CC"/>
                </a:solidFill>
                <a:latin typeface="Arial"/>
                <a:ea typeface="Times New Roman"/>
              </a:rPr>
              <a:t>высокий КПД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;</a:t>
            </a: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4. </a:t>
            </a:r>
            <a:r>
              <a:rPr lang="ru-RU" sz="2800" b="0" i="1" strike="noStrike" spc="-1">
                <a:solidFill>
                  <a:srgbClr val="0033CC"/>
                </a:solidFill>
                <a:latin typeface="Arial"/>
              </a:rPr>
              <a:t>большое передаточное число</a:t>
            </a: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 в одной ступени, что позволяет не прибегать к сложным многоступенчатым передачам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; </a:t>
            </a: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передаточные числа до 1000 и более.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u="sng" strike="noStrike" spc="-1">
                <a:solidFill>
                  <a:srgbClr val="0033CC"/>
                </a:solidFill>
                <a:uFillTx/>
                <a:latin typeface="Arial"/>
                <a:ea typeface="Times New Roman"/>
              </a:rPr>
              <a:t>Недостатки: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Повышенные требования к точности и монтажу.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900000" y="-100080"/>
            <a:ext cx="7283520" cy="88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2"/>
          <p:cNvSpPr/>
          <p:nvPr/>
        </p:nvSpPr>
        <p:spPr>
          <a:xfrm>
            <a:off x="2921760" y="620640"/>
            <a:ext cx="387648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>
                <a:solidFill>
                  <a:srgbClr val="0033CC"/>
                </a:solidFill>
                <a:latin typeface="Arial"/>
              </a:rPr>
              <a:t>Вопросы контроля знаний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1038240" y="1197000"/>
            <a:ext cx="7067520" cy="70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	1 Из каких деталей состоит простейшая планетарная передача?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Picture 9" descr="http://2.bp.blogspot.com/-Om8kpApdvLQ/UKZlZsI2sZI/AAAAAAAADk0/sjVKtPHqFys/s1600/Planetary_Gears.gif"/>
          <p:cNvPicPr/>
          <p:nvPr/>
        </p:nvPicPr>
        <p:blipFill>
          <a:blip r:embed="rId2"/>
          <a:stretch/>
        </p:blipFill>
        <p:spPr>
          <a:xfrm>
            <a:off x="2143080" y="2000160"/>
            <a:ext cx="4840200" cy="468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1" descr="схема принципа работы акпп - Схемы"/>
          <p:cNvPicPr/>
          <p:nvPr/>
        </p:nvPicPr>
        <p:blipFill>
          <a:blip r:embed="rId2"/>
          <a:srcRect r="-8498"/>
          <a:stretch/>
        </p:blipFill>
        <p:spPr>
          <a:xfrm>
            <a:off x="3059280" y="1484280"/>
            <a:ext cx="4235400" cy="302436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826920" y="4653000"/>
            <a:ext cx="706788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	2 Какое движение совершают сателлиты?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900000" y="-100080"/>
            <a:ext cx="7283520" cy="88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3"/>
          <p:cNvSpPr/>
          <p:nvPr/>
        </p:nvSpPr>
        <p:spPr>
          <a:xfrm>
            <a:off x="2921760" y="620640"/>
            <a:ext cx="387648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>
                <a:solidFill>
                  <a:srgbClr val="0033CC"/>
                </a:solidFill>
                <a:latin typeface="Arial"/>
              </a:rPr>
              <a:t>Вопросы контроля знаний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125280" y="1341360"/>
            <a:ext cx="8893440" cy="3385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2800" b="0" i="1" strike="noStrike" spc="-1">
                <a:solidFill>
                  <a:srgbClr val="000000"/>
                </a:solidFill>
                <a:latin typeface="Arial"/>
                <a:ea typeface="Times New Roman"/>
              </a:rPr>
              <a:t>Зубча́тая переда́ча — это механизм или часть механизма механической передачи,  состоящая из …...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Такие передачи применяют для :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 - передачи ……………….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 - преобразования…………………………..(реечные передачи)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2976480" y="0"/>
            <a:ext cx="3191040" cy="52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33CC"/>
                </a:solidFill>
                <a:latin typeface="Arial"/>
              </a:rPr>
              <a:t>1 ВОПРОС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CustomShape 3"/>
          <p:cNvSpPr/>
          <p:nvPr/>
        </p:nvSpPr>
        <p:spPr>
          <a:xfrm>
            <a:off x="1042920" y="549360"/>
            <a:ext cx="4753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Продолжить определение: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Picture 7" descr="https://previews.123rf.com/images/alzam/alzam1504/alzam150400029/38455158-Illustration-of-the-3d-gear-wheel-and-pinion-Stock-Photo.jpg"/>
          <p:cNvPicPr/>
          <p:nvPr/>
        </p:nvPicPr>
        <p:blipFill>
          <a:blip r:embed="rId3"/>
          <a:stretch/>
        </p:blipFill>
        <p:spPr>
          <a:xfrm>
            <a:off x="3000240" y="4349880"/>
            <a:ext cx="2952720" cy="250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1" descr="схема принципа работы акпп - Схемы"/>
          <p:cNvPicPr/>
          <p:nvPr/>
        </p:nvPicPr>
        <p:blipFill>
          <a:blip r:embed="rId2"/>
          <a:srcRect r="-5676"/>
          <a:stretch/>
        </p:blipFill>
        <p:spPr>
          <a:xfrm>
            <a:off x="3059280" y="1139760"/>
            <a:ext cx="3565440" cy="2613240"/>
          </a:xfrm>
          <a:prstGeom prst="rect">
            <a:avLst/>
          </a:prstGeom>
          <a:ln w="0"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900000" y="-100080"/>
            <a:ext cx="7283520" cy="88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2"/>
          <p:cNvSpPr/>
          <p:nvPr/>
        </p:nvSpPr>
        <p:spPr>
          <a:xfrm>
            <a:off x="2921760" y="620640"/>
            <a:ext cx="387648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>
                <a:solidFill>
                  <a:srgbClr val="0033CC"/>
                </a:solidFill>
                <a:latin typeface="Arial"/>
              </a:rPr>
              <a:t>Вопросы контроля знаний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1042920" y="4149720"/>
            <a:ext cx="7062840" cy="192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	3 Какое звено должно быть остановлено, чтобы обеспечить обратное движение механизма?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а) водило остановлено;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б) коронное колесо остановлено;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в) солнечная шестерня остановлена.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5" descr="http://poradu.pp.ua/uploads/posts/2015-03/korobka-avtomat-perevagi-rezhimi-funkcyi_483.jpeg"/>
          <p:cNvPicPr/>
          <p:nvPr/>
        </p:nvPicPr>
        <p:blipFill>
          <a:blip r:embed="rId3"/>
          <a:stretch/>
        </p:blipFill>
        <p:spPr>
          <a:xfrm>
            <a:off x="1852560" y="133200"/>
            <a:ext cx="6012000" cy="6566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472873" y="803563"/>
            <a:ext cx="28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98777" y="4146852"/>
            <a:ext cx="44855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i="1" dirty="0" smtClean="0"/>
              <a:t>Спасибо за урок</a:t>
            </a:r>
            <a:endParaRPr lang="ru-RU" sz="4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533236" y="2059709"/>
            <a:ext cx="5273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Рефлексия: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Понравился ли вам урок?</a:t>
            </a:r>
          </a:p>
          <a:p>
            <a:pPr algn="ctr"/>
            <a:r>
              <a:rPr lang="ru-RU" dirty="0" smtClean="0"/>
              <a:t>- Что нового вы узнали?</a:t>
            </a:r>
          </a:p>
          <a:p>
            <a:pPr algn="ctr"/>
            <a:r>
              <a:rPr lang="ru-RU" dirty="0" smtClean="0"/>
              <a:t>- Есть ил какие-то вопросы?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59" name="CustomShape 1"/>
          <p:cNvSpPr/>
          <p:nvPr/>
        </p:nvSpPr>
        <p:spPr>
          <a:xfrm>
            <a:off x="1428840" y="1071720"/>
            <a:ext cx="6330960" cy="180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Зубчатое колесо передачи, которое сообщает движение парному зубчатому колесу, и передает вращающий момент называется ?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2976480" y="549360"/>
            <a:ext cx="3191040" cy="52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33CC"/>
                </a:solidFill>
                <a:latin typeface="Arial"/>
              </a:rPr>
              <a:t>2 ВОПРОС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Picture 2"/>
          <p:cNvPicPr/>
          <p:nvPr/>
        </p:nvPicPr>
        <p:blipFill>
          <a:blip r:embed="rId3"/>
          <a:srcRect l="23160" r="30090" b="27680"/>
          <a:stretch/>
        </p:blipFill>
        <p:spPr>
          <a:xfrm>
            <a:off x="1928880" y="2994120"/>
            <a:ext cx="5315040" cy="3863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 descr="http://wallpaperswide.com/download/aero_light_colors_2-wallpaper-1920x1080.jpg"/>
          <p:cNvPicPr/>
          <p:nvPr/>
        </p:nvPicPr>
        <p:blipFill>
          <a:blip r:embed="rId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5"/>
          <p:cNvPicPr/>
          <p:nvPr/>
        </p:nvPicPr>
        <p:blipFill>
          <a:blip r:embed="rId4"/>
          <a:srcRect l="17078" t="26009" r="64750" b="35487"/>
          <a:stretch/>
        </p:blipFill>
        <p:spPr>
          <a:xfrm>
            <a:off x="0" y="2192400"/>
            <a:ext cx="2068560" cy="2473200"/>
          </a:xfrm>
          <a:prstGeom prst="rect">
            <a:avLst/>
          </a:prstGeom>
          <a:ln w="0"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527760" y="476280"/>
            <a:ext cx="8088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Дать названия изображенным передачам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3240" y="1268280"/>
            <a:ext cx="2235240" cy="100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Цилиндрическая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прямозубая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 передача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Picture 6"/>
          <p:cNvPicPr/>
          <p:nvPr/>
        </p:nvPicPr>
        <p:blipFill>
          <a:blip r:embed="rId5"/>
          <a:srcRect l="16030" t="39065" r="61471" b="24414"/>
          <a:stretch/>
        </p:blipFill>
        <p:spPr>
          <a:xfrm>
            <a:off x="2065320" y="4559400"/>
            <a:ext cx="2506680" cy="2298600"/>
          </a:xfrm>
          <a:prstGeom prst="rect">
            <a:avLst/>
          </a:prstGeom>
          <a:ln w="0">
            <a:noFill/>
          </a:ln>
        </p:spPr>
      </p:pic>
      <p:sp>
        <p:nvSpPr>
          <p:cNvPr id="67" name="CustomShape 3"/>
          <p:cNvSpPr/>
          <p:nvPr/>
        </p:nvSpPr>
        <p:spPr>
          <a:xfrm>
            <a:off x="2700360" y="3429000"/>
            <a:ext cx="1728720" cy="100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Коническая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прямозубая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 передача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" name="Picture 7"/>
          <p:cNvPicPr/>
          <p:nvPr/>
        </p:nvPicPr>
        <p:blipFill>
          <a:blip r:embed="rId6"/>
          <a:srcRect l="37215" t="21566" r="43715" b="37229"/>
          <a:stretch/>
        </p:blipFill>
        <p:spPr>
          <a:xfrm>
            <a:off x="4859280" y="1844640"/>
            <a:ext cx="2111400" cy="2441520"/>
          </a:xfrm>
          <a:prstGeom prst="rect">
            <a:avLst/>
          </a:prstGeom>
          <a:ln w="0">
            <a:noFill/>
          </a:ln>
        </p:spPr>
      </p:pic>
      <p:sp>
        <p:nvSpPr>
          <p:cNvPr id="69" name="CustomShape 4"/>
          <p:cNvSpPr/>
          <p:nvPr/>
        </p:nvSpPr>
        <p:spPr>
          <a:xfrm>
            <a:off x="4934160" y="1125360"/>
            <a:ext cx="1458000" cy="70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Червячная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 передача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" name="Picture 15"/>
          <p:cNvPicPr/>
          <p:nvPr/>
        </p:nvPicPr>
        <p:blipFill>
          <a:blip r:embed="rId7"/>
          <a:srcRect l="72626" t="17433" r="13951" b="39461"/>
          <a:stretch/>
        </p:blipFill>
        <p:spPr>
          <a:xfrm>
            <a:off x="7380360" y="2637000"/>
            <a:ext cx="1595520" cy="2741400"/>
          </a:xfrm>
          <a:prstGeom prst="rect">
            <a:avLst/>
          </a:prstGeom>
          <a:ln w="0">
            <a:noFill/>
          </a:ln>
        </p:spPr>
      </p:pic>
      <p:sp>
        <p:nvSpPr>
          <p:cNvPr id="71" name="CustomShape 5"/>
          <p:cNvSpPr/>
          <p:nvPr/>
        </p:nvSpPr>
        <p:spPr>
          <a:xfrm>
            <a:off x="7405560" y="1844640"/>
            <a:ext cx="1377000" cy="70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Реечная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>
                <a:solidFill>
                  <a:srgbClr val="FF0000"/>
                </a:solidFill>
                <a:latin typeface="Arial"/>
              </a:rPr>
              <a:t> передача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CustomShape 6"/>
          <p:cNvSpPr/>
          <p:nvPr/>
        </p:nvSpPr>
        <p:spPr>
          <a:xfrm>
            <a:off x="2976480" y="0"/>
            <a:ext cx="3191040" cy="52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33CC"/>
                </a:solidFill>
                <a:latin typeface="Arial"/>
              </a:rPr>
              <a:t>3 ВОПРОС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Picture 18" descr="http://brevpol.pl/wp-content/uploads/2011/05/Fotolia_67775143_S.jpg"/>
          <p:cNvPicPr/>
          <p:nvPr/>
        </p:nvPicPr>
        <p:blipFill>
          <a:blip r:embed="rId8"/>
          <a:stretch/>
        </p:blipFill>
        <p:spPr>
          <a:xfrm>
            <a:off x="4572000" y="4292640"/>
            <a:ext cx="2565360" cy="2565360"/>
          </a:xfrm>
          <a:prstGeom prst="rect">
            <a:avLst/>
          </a:prstGeom>
          <a:ln w="0">
            <a:noFill/>
          </a:ln>
        </p:spPr>
      </p:pic>
      <p:pic>
        <p:nvPicPr>
          <p:cNvPr id="74" name="Picture 20" descr="https://www.syl.ru/misc/i/ai/183719/740090.jpg"/>
          <p:cNvPicPr/>
          <p:nvPr/>
        </p:nvPicPr>
        <p:blipFill>
          <a:blip r:embed="rId9">
            <a:lum bright="10000"/>
          </a:blip>
          <a:stretch/>
        </p:blipFill>
        <p:spPr>
          <a:xfrm>
            <a:off x="2340000" y="1268280"/>
            <a:ext cx="1996920" cy="1955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76" name="Picture 6" descr="7"/>
          <p:cNvPicPr/>
          <p:nvPr/>
        </p:nvPicPr>
        <p:blipFill>
          <a:blip r:embed="rId3"/>
          <a:stretch/>
        </p:blipFill>
        <p:spPr>
          <a:xfrm>
            <a:off x="3000240" y="3505320"/>
            <a:ext cx="3346560" cy="3352680"/>
          </a:xfrm>
          <a:prstGeom prst="rect">
            <a:avLst/>
          </a:prstGeom>
          <a:ln w="0"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826920" y="1120680"/>
            <a:ext cx="7490160" cy="22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</a:rPr>
              <a:t>	В зубчатой передаче частота вращения ведущего звена равна 600 об/мин, а ведомого звена – 300 об/мин. Чему равно передаточное отношение?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2976480" y="549360"/>
            <a:ext cx="3191040" cy="52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33CC"/>
                </a:solidFill>
                <a:latin typeface="Arial"/>
              </a:rPr>
              <a:t>4 ВОПРОС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6" descr="7"/>
          <p:cNvPicPr/>
          <p:nvPr/>
        </p:nvPicPr>
        <p:blipFill>
          <a:blip r:embed="rId3"/>
          <a:stretch/>
        </p:blipFill>
        <p:spPr>
          <a:xfrm>
            <a:off x="2185920" y="2714760"/>
            <a:ext cx="4059360" cy="4066920"/>
          </a:xfrm>
          <a:prstGeom prst="rect">
            <a:avLst/>
          </a:prstGeom>
          <a:ln w="0"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2700360" y="549360"/>
            <a:ext cx="4464000" cy="52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33CC"/>
                </a:solidFill>
                <a:latin typeface="Arial"/>
              </a:rPr>
              <a:t>4 ВОПРОС - ОТВЕТ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900000" y="1628640"/>
            <a:ext cx="3178440" cy="99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72880" indent="-272880">
              <a:lnSpc>
                <a:spcPct val="80000"/>
              </a:lnSpc>
              <a:spcBef>
                <a:spcPts val="6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FF"/>
                </a:solidFill>
                <a:latin typeface="Calibri"/>
              </a:rPr>
              <a:t>  </a:t>
            </a:r>
            <a:r>
              <a:rPr lang="en-US" sz="2800" b="0" strike="noStrike" spc="-1">
                <a:solidFill>
                  <a:srgbClr val="0000FF"/>
                </a:solidFill>
                <a:latin typeface="Calibri"/>
              </a:rPr>
              <a:t>n</a:t>
            </a:r>
            <a:r>
              <a:rPr lang="ru-RU" sz="2800" b="0" strike="noStrike" spc="-1">
                <a:solidFill>
                  <a:srgbClr val="0000FF"/>
                </a:solidFill>
                <a:latin typeface="Calibri"/>
              </a:rPr>
              <a:t>1 = 600 об/мин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272880" indent="-272880">
              <a:lnSpc>
                <a:spcPct val="80000"/>
              </a:lnSpc>
              <a:spcBef>
                <a:spcPts val="6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0" strike="noStrike" spc="-1">
                <a:solidFill>
                  <a:srgbClr val="0000FF"/>
                </a:solidFill>
                <a:latin typeface="Calibri"/>
              </a:rPr>
              <a:t>  </a:t>
            </a:r>
            <a:r>
              <a:rPr lang="en-US" sz="2800" b="0" strike="noStrike" spc="-1">
                <a:solidFill>
                  <a:srgbClr val="0000FF"/>
                </a:solidFill>
                <a:latin typeface="Calibri"/>
              </a:rPr>
              <a:t>n</a:t>
            </a:r>
            <a:r>
              <a:rPr lang="ru-RU" sz="2800" b="0" strike="noStrike" spc="-1">
                <a:solidFill>
                  <a:srgbClr val="0000FF"/>
                </a:solidFill>
                <a:latin typeface="Calibri"/>
              </a:rPr>
              <a:t>2 = 300 об/мин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Formula 3"/>
              <p:cNvSpPr txBox="1"/>
              <p:nvPr/>
            </p:nvSpPr>
            <p:spPr>
              <a:xfrm>
                <a:off x="4432320" y="1282680"/>
                <a:ext cx="4038480" cy="15303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lit/>
                              <m:nor/>
                            </m:rPr>
                            <a:rPr/>
                            <m:t>600обмин</m:t>
                          </m:r>
                        </m:num>
                        <m:den>
                          <m:r>
                            <m:rPr>
                              <m:lit/>
                              <m:nor/>
                            </m:rPr>
                            <a:rPr/>
                            <m:t>300обмин</m:t>
                          </m:r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428760" y="285840"/>
            <a:ext cx="8045280" cy="82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Как устроена механическая КПП грузового автомобиля?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Picture 2" descr="https://fermer.ru/files/v2/forum/194832/56d49ac55e0d0-5113thumbjpgbbc0102c5f5c77518fca23d184e678ea.jpg"/>
          <p:cNvPicPr/>
          <p:nvPr/>
        </p:nvPicPr>
        <p:blipFill>
          <a:blip r:embed="rId3"/>
          <a:stretch/>
        </p:blipFill>
        <p:spPr>
          <a:xfrm>
            <a:off x="0" y="714240"/>
            <a:ext cx="9144000" cy="6143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4" descr="http://wallpaperswide.com/download/aero_light_colors_2-wallpaper-1920x1080.jpg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2" descr="https://img2.labirint.ru/books/223750/scrn_big_12.jpg"/>
          <p:cNvPicPr/>
          <p:nvPr/>
        </p:nvPicPr>
        <p:blipFill>
          <a:blip r:embed="rId3"/>
          <a:stretch/>
        </p:blipFill>
        <p:spPr>
          <a:xfrm>
            <a:off x="-208080" y="512640"/>
            <a:ext cx="9571320" cy="5632560"/>
          </a:xfrm>
          <a:prstGeom prst="rect">
            <a:avLst/>
          </a:prstGeom>
          <a:ln w="0"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0" y="214200"/>
            <a:ext cx="914400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Как передается крутящий момент при включении 2 передачи?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469</Words>
  <Application>Microsoft Office PowerPoint</Application>
  <PresentationFormat>Экран (4:3)</PresentationFormat>
  <Paragraphs>115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 Math</vt:lpstr>
      <vt:lpstr>DejaVu Sans</vt:lpstr>
      <vt:lpstr>inherit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1</dc:creator>
  <dc:description/>
  <cp:lastModifiedBy>VPK</cp:lastModifiedBy>
  <cp:revision>48</cp:revision>
  <dcterms:created xsi:type="dcterms:W3CDTF">2016-02-02T13:23:57Z</dcterms:created>
  <dcterms:modified xsi:type="dcterms:W3CDTF">2024-05-07T09:25:40Z</dcterms:modified>
  <dc:language>en-US</dc:language>
</cp:coreProperties>
</file>