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7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60648"/>
            <a:ext cx="684076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008" lvl="0" algn="ctr">
              <a:buClr>
                <a:srgbClr val="A04DA3"/>
              </a:buClr>
              <a:defRPr/>
            </a:pPr>
            <a:endParaRPr lang="ru-RU" altLang="ru-RU" sz="9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lvl="0" algn="ctr">
              <a:buClr>
                <a:srgbClr val="A04DA3"/>
              </a:buClr>
              <a:defRPr/>
            </a:pPr>
            <a:endParaRPr lang="ru-RU" alt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lvl="0" algn="ctr">
              <a:buClr>
                <a:srgbClr val="A04DA3"/>
              </a:buClr>
              <a:defRPr/>
            </a:pPr>
            <a:endParaRPr lang="ru-RU" altLang="ru-RU" sz="9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lvl="0" algn="ctr">
              <a:buClr>
                <a:srgbClr val="A04DA3"/>
              </a:buClr>
              <a:defRPr/>
            </a:pPr>
            <a:endParaRPr lang="ru-RU" alt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lvl="0" algn="ctr">
              <a:buClr>
                <a:srgbClr val="A04DA3"/>
              </a:buClr>
              <a:defRPr/>
            </a:pPr>
            <a:endParaRPr lang="ru-RU" altLang="ru-RU" sz="9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lvl="0" algn="ctr">
              <a:buClr>
                <a:srgbClr val="A04DA3"/>
              </a:buClr>
              <a:defRPr/>
            </a:pPr>
            <a:endParaRPr lang="ru-RU" alt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lvl="0" algn="ctr">
              <a:buClr>
                <a:srgbClr val="A04DA3"/>
              </a:buClr>
              <a:defRPr/>
            </a:pPr>
            <a:r>
              <a:rPr lang="ru-RU" altLang="ru-RU" sz="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ДОНЕЦКАЯ </a:t>
            </a: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РЕСПУБЛИКА</a:t>
            </a:r>
          </a:p>
          <a:p>
            <a:pPr marL="64008" lvl="0" algn="ctr">
              <a:buClr>
                <a:srgbClr val="A04DA3"/>
              </a:buClr>
              <a:defRPr/>
            </a:pP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ОБРАЗОВАНИЯ АДМИНИСТРАЦИИ ПЕТРОВСКОГО РАЙОНА ГОРОДА ДОНЕЦКА</a:t>
            </a:r>
          </a:p>
          <a:p>
            <a:pPr marL="64008" lvl="0" algn="ctr">
              <a:buClr>
                <a:srgbClr val="A04DA3"/>
              </a:buClr>
              <a:defRPr/>
            </a:pP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МЕТОДИЧЕСКИЙ КАБИНЕТ</a:t>
            </a:r>
          </a:p>
          <a:p>
            <a:pPr marL="64008" lvl="0" algn="ctr">
              <a:buClr>
                <a:srgbClr val="A04DA3"/>
              </a:buClr>
              <a:defRPr/>
            </a:pP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marL="64008" lvl="0" algn="ctr">
              <a:buClr>
                <a:srgbClr val="A04DA3"/>
              </a:buClr>
              <a:defRPr/>
            </a:pPr>
            <a:r>
              <a:rPr lang="ru-RU" alt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«ЯСЛИ-САД КОМБИНИРОВАННОГО ТИПА № 180  ГОРОДА ДОНЕЦКА»</a:t>
            </a:r>
          </a:p>
          <a:p>
            <a:pPr lvl="0" indent="450215" algn="just" eaLnBrk="0" fontAlgn="base" hangingPunct="0">
              <a:spcBef>
                <a:spcPct val="0"/>
              </a:spcBef>
              <a:defRPr/>
            </a:pP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5870" y="1988840"/>
            <a:ext cx="7848872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u="sng" dirty="0" smtClean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u="sng" dirty="0"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u="sng" dirty="0" smtClean="0">
                <a:latin typeface="Times New Roman"/>
                <a:ea typeface="Calibri"/>
                <a:cs typeface="Times New Roman"/>
              </a:rPr>
              <a:t>ДОКЛАД</a:t>
            </a:r>
            <a:endParaRPr lang="ru-RU" sz="1400" dirty="0">
              <a:ea typeface="Calibri"/>
              <a:cs typeface="Times New Roman"/>
            </a:endParaRPr>
          </a:p>
          <a:p>
            <a:pPr indent="27051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Тема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: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«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Игры, способствующие интеллектуальному и речевому развитию детей 3-4 лет в соответствии с </a:t>
            </a:r>
            <a:endParaRPr lang="ru-RU" sz="1400" dirty="0">
              <a:ea typeface="Calibri"/>
              <a:cs typeface="Times New Roman"/>
            </a:endParaRPr>
          </a:p>
          <a:p>
            <a:pPr indent="9017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Федеральной образовательной программой дошкольного образования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»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4405173"/>
            <a:ext cx="633670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96640" indent="3810" algn="just">
              <a:lnSpc>
                <a:spcPct val="115000"/>
              </a:lnSpc>
              <a:spcAft>
                <a:spcPts val="0"/>
              </a:spcAft>
            </a:pPr>
            <a:endParaRPr lang="ru-RU" sz="1000" b="1" dirty="0" smtClean="0">
              <a:latin typeface="Bookman Old Style" panose="02050604050505020204" pitchFamily="18" charset="0"/>
              <a:ea typeface="Times New Roman"/>
              <a:cs typeface="Times New Roman"/>
            </a:endParaRPr>
          </a:p>
          <a:p>
            <a:pPr marL="3596640" indent="3810" algn="just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latin typeface="Bookman Old Style" panose="02050604050505020204" pitchFamily="18" charset="0"/>
              <a:ea typeface="Times New Roman"/>
              <a:cs typeface="Times New Roman"/>
            </a:endParaRPr>
          </a:p>
          <a:p>
            <a:pPr marL="3596640" indent="3810" algn="just">
              <a:lnSpc>
                <a:spcPct val="115000"/>
              </a:lnSpc>
              <a:spcAft>
                <a:spcPts val="0"/>
              </a:spcAft>
            </a:pPr>
            <a:endParaRPr lang="ru-RU" sz="1000" b="1" dirty="0" smtClean="0">
              <a:latin typeface="Bookman Old Style" panose="02050604050505020204" pitchFamily="18" charset="0"/>
              <a:ea typeface="Times New Roman"/>
              <a:cs typeface="Times New Roman"/>
            </a:endParaRPr>
          </a:p>
          <a:p>
            <a:pPr marL="3596640" indent="3810" algn="just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latin typeface="Bookman Old Style" panose="02050604050505020204" pitchFamily="18" charset="0"/>
              <a:ea typeface="Times New Roman"/>
              <a:cs typeface="Times New Roman"/>
            </a:endParaRPr>
          </a:p>
          <a:p>
            <a:pPr marL="3596640" indent="3810" algn="just">
              <a:lnSpc>
                <a:spcPct val="115000"/>
              </a:lnSpc>
              <a:spcAft>
                <a:spcPts val="0"/>
              </a:spcAft>
            </a:pPr>
            <a:r>
              <a:rPr lang="ru-RU" sz="1000" b="1" dirty="0" smtClean="0">
                <a:latin typeface="Bookman Old Style" panose="02050604050505020204" pitchFamily="18" charset="0"/>
                <a:ea typeface="Times New Roman"/>
                <a:cs typeface="Times New Roman"/>
              </a:rPr>
              <a:t>Подготовила</a:t>
            </a:r>
            <a:r>
              <a:rPr lang="ru-RU" sz="1000" b="1" dirty="0">
                <a:latin typeface="Bookman Old Style" panose="02050604050505020204" pitchFamily="18" charset="0"/>
                <a:ea typeface="Times New Roman"/>
                <a:cs typeface="Times New Roman"/>
              </a:rPr>
              <a:t>:</a:t>
            </a:r>
            <a:endParaRPr lang="ru-RU" sz="1000" b="1" dirty="0">
              <a:latin typeface="Bookman Old Style" panose="02050604050505020204" pitchFamily="18" charset="0"/>
              <a:ea typeface="Calibri"/>
              <a:cs typeface="Times New Roman"/>
            </a:endParaRPr>
          </a:p>
          <a:p>
            <a:pPr marL="3596640" indent="3810" algn="just">
              <a:lnSpc>
                <a:spcPct val="115000"/>
              </a:lnSpc>
              <a:spcAft>
                <a:spcPts val="0"/>
              </a:spcAft>
            </a:pPr>
            <a:r>
              <a:rPr lang="ru-RU" sz="1000" b="1" dirty="0">
                <a:latin typeface="Bookman Old Style" panose="02050604050505020204" pitchFamily="18" charset="0"/>
                <a:ea typeface="Times New Roman"/>
                <a:cs typeface="Times New Roman"/>
              </a:rPr>
              <a:t>Чистова С.В., воспитатель </a:t>
            </a:r>
            <a:endParaRPr lang="ru-RU" sz="1000" b="1" dirty="0">
              <a:latin typeface="Bookman Old Style" panose="02050604050505020204" pitchFamily="18" charset="0"/>
              <a:ea typeface="Calibri"/>
              <a:cs typeface="Times New Roman"/>
            </a:endParaRPr>
          </a:p>
          <a:p>
            <a:pPr marL="3596640" indent="3810" algn="just">
              <a:lnSpc>
                <a:spcPct val="115000"/>
              </a:lnSpc>
              <a:spcAft>
                <a:spcPts val="0"/>
              </a:spcAft>
            </a:pPr>
            <a:r>
              <a:rPr lang="ru-RU" sz="1000" b="1" dirty="0">
                <a:latin typeface="Bookman Old Style" panose="02050604050505020204" pitchFamily="18" charset="0"/>
                <a:ea typeface="Times New Roman"/>
                <a:cs typeface="Times New Roman"/>
              </a:rPr>
              <a:t>1 </a:t>
            </a:r>
            <a:r>
              <a:rPr lang="ru-RU" sz="1000" b="1" dirty="0" smtClean="0">
                <a:latin typeface="Bookman Old Style" panose="02050604050505020204" pitchFamily="18" charset="0"/>
                <a:ea typeface="Times New Roman"/>
                <a:cs typeface="Times New Roman"/>
              </a:rPr>
              <a:t>квалификационной </a:t>
            </a:r>
            <a:r>
              <a:rPr lang="ru-RU" sz="1000" b="1" dirty="0" smtClean="0">
                <a:latin typeface="Bookman Old Style" panose="02050604050505020204" pitchFamily="18" charset="0"/>
                <a:ea typeface="Times New Roman"/>
                <a:cs typeface="Times New Roman"/>
              </a:rPr>
              <a:t>категории</a:t>
            </a:r>
            <a:endParaRPr lang="ru-RU" sz="1000" b="1" dirty="0" smtClean="0">
              <a:latin typeface="Bookman Old Style" panose="02050604050505020204" pitchFamily="18" charset="0"/>
              <a:ea typeface="Calibri"/>
              <a:cs typeface="Times New Roman"/>
            </a:endParaRPr>
          </a:p>
          <a:p>
            <a:pPr marL="3596640" indent="3810" algn="just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latin typeface="Bookman Old Style" panose="02050604050505020204" pitchFamily="18" charset="0"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59601" y="6237312"/>
            <a:ext cx="1608774" cy="2400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lvl="0">
              <a:lnSpc>
                <a:spcPct val="80000"/>
              </a:lnSpc>
              <a:spcBef>
                <a:spcPts val="300"/>
              </a:spcBef>
              <a:buClr>
                <a:srgbClr val="A04DA3"/>
              </a:buClr>
              <a:defRPr/>
            </a:pPr>
            <a:r>
              <a:rPr lang="ru-RU" altLang="ru-RU" sz="1200" b="1" i="1" dirty="0">
                <a:solidFill>
                  <a:srgbClr val="424456"/>
                </a:solidFill>
                <a:latin typeface="Bookman Old Style" pitchFamily="18" charset="0"/>
              </a:rPr>
              <a:t>ДОНЕЦК, 2024г.</a:t>
            </a:r>
            <a:endParaRPr lang="ru-RU" altLang="ru-RU" sz="1050" b="1" i="1" dirty="0">
              <a:solidFill>
                <a:srgbClr val="424456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2393" y="1152992"/>
            <a:ext cx="7200801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Игры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для развития памяти и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внимания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Особенность некоторых занятий из списка: играть можно в любой свободный момент, в какой угодно обстановке – дома, на прогулке и даже в магазине. В этом случае вам не требуются специальные предметы, приспособления и игрушки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Целью игр, направленных на интеллектуальное развитие ребенка, является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развитие интересов, познавательной активности и мотивации, любознательности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формирование навыков познавательной деятельности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формирование представлений ребенка о себе и других людях, об объектах окружающего мира, их свойствах и отношениях между ними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ознакомление с понятиями «Отечество», «родина», основными социокультурными ценностями и традициями своего народа.</a:t>
            </a:r>
          </a:p>
        </p:txBody>
      </p:sp>
    </p:spTree>
    <p:extLst>
      <p:ext uri="{BB962C8B-B14F-4D97-AF65-F5344CB8AC3E}">
        <p14:creationId xmlns:p14="http://schemas.microsoft.com/office/powerpoint/2010/main" val="283853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4837" y="1181868"/>
            <a:ext cx="7488832" cy="5790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«В лес за грибами»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Цель: формирование представлений о количественных отношениях между предметами «один — много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».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«Упакуй подарок»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Цель: формировать понятие «большой», «маленький», «толстый», «тонкий»; учить соотносить предметы по размеру.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«Что где растет»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Цель: учить группировать предметы на овощи и фрукты; развивать быстроту реакции, дисциплинированность, выдержку.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Игра «Волшебные слова»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Задача: тренировка внимания, обучение поведению в социуме, вежливость. 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Игра «Запомни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предмет»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Задача: развитие памяти, внимания, наблюдательности.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Игра «Магазин»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Задача: развить слуховую краткосрочную память и внимательность.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Игра «Маленький помощник»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Задача: обучение счету, стимулирование инициативы и желания помочь.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Игра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«Опиши, что видишь»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Цель: обратить внимание ребенка на то, что каждого предмета есть свои особые признаки, но может быть и сходство с другими, совсем иными предметами (мяч/яблоко).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Игра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«Кто что делает?»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Цель: показать, кто что умеет.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365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628800"/>
            <a:ext cx="7200800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Математика. Как учить детей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считать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Обучение проводится с помощью считалок, головоломок, занимательных игр. Их великое множество! Вы можете воспользоваться роликами из сети, купить специальные обучающие детские книжки и так далее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Обратите внимание: Правильно подобранные игры вызывают у малышей большой интерес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Что можно делать с ребенком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Упражняться в преобразовании фигур, используя, к примеру, счетные палочки.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Разделять палочки или другие предметы по заданному заранее образцу.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Давать возможность ребенку действовать по собственному замыслу.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08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124744"/>
            <a:ext cx="6768752" cy="5366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>
              <a:lnSpc>
                <a:spcPct val="115000"/>
              </a:lnSpc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Детские игры: развивающие от 3 до 5 лет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lvl="0" indent="450215" algn="ctr">
              <a:lnSpc>
                <a:spcPct val="115000"/>
              </a:lnSpc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Какие рекомендуются специалистами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142875" lvl="0" indent="450215" algn="just">
              <a:lnSpc>
                <a:spcPct val="115000"/>
              </a:lnSpc>
            </a:pP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142875" lvl="0" indent="450215" algn="ctr">
              <a:lnSpc>
                <a:spcPct val="115000"/>
              </a:lnSpc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Небольшой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перечень: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Танграм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»;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«Сфинкс»;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«Волшебный круг;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«Листик»,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«Вьетнамская игра»;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Колумбово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яйцо»;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«Пентамино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».</a:t>
            </a:r>
          </a:p>
          <a:p>
            <a:pPr marL="342900" lvl="0" indent="-342900" algn="just">
              <a:lnSpc>
                <a:spcPct val="115000"/>
              </a:lnSpc>
              <a:buSzPts val="1000"/>
              <a:buFont typeface="Wingdings"/>
              <a:buChar char=""/>
              <a:tabLst>
                <a:tab pos="457200" algn="l"/>
              </a:tabLs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Каждая из игр оснащена своим комплектом элементов. Детали отличаются от элементов в других играх. Они имеют только ей присущие возможности, позволяющие создать самые разнообразные силуэты на плоскости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lvl="0" indent="450215" algn="just">
              <a:lnSpc>
                <a:spcPct val="115000"/>
              </a:lnSpc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ctr">
              <a:lnSpc>
                <a:spcPct val="115000"/>
              </a:lnSpc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Примеры: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Танграм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». Создаем силуэты людей, животных, предметы из домашнего обихода, алфавит, цифры.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Колумбово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яйцо». Подходит для создания силуэтов птичек.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«Листик». Делаем силуэты разнообразных видов транспорта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144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340768"/>
            <a:ext cx="7272808" cy="4799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Как правильно играть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Сначала ребенка вводят в курс дела и рассказывают о правилах игры. Затем правила закрепляют. Предлагают играть самостоятельно, потом усложняют задачу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Примеры заданий: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Сложи квадратик (круги, овалы, треугольники).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Создай фигуру, глядя на чертеж.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Сложи по силуэту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Попробуй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придумать фигуру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сам.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endParaRPr lang="ru-RU" sz="14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В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ходе игры стимулируйте ребенка к счету – сколько палочек, сколько фигур и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Отличную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возможность для обучения ребенка вы имеете везде: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прогулке – вокруг множество предметов, которые можно посчитать (сколько машин стоит во дворе, сколько деревьев ты видишь у подъезда).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магазине – посчитаем, сколько у нас в корзинке того и того. Мы ничего не забыли? Сколько нужно взять еще? И т.д.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Дома – когда накрываем вместе стол, моем ложки и вилки, складываем посуду и т.д. и т.п.  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38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65759" y="980728"/>
            <a:ext cx="6840760" cy="554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Учим буквы с малышами 3-4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лет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Для этого стоит купить яркую и красочную Азбука для самых маленьких. Именно с этого возраста лучше всего потихоньку начать учить буквы. Это делают только в игровой форме и постепенно. Но есть одно важное условие – заниматься нужно не только тогда, когда придется, а выбрать для этого удобное время и проводить учебу регулярно. Но это не означает, что вы не можете повторять уроки везде – на прогулке, в кухне, перед сном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1. Запоминаем буковку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Ищем буковку</a:t>
            </a:r>
            <a:endParaRPr lang="ru-RU" sz="12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Пластилиновые буковки</a:t>
            </a:r>
            <a:endParaRPr lang="ru-RU" sz="1200" dirty="0">
              <a:ea typeface="Calibri"/>
              <a:cs typeface="Times New Roman"/>
            </a:endParaRPr>
          </a:p>
          <a:p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4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. Ищем буквы в 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книжке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5. Читаем вывески</a:t>
            </a:r>
            <a:endParaRPr lang="ru-RU" sz="12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200" dirty="0"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Учим цвета с малышами 3-4 лет</a:t>
            </a:r>
            <a:endParaRPr lang="ru-RU" sz="12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Раскраска и математика</a:t>
            </a:r>
            <a:endParaRPr lang="ru-RU" sz="12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Разукрась картинку по цифрам</a:t>
            </a:r>
            <a:endParaRPr lang="ru-RU" sz="12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Где я видел этот цвет</a:t>
            </a:r>
            <a:endParaRPr lang="ru-RU" sz="12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Радуга</a:t>
            </a:r>
            <a:endParaRPr lang="ru-RU" sz="12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</a:t>
            </a: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Раскрашиваем лепестки</a:t>
            </a:r>
            <a:endParaRPr lang="ru-RU" sz="1200" dirty="0">
              <a:ea typeface="Calibri"/>
              <a:cs typeface="Times New Roman"/>
            </a:endParaRPr>
          </a:p>
          <a:p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6761">
            <a:off x="5429431" y="5249161"/>
            <a:ext cx="1360587" cy="13605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185">
            <a:off x="453333" y="3461078"/>
            <a:ext cx="1203928" cy="1203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429000"/>
            <a:ext cx="1728192" cy="17281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38" y="5308461"/>
            <a:ext cx="1124744" cy="11247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74" y="3049555"/>
            <a:ext cx="1340768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6983" y="1412776"/>
            <a:ext cx="8031621" cy="4799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Игры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формирующие у ребенка представление о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времени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 Определяем, который час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Игра призвана научить понимать который час и использовать 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часы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Устройство часов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Изучите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их устройство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 Когда происходит событие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Проанализируйте вместе с ребенком режим дня.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Характер стрелок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Увлекательная игра, определяющая свойства стрелок часов: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секундной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минутной, часовой.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5. Сказка про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часы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Используйте для закрепления представлений малыша о времени и часах подходящие отрывки из детских рассказов или стихов.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566215"/>
            <a:ext cx="2499820" cy="249289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2609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124744"/>
            <a:ext cx="7416824" cy="5790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Игры на развитие речи для детей 3-4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лет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этом разделе мы расскажем о наиболее популярных и эффективных играх на развитие речи, поговорим о правилах различных игр и выясним, чем они хороши для детей раннего возраста.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Игры для речевого развития направлены на достижение таких целей: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научить ребенка пользоваться речью как средством общения;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увеличение словарного запаса;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развитие фонематического слуха;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ознакомление с основами звуковой и интонационной культурой речи;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развитие речевого творчества;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ознакомление с образцами детской литературы.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«Громко – тихо»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Цель: развить интонационную культуру речи, научить менять силу голоса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Игра «Пускание корабликов»</a:t>
            </a:r>
            <a:endParaRPr lang="ru-RU" sz="14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Calibri"/>
                <a:cs typeface="Times New Roman"/>
              </a:rPr>
              <a:t>Цель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: развитие артикуляционного аппарата, формирование навыка длительного произношения звука [ф] на одном выдохе и многократного произношения звука [п] на одном выдохе; развивать умение сочетать произнесение звука с началом вздоха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Игра «Светофор»</a:t>
            </a:r>
            <a:endParaRPr lang="ru-RU" sz="14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Цель: учить воспринимать на слух слова, находить речевые ошибки; правильно произносить слова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645024"/>
            <a:ext cx="1852253" cy="2708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112" y="2924944"/>
            <a:ext cx="2420888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4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39" y="836712"/>
            <a:ext cx="7315869" cy="607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sz="1400" b="1" dirty="0" smtClean="0">
              <a:latin typeface="Times New Roman"/>
              <a:ea typeface="Calibri"/>
              <a:cs typeface="Times New Roman"/>
            </a:endParaRPr>
          </a:p>
          <a:p>
            <a:pPr lvl="0" indent="450215"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Игра «Кто быстрее всех?»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Цели: для развития внимания, логического мышления.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450215"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Игра «Незнайка»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Цели: развитие речи, мышления, памяти.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Calibri"/>
                <a:cs typeface="Times New Roman"/>
              </a:rPr>
              <a:t>Игра </a:t>
            </a:r>
            <a:r>
              <a:rPr lang="ru-RU" sz="1400" b="1" dirty="0">
                <a:latin typeface="Times New Roman"/>
                <a:ea typeface="Calibri"/>
                <a:cs typeface="Times New Roman"/>
              </a:rPr>
              <a:t>«Шкатулка сокровищ»</a:t>
            </a:r>
            <a:endParaRPr lang="ru-RU" sz="14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Цели: научить правильному произношению существительных и </a:t>
            </a:r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Calibri"/>
                <a:cs typeface="Times New Roman"/>
              </a:rPr>
              <a:t>дать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им характеристику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Игра «Сорока-ворона»</a:t>
            </a:r>
            <a:endParaRPr lang="ru-RU" sz="14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Цели: освоение существительных и глаголов.</a:t>
            </a:r>
            <a:endParaRPr lang="ru-RU" sz="1400" dirty="0"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Игра «Ну-ка! Отыщи»</a:t>
            </a:r>
            <a:endParaRPr lang="ru-RU" sz="14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Цели: работа с предлогами в, на, под. Концентрация внимания.</a:t>
            </a:r>
            <a:endParaRPr lang="ru-RU" sz="1400" dirty="0"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Игра «Особый состав»</a:t>
            </a:r>
            <a:endParaRPr lang="ru-RU" sz="14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Цели: для развития слуха.</a:t>
            </a:r>
            <a:endParaRPr lang="ru-RU" sz="1400" dirty="0"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Игра « Много или один?»</a:t>
            </a:r>
            <a:endParaRPr lang="ru-RU" sz="14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Цели: научить, как правильно использовать единственное и множественное число.</a:t>
            </a:r>
            <a:endParaRPr lang="ru-RU" sz="1400" dirty="0"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Игра «Гости у порога»</a:t>
            </a:r>
            <a:endParaRPr lang="ru-RU" sz="14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Цели: для развития речи, мышления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Игра «Где моя машина?»</a:t>
            </a:r>
            <a:endParaRPr lang="ru-RU" sz="14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Цели: развить речь, для ориентации.</a:t>
            </a:r>
            <a:endParaRPr lang="ru-RU" sz="1400" dirty="0"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/>
                <a:ea typeface="Calibri"/>
                <a:cs typeface="Times New Roman"/>
              </a:rPr>
              <a:t>Игра «Кто тут у нас?»</a:t>
            </a:r>
            <a:endParaRPr lang="ru-RU" sz="14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Цели: на внимательность, для слуха.</a:t>
            </a:r>
            <a:endParaRPr lang="ru-RU" sz="14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215" y="2564904"/>
            <a:ext cx="1469157" cy="146915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7" y="3698490"/>
            <a:ext cx="1152128" cy="13010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3" r="25727"/>
          <a:stretch/>
        </p:blipFill>
        <p:spPr>
          <a:xfrm>
            <a:off x="567413" y="1340768"/>
            <a:ext cx="1323565" cy="179765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999509"/>
            <a:ext cx="1944216" cy="194421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5232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1357561"/>
            <a:ext cx="7992888" cy="5295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Игра «Что у меня в коробке?»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Цели: для речи, для мышления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ctr">
              <a:lnSpc>
                <a:spcPct val="115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«Путаница»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Цели: для развития мышления, речи, внимательности.</a:t>
            </a:r>
          </a:p>
          <a:p>
            <a:pPr lvl="0" indent="450215"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«Кто так «разговаривает»?»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Цели: научить ребенка различать разные голоса и определять, кому они принадлежат.</a:t>
            </a:r>
          </a:p>
          <a:p>
            <a:pPr lvl="0" indent="450215" algn="ctr">
              <a:lnSpc>
                <a:spcPct val="115000"/>
              </a:lnSpc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«Убеди друга»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Цели: для речи, для отстаивания своей точки зрения, тренировка памяти.</a:t>
            </a:r>
          </a:p>
          <a:p>
            <a:pPr lvl="0" indent="450215"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«Путешествия»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Цели: для развития фантазии, памяти, речи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« Самый вредный ребенок»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Цели: для развития мышления, речи, для знакомства со словами антонимами.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«Самый вредный ребенок 2»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Цели: ознакомление с глаголами-антонимами.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«Позвони мне, позвони»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Цели: для развития речевого аппарата, для изучения правил этикета.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«Расскажи кто ты»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Цели: для логического мышления, для речи.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«Пони»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Цели: для развития речевого аппарата, правильного произношения букв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797152"/>
            <a:ext cx="1793735" cy="10678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96" y="1340768"/>
            <a:ext cx="1689894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6790" y="980728"/>
            <a:ext cx="7488832" cy="6020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sz="14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Игры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способствующие интеллектуальному и речевому развитию детей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3-4 </a:t>
            </a:r>
            <a:r>
              <a:rPr lang="ru-RU" sz="16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лет в соответствии с ФОП ДО</a:t>
            </a:r>
            <a:endParaRPr lang="ru-RU" sz="16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>
                <a:latin typeface="Times New Roman"/>
                <a:ea typeface="Calibri"/>
                <a:cs typeface="Times New Roman"/>
              </a:rPr>
              <a:t>Согласно ФГОС ДО педагог может использовать различные формы реализации ФОП ДО в соответствии с видом детской деятельности и возрастными особенностями детей</a:t>
            </a:r>
            <a:r>
              <a:rPr lang="ru-RU" sz="1300" dirty="0" smtClean="0">
                <a:latin typeface="Times New Roman"/>
                <a:ea typeface="Calibri"/>
                <a:cs typeface="Times New Roman"/>
              </a:rPr>
              <a:t>: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300" dirty="0" smtClean="0"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AutoNum type="arabicPeriod"/>
            </a:pPr>
            <a:r>
              <a:rPr lang="ru-RU" sz="1300" dirty="0" smtClean="0">
                <a:latin typeface="Times New Roman"/>
                <a:ea typeface="Calibri"/>
                <a:cs typeface="Times New Roman"/>
              </a:rPr>
              <a:t>в </a:t>
            </a:r>
            <a:r>
              <a:rPr lang="ru-RU" sz="1300" dirty="0">
                <a:latin typeface="Times New Roman"/>
                <a:ea typeface="Calibri"/>
                <a:cs typeface="Times New Roman"/>
              </a:rPr>
              <a:t>младенческом возрасте (2 месяца — 1 год): непосредственное эмоциональное общение со взрослым; двигательная деятельность; предметно–</a:t>
            </a:r>
            <a:r>
              <a:rPr lang="ru-RU" sz="1300" dirty="0" err="1">
                <a:latin typeface="Times New Roman"/>
                <a:ea typeface="Calibri"/>
                <a:cs typeface="Times New Roman"/>
              </a:rPr>
              <a:t>манипулятивная</a:t>
            </a:r>
            <a:r>
              <a:rPr lang="ru-RU" sz="1300" dirty="0">
                <a:latin typeface="Times New Roman"/>
                <a:ea typeface="Calibri"/>
                <a:cs typeface="Times New Roman"/>
              </a:rPr>
              <a:t> деятельность; речевая; элементарная музыкальная деятельность</a:t>
            </a:r>
            <a:r>
              <a:rPr lang="ru-RU" sz="1300" dirty="0" smtClean="0">
                <a:latin typeface="Times New Roman"/>
                <a:ea typeface="Calibri"/>
                <a:cs typeface="Times New Roman"/>
              </a:rPr>
              <a:t>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AutoNum type="arabicPeriod"/>
            </a:pPr>
            <a:endParaRPr lang="ru-RU" sz="1300" dirty="0" smtClean="0">
              <a:latin typeface="Times New Roman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latin typeface="Times New Roman"/>
                <a:ea typeface="Calibri"/>
                <a:cs typeface="Times New Roman"/>
              </a:rPr>
              <a:t>2</a:t>
            </a:r>
            <a:r>
              <a:rPr lang="ru-RU" sz="1300" dirty="0">
                <a:latin typeface="Times New Roman"/>
                <a:ea typeface="Calibri"/>
                <a:cs typeface="Times New Roman"/>
              </a:rPr>
              <a:t>. в раннем возрасте (1год—3года): предметная деятельность; экспериментирование с материалами и веществами; ситуативно-деловое общение со взрослым и эмоционально-практическое со сверстниками под руководством взрослого; двигательная деятельность; игровая деятельность; речевая; изобразительная деятельность и конструирование из мелкого и крупного строительного материала; самообслуживание и элементарные трудовые действия; музыкальная деятельность</a:t>
            </a:r>
            <a:r>
              <a:rPr lang="ru-RU" sz="1300" dirty="0" smtClean="0">
                <a:latin typeface="Times New Roman"/>
                <a:ea typeface="Calibri"/>
                <a:cs typeface="Times New Roman"/>
              </a:rPr>
              <a:t>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300" dirty="0" smtClean="0">
              <a:latin typeface="Times New Roman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latin typeface="Times New Roman"/>
                <a:ea typeface="Calibri"/>
                <a:cs typeface="Times New Roman"/>
              </a:rPr>
              <a:t>3. </a:t>
            </a:r>
            <a:r>
              <a:rPr lang="ru-RU" sz="1300" dirty="0">
                <a:latin typeface="Times New Roman"/>
                <a:ea typeface="Calibri"/>
                <a:cs typeface="Times New Roman"/>
              </a:rPr>
              <a:t>в дошкольном возрасте (3 года — 8 лет): </a:t>
            </a:r>
            <a:r>
              <a:rPr lang="ru-RU" sz="1300" b="1" dirty="0">
                <a:latin typeface="Times New Roman"/>
                <a:ea typeface="Calibri"/>
                <a:cs typeface="Times New Roman"/>
              </a:rPr>
              <a:t>игровая деятельность;</a:t>
            </a:r>
            <a:r>
              <a:rPr lang="ru-RU" sz="1300" dirty="0">
                <a:latin typeface="Times New Roman"/>
                <a:ea typeface="Calibri"/>
                <a:cs typeface="Times New Roman"/>
              </a:rPr>
              <a:t> общение со взрослым и сверстниками; речевая деятельность; познавательно-исследовательская деятельность и экспериментирование; изобразительная деятельность и конструирование из разных материалов по образцу, условию и замыслу ребёнка; используются для развития следующих видов деятельности детей: двигательной; предметной; </a:t>
            </a:r>
            <a:r>
              <a:rPr lang="ru-RU" sz="1300" b="1" dirty="0">
                <a:latin typeface="Times New Roman"/>
                <a:ea typeface="Calibri"/>
                <a:cs typeface="Times New Roman"/>
              </a:rPr>
              <a:t>игровой</a:t>
            </a:r>
            <a:r>
              <a:rPr lang="ru-RU" sz="1300" dirty="0">
                <a:latin typeface="Times New Roman"/>
                <a:ea typeface="Calibri"/>
                <a:cs typeface="Times New Roman"/>
              </a:rPr>
              <a:t>; коммуникативной; познавательно-исследовательской и экспериментирования; чтения художественной литературы; трудовой; продуктивной; музыкальной</a:t>
            </a:r>
            <a:r>
              <a:rPr lang="ru-RU" sz="13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latin typeface="Times New Roman"/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73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8378" y="404664"/>
            <a:ext cx="748883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b="1" dirty="0">
              <a:latin typeface="Times New Roman"/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Times New Roman"/>
              <a:ea typeface="Calibri"/>
              <a:cs typeface="Times New Roman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Малыши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3-4- лет очень любопытны. Они уже достаточно знают о окружающем мире, о предметах. Чаще всего уже могут выразить свое мнение словами. Предоставленные игры очень просты в применении. Все они заинтересуют малыша. Он будет выполнять все условия и быстро осваивать уведенное и услышанное. Тем самым тренировать свою речь, свои навыки. А игры, в которых задействованы еще и предметы, помогут развитию моторики ребенка. Не стоит забывать, что речь напрямую зависит от мелкой моторики в том числе.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sz="1400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Мелкая 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моторика детей 3-4 лет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Тренировка мелкой моторики рук обязательна. Дети должны рисовать, лепить, складывать детали конструктора и пр.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1. Покажи дорожки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Цель: развитие мелкой моторики и логического мышления.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Проложи тропки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Предыдущую игру делаем разнообразнее. Подключаем другие темы: «человек/ одежда», «птички/гнезда», «звери/норки», «дерево/листок» и т. д. Затем вновь усложняем задание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 Варим кашу, кормим Машу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Учим вмесите с ребенком потешный стишок и одновременно выполняем движения руками.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5. Нанизываем бусинки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Дети с удовольствием соглашаются нанизывать на толстую нитку пуговицы, бусинки. Можно использовать все, что найдете! Берите макаронины, сушки. </a:t>
            </a:r>
          </a:p>
        </p:txBody>
      </p:sp>
    </p:spTree>
    <p:extLst>
      <p:ext uri="{BB962C8B-B14F-4D97-AF65-F5344CB8AC3E}">
        <p14:creationId xmlns:p14="http://schemas.microsoft.com/office/powerpoint/2010/main" val="353181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4739" y="1412776"/>
            <a:ext cx="758368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Игры для социально-коммуникативного развития детей младшей 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группы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Игры, направленные на социально-коммуникативное развитие ребенка, имеют такие цели: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восприятие норм социального поведения;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развитие коммуникативных умений, навыков сотрудничества с другими детьми и взрослыми;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развитие </a:t>
            </a:r>
            <a:r>
              <a:rPr lang="ru-RU" sz="14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эмпатии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формирования чувства уважения и причастности к своей семье и коллективу сверстников;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формирование позитивного отношения к трудовой и творческой деятельности;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/>
              <a:buChar char=""/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выработку навыков безопасного поведения.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«Кому что нужно»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Цель: познакомить с основными характеристиками таких профессий, как доктор, парикмахер, пекарь; формировать позитивное отношение к трудовой деятельности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lvl="0" indent="450215"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«Да или нет»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Цель: воспитывать бережное отношение к здоровью; учить управлять своим поведением, понимать какие поступки правильные.</a:t>
            </a:r>
          </a:p>
          <a:p>
            <a:pPr lvl="0" indent="450215" algn="ctr">
              <a:lnSpc>
                <a:spcPct val="115000"/>
              </a:lnSpc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«С кем дружить»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Цель: учить детей понимать мимику людей; развивать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эмпатию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воспитывать дружелюбие.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6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2144033"/>
            <a:ext cx="7488832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– это ведущий вид деятельности всех детей</a:t>
            </a:r>
            <a:r>
              <a:rPr lang="ru-RU" sz="1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Все навыки, которые приобретает ребенок, строятся в первую очередь на игровом фундаменте. Важны позитивные и яркие эмоции. Проявляйте дружеское участие и никогда не критикуйте малыша. Если что-то не вышло, не стоит акцентировать излишнее внимание на неудаче. Спокойно покажите – в чем ошибка и как ее устранить и продолжайте игру. </a:t>
            </a:r>
            <a:endParaRPr lang="ru-RU" sz="14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Воспитатель является одновременно и учителем, и участником игры. 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Он учит и играет, а дети, играя, учатся!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5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3060" y="2502826"/>
            <a:ext cx="7488832" cy="74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Спасибо за внимание!</a:t>
            </a:r>
            <a:endParaRPr lang="ru-RU" sz="40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62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55572" y="1844823"/>
            <a:ext cx="7031268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/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Реализация всех пяти образовательных областей обеспечивает комплексный подход к развитию ребенка. Во второй младшей группе такая работа должна планироваться и проводиться с учетом возрастных особенностей детей 3-4 лет.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Существуют определенные нормы развития -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Планируемые результаты реализации Федеральной программы дошкольного образования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(п.15.3.1), на которые стоит ориентироваться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lvl="0" indent="450215" algn="just"/>
            <a:endParaRPr lang="ru-RU" sz="14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indent="450215" algn="just"/>
            <a:endParaRPr lang="ru-RU" sz="1400" dirty="0">
              <a:solidFill>
                <a:prstClr val="black"/>
              </a:solidFill>
              <a:latin typeface="Arial"/>
              <a:ea typeface="Times New Roman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рамках реализации Федеральной образовательной программы дошкольного образования </a:t>
            </a:r>
            <a:r>
              <a:rPr lang="ru-RU" sz="1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ru-RU" sz="1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утв. приказом Министерства просвещения Российской Федерации от 25 ноября 2022 г. № 1028</a:t>
            </a:r>
            <a:r>
              <a:rPr lang="ru-RU" sz="14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)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проводится обучение в игре, игра - как педагогическая форма (организованная воспитателем) способствует решению образовательных и воспитательных задачи и в образовательном процессе игра занимает особое место. 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292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696" y="-171400"/>
            <a:ext cx="9577063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3415" y="692696"/>
            <a:ext cx="756084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Содержательном разделе ФОП ДО (п.24) есть «Особенности образовательной деятельности разных видов и культурных практик».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нём сказано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</a:p>
          <a:p>
            <a:pPr indent="450215" algn="just">
              <a:spcAft>
                <a:spcPts val="0"/>
              </a:spcAft>
            </a:pPr>
            <a:endParaRPr lang="ru-RU" sz="1400" b="1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24.5. Игра занимает центральное место в жизни ребенка, являясь преобладающим видом его самостоятельной деятельности. В игре закладываются основы личности ребенка, развиваются психические процессы, формируется ориентация в отношениях между людьми, первоначальные навыки кооперации. Играя вместе, дети строят свои взаимоотношения, учатся общению, проявляют активность и инициативу и другое. Детство без игры и вне игры не представляется возможным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24.6. Игра в педагогическом процессе выполняет различные функции: обучающую, познавательную, развивающую, воспитательную, социокультурную, коммуникативную, </a:t>
            </a:r>
            <a:r>
              <a:rPr lang="ru-RU" sz="1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эмоциогенную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развлекательную, диагностическую, психотерапевтическую и другие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24.7. В образовательном процессе игра занимает особое место, выступая, как форма организации жизни и деятельности детей, средство разностороннего развития личности; метод или прием обучения; средство саморазвития, самовоспитания, самообучения, </a:t>
            </a:r>
            <a:r>
              <a:rPr lang="ru-RU" sz="1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саморегуляции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Отсутствие или недостаток игры в жизни ребенка приводит к серьезным проблемам, прежде всего, в социальном развитии детей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24.8. Учитывая потенциал игры для разностороннего развития ребенка и становления его личности, педагог максимально использует все варианты ее применения в ДО.</a:t>
            </a: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340768"/>
            <a:ext cx="7776864" cy="5295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Культурные практики педагог может организовывать во вторую половину дня. Они расширяют социальные и практические компоненты содержания образования, способствуют формированию у детей культурных умений при взаимодействии со взрослым и самостоятельной деятельности. К культурным практикам относят игровую практику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lvl="0" indent="450215" algn="just">
              <a:lnSpc>
                <a:spcPct val="115000"/>
              </a:lnSpc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Культурные практики предоставляют ребёнку возможность проявить свою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субъектность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 разных сторон, что, в свою очередь, способствует становлению разных видов детских инициатив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</a:p>
          <a:p>
            <a:pPr lvl="0" indent="450215" algn="just">
              <a:lnSpc>
                <a:spcPct val="115000"/>
              </a:lnSpc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•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игровой практике ребёнок проявляет себя как творческий субъект</a:t>
            </a: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творческая инициатива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);</a:t>
            </a:r>
          </a:p>
          <a:p>
            <a:pPr lvl="0" indent="450215" algn="just">
              <a:lnSpc>
                <a:spcPct val="115000"/>
              </a:lnSpc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•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продуктивной - созидающий и волевой субъект (инициатива целеполагания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);</a:t>
            </a:r>
          </a:p>
          <a:p>
            <a:pPr lvl="0" indent="450215" algn="just">
              <a:lnSpc>
                <a:spcPct val="115000"/>
              </a:lnSpc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•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познавательно-исследовательской практике — как субъект исследования (познавательная инициатива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);</a:t>
            </a:r>
          </a:p>
          <a:p>
            <a:pPr lvl="0" indent="450215" algn="just">
              <a:lnSpc>
                <a:spcPct val="115000"/>
              </a:lnSpc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•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коммуникативной практике — как партнер по взаимодействию и собеседник (коммуникативная инициатива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);</a:t>
            </a:r>
          </a:p>
          <a:p>
            <a:pPr lvl="0" indent="450215" algn="just">
              <a:lnSpc>
                <a:spcPct val="115000"/>
              </a:lnSpc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Тематику культурных практик педагогу помогают определить детские вопросы, проявленный интерес к явлениям окружающей действительности или предметам, значимые события, неожиданные явления, художественная литература и другое. В процессе культурных практик педагог создает атмосферу свободы выбора, творческого обмена и самовыражения, сотрудничества взрослого и детей. Организация культурных практик предполагает подгрупповой способ объединения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407826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556792"/>
            <a:ext cx="7632848" cy="4850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В 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ФОП ДО (п. 35) представлен примерный режим и распорядок дня в дошкольных группах, который установлен с учётом требований СанПиН 1.2.3685-21, условий реализации программы ДОО, потребностей участников образовательных отношений. Основными компонентами режима в ДОО являются: сон, пребывание на открытом воздухе (прогулка, образовательная деятельность, </a:t>
            </a:r>
            <a:r>
              <a:rPr lang="ru-RU" sz="1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игровая</a:t>
            </a: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деятельность и отдых по собственному выбору (самостоятельная деятельность, прием пищи, личная гигиена. </a:t>
            </a:r>
            <a:endParaRPr lang="ru-RU" sz="14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/>
            <a:endParaRPr lang="ru-RU" sz="14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 организации режима следует предусматривать оптимальное чередование самостоятельной детской деятельности и организованных форм работы с детьми, коллективных и индивидуальных игр, достаточную двигательную активность ребёнка в течение дня, обеспечивать сочетание умственной и физической нагрузки</a:t>
            </a:r>
            <a:r>
              <a:rPr lang="ru-RU" sz="14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 проведении игр необходимо добиваться создания атмосферы, способствующей эмоциональному благополучию ребенка и формированию у него позитивного отношения к себе, окружающим и к познавательной деятельности.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детском саду развивающая среда групп постоянно пополняется новыми играми и пособиями. Это игры на развитие мелкой моторики, мышления, памяти, развитие речи ребенка. Эти игры педагоги используют не только в индивидуальной работе с детьми, но  и также при проведении занятий. </a:t>
            </a: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051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340768"/>
            <a:ext cx="7416824" cy="5066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15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Сегодня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мы рассмотрим игры, способствующие интеллектуальному и речевому развитию детей 3-4 лет в соответствии с ФОП ДО.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Особо следует упомянуть дидактические игры, которые создаются и организуются взрослыми и направлены на формирование определенных качеств ребенка. Эти игры можно использовать в детском саду и дома, как средство обучения и воспитания дошкольников.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sz="14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Ребенка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привлекает в игре не обучающая задача, которая заложена в ней, а возможность проявить активность, выполнить игровые действия, добиться результата, 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выиграть.</a:t>
            </a:r>
          </a:p>
          <a:p>
            <a:endParaRPr lang="ru-RU" sz="1400" dirty="0">
              <a:latin typeface="Arial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Участвуя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в различных играх, ребенок выбирает для себя персонажи, которые наиболее близки ему, соответствуют его нравственным ценностям и социальным установкам. Игра становится фактором социального развития личности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</a:p>
          <a:p>
            <a:pPr indent="450215" algn="just">
              <a:spcAft>
                <a:spcPts val="0"/>
              </a:spcAft>
            </a:pPr>
            <a:endParaRPr lang="ru-RU" sz="1400" dirty="0">
              <a:latin typeface="Arial"/>
              <a:ea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Умение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мыслить логическое в первую очередь позволяет детям сделать вывод о предмете или явлении и установить причинно-следственную связь. Несомненно, в младшем возрасте малыши научных открытий не совершат. Но логические игры для 3-4 лет «запускают» важный и очень сложный процесс – логическое мышление. Упустив этот этап и не дав ребенку все необходимое для развития, вы будете испытывать серьезные проблемы в дальнейшем. Часто последствия педагогической запущенности довольно сложно нивелировать, даже подключив опытных специалистов</a:t>
            </a: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400" dirty="0" smtClean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34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07" y="-171450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1452" y="980728"/>
            <a:ext cx="7560840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</a:t>
            </a:r>
            <a:r>
              <a:rPr lang="ru-RU" sz="1400" b="1" kern="1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нтеллектуальные игры для детей 3-4 лет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endParaRPr lang="ru-RU" sz="1400" b="1" dirty="0" smtClean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Роль детских игр в дошкольном возрасте</a:t>
            </a:r>
            <a:endParaRPr lang="ru-RU" sz="1400" dirty="0" smtClean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Игры играют в психоэмоциональном и интеллектуальном развитии детей первостепенную роль. Для малышей это не просто игра, а работа, благодаря которой он может освоить новые сенсорные и моторные навыки.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Логические игры 3-4 года. Что дает игра:</a:t>
            </a:r>
            <a:endParaRPr lang="ru-RU" sz="1400" dirty="0" smtClean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Расширяет кругозор, увеличивая познания детей об окружающей среде.</a:t>
            </a:r>
            <a:endParaRPr lang="ru-RU" sz="1400" dirty="0" smtClean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Расширяет представления о себе, как части мира.</a:t>
            </a:r>
            <a:endParaRPr lang="ru-RU" sz="1400" dirty="0" smtClean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Дает информацию о мире в целом.</a:t>
            </a:r>
            <a:endParaRPr lang="ru-RU" sz="1400" dirty="0" smtClean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Помогает накопить, запомнить и систематизировать полученные знания.</a:t>
            </a:r>
            <a:endParaRPr lang="ru-RU" sz="1400" dirty="0" smtClean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Способствует освоению языка.</a:t>
            </a:r>
            <a:endParaRPr lang="ru-RU" sz="1400" dirty="0" smtClean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Формирует умение логически размышлять и понимать важность логики в повседневной жизни.</a:t>
            </a:r>
            <a:endParaRPr lang="ru-RU" sz="1400" dirty="0" smtClean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Учит общаться и находить общий язык как со сверстниками, так и со взрослыми.</a:t>
            </a:r>
            <a:endParaRPr lang="ru-RU" sz="1400" dirty="0" smtClean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Развивает фантазию, воображение.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Wingdings"/>
              <a:buChar char=""/>
              <a:tabLst>
                <a:tab pos="457200" algn="l"/>
              </a:tabLst>
            </a:pPr>
            <a:endParaRPr lang="ru-RU" sz="1400" dirty="0" smtClean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Логическая игра сближает малыша с родителями, помогает найти общий язык не только с родными, но и с другими взрослыми людьми – воспитателями, ближним и дальним окружением.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Без игр дети не смогут приобрести навыки общения друг с другом. Это – важнейший пункт социализации.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738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-85725"/>
            <a:ext cx="9577388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3" y="980728"/>
            <a:ext cx="7704857" cy="5790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>
              <a:lnSpc>
                <a:spcPct val="115000"/>
              </a:lnSpc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Как правильно организовать игру? 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indent="450215" algn="ctr">
              <a:lnSpc>
                <a:spcPct val="115000"/>
              </a:lnSpc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Родители и воспитатели обязаны организовать любые занятия так, чтобы они выполнялись добровольно и с радостью, а не «из-под палки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».</a:t>
            </a:r>
          </a:p>
          <a:p>
            <a:pPr lvl="0" indent="450215" algn="ctr">
              <a:lnSpc>
                <a:spcPct val="115000"/>
              </a:lnSpc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Для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этого следует: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обязательно учитывать возраст малышей;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принимать во внимание желание и интересы ребенка;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считаться с его настроением и самочувствием на данный момент времени;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никогда не навязывать никаких занятий;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SzPts val="1000"/>
              <a:buFont typeface="Wingdings"/>
              <a:buChar char=""/>
              <a:tabLst>
                <a:tab pos="457200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использовать разнообразные и интересные игры и чередовать их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buSzPts val="1000"/>
              <a:buFont typeface="Wingdings"/>
              <a:buChar char=""/>
              <a:tabLst>
                <a:tab pos="457200" algn="l"/>
              </a:tabLs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Сказанное совсем не означает, что вы не можете мягко подчеркнуть достоинства и преимущества конкретной, предложенной вами игры. Но действовать следует деликатно и доброжелательно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Правильно подобранные игры обязательно раскроют потенциальные возможности малыша и разовьют заложенные природой способности. «Правильные» игры облегчат детям дальнейшее обучение – в детском саду и дома, а затем уже и в школе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Логические игры для детей 3- 4 лет развивают память, интеллект, внимание, способность сконцентрироваться на поставленной задаче. Без грамотно подобранных занятий дети не смогут в полной мере проявить себя. Это важный пункт формирование восприятия, пробуждения творческих способностей и воспитания личностных качеств.</a:t>
            </a:r>
            <a:endParaRPr lang="ru-RU" sz="1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450215" algn="just">
              <a:lnSpc>
                <a:spcPct val="115000"/>
              </a:lnSpc>
            </a:pP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722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2680</Words>
  <Application>Microsoft Office PowerPoint</Application>
  <PresentationFormat>Экран (4:3)</PresentationFormat>
  <Paragraphs>313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Светлана</cp:lastModifiedBy>
  <cp:revision>18</cp:revision>
  <dcterms:created xsi:type="dcterms:W3CDTF">2024-01-31T17:32:50Z</dcterms:created>
  <dcterms:modified xsi:type="dcterms:W3CDTF">2024-05-07T16:02:18Z</dcterms:modified>
</cp:coreProperties>
</file>